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68"/>
  </p:notesMasterIdLst>
  <p:sldIdLst>
    <p:sldId id="33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24" r:id="rId30"/>
    <p:sldId id="284" r:id="rId31"/>
    <p:sldId id="285" r:id="rId32"/>
    <p:sldId id="286" r:id="rId33"/>
    <p:sldId id="287" r:id="rId34"/>
    <p:sldId id="288" r:id="rId35"/>
    <p:sldId id="289" r:id="rId36"/>
    <p:sldId id="290" r:id="rId37"/>
    <p:sldId id="331" r:id="rId38"/>
    <p:sldId id="291" r:id="rId39"/>
    <p:sldId id="292" r:id="rId40"/>
    <p:sldId id="293" r:id="rId41"/>
    <p:sldId id="294" r:id="rId42"/>
    <p:sldId id="295" r:id="rId43"/>
    <p:sldId id="296" r:id="rId44"/>
    <p:sldId id="297" r:id="rId45"/>
    <p:sldId id="298" r:id="rId46"/>
    <p:sldId id="325" r:id="rId47"/>
    <p:sldId id="326" r:id="rId48"/>
    <p:sldId id="327" r:id="rId49"/>
    <p:sldId id="32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29" r:id="rId64"/>
    <p:sldId id="312" r:id="rId65"/>
    <p:sldId id="313" r:id="rId66"/>
    <p:sldId id="317" r:id="rId67"/>
  </p:sldIdLst>
  <p:sldSz cx="20104100" cy="11309350"/>
  <p:notesSz cx="20104100" cy="11309350"/>
  <p:defaultTextStyle>
    <a:defPPr>
      <a:defRPr kern="0"/>
    </a:defPPr>
  </p:defaultTextStyle>
  <p:extLst>
    <p:ext uri="{521415D9-36F7-43E2-AB2F-B90AF26B5E84}">
      <p14:sectionLst xmlns:p14="http://schemas.microsoft.com/office/powerpoint/2010/main">
        <p14:section name="Facilitator Guide" id="{27E80BB6-9668-4B8E-A1B1-426DC4D87B38}">
          <p14:sldIdLst>
            <p14:sldId id="333"/>
            <p14:sldId id="257"/>
            <p14:sldId id="258"/>
            <p14:sldId id="259"/>
            <p14:sldId id="260"/>
          </p14:sldIdLst>
        </p14:section>
        <p14:section name="Seq.1 - Careers in Cybersecurity" id="{1406B99F-EFA1-4A2F-B28A-1A37AAF5D2B0}">
          <p14:sldIdLst>
            <p14:sldId id="261"/>
            <p14:sldId id="262"/>
            <p14:sldId id="263"/>
            <p14:sldId id="264"/>
            <p14:sldId id="265"/>
          </p14:sldIdLst>
        </p14:section>
        <p14:section name="Seq.1 - Activity 1 - Cyber gestures" id="{F1B4A9C8-DF65-47BB-A144-9AC91DB361D9}">
          <p14:sldIdLst>
            <p14:sldId id="266"/>
            <p14:sldId id="267"/>
            <p14:sldId id="268"/>
            <p14:sldId id="269"/>
          </p14:sldIdLst>
        </p14:section>
        <p14:section name="Séquence 1 - Activité 2 - Je ne suis pas un hacker" id="{C6F304CA-A140-44BA-A439-76FDE1BAB9B6}">
          <p14:sldIdLst>
            <p14:sldId id="270"/>
            <p14:sldId id="271"/>
            <p14:sldId id="272"/>
          </p14:sldIdLst>
        </p14:section>
        <p14:section name="Seq.1 - Activity 3 - Quiz Jobs" id="{8E40A549-126C-41FA-9626-750AFA1C067D}">
          <p14:sldIdLst>
            <p14:sldId id="273"/>
            <p14:sldId id="274"/>
            <p14:sldId id="275"/>
          </p14:sldIdLst>
        </p14:section>
        <p14:section name="Seq.2 - Beware of appareances" id="{0D978330-53E3-4848-AA29-DDEA8B90B558}">
          <p14:sldIdLst>
            <p14:sldId id="276"/>
            <p14:sldId id="277"/>
            <p14:sldId id="278"/>
            <p14:sldId id="279"/>
            <p14:sldId id="280"/>
            <p14:sldId id="281"/>
            <p14:sldId id="282"/>
            <p14:sldId id="283"/>
            <p14:sldId id="324"/>
            <p14:sldId id="284"/>
            <p14:sldId id="285"/>
            <p14:sldId id="286"/>
          </p14:sldIdLst>
        </p14:section>
        <p14:section name="Seq.2 - Activity 2 - Technical support scams" id="{0635BCE8-3344-46DE-A7B8-0FED5A8110E4}">
          <p14:sldIdLst>
            <p14:sldId id="287"/>
            <p14:sldId id="288"/>
          </p14:sldIdLst>
        </p14:section>
        <p14:section name="Seq.2 - Activity 2 - To click or not" id="{C3A24476-E841-43C6-A0CA-DADDD2E5B801}">
          <p14:sldIdLst>
            <p14:sldId id="289"/>
            <p14:sldId id="290"/>
            <p14:sldId id="331"/>
            <p14:sldId id="291"/>
            <p14:sldId id="292"/>
            <p14:sldId id="293"/>
            <p14:sldId id="294"/>
            <p14:sldId id="295"/>
            <p14:sldId id="296"/>
            <p14:sldId id="297"/>
            <p14:sldId id="298"/>
          </p14:sldIdLst>
        </p14:section>
        <p14:section name="Seq.2 - Activity 4 - Deepfake" id="{07DBB71E-B6EC-4DEF-A0DD-F06AA9C5C0CB}">
          <p14:sldIdLst>
            <p14:sldId id="325"/>
            <p14:sldId id="326"/>
            <p14:sldId id="327"/>
            <p14:sldId id="328"/>
          </p14:sldIdLst>
        </p14:section>
        <p14:section name="Seq.3 - Protect Your Accounts" id="{8E7C628A-B3BB-4CBE-8E89-5242A88761C9}">
          <p14:sldIdLst>
            <p14:sldId id="299"/>
            <p14:sldId id="300"/>
            <p14:sldId id="301"/>
          </p14:sldIdLst>
        </p14:section>
        <p14:section name="Seq.3 - Activity 1 - Good Passwords" id="{1F023EEB-6711-4E38-8AF5-5B1217D0E072}">
          <p14:sldIdLst>
            <p14:sldId id="302"/>
            <p14:sldId id="303"/>
            <p14:sldId id="304"/>
            <p14:sldId id="305"/>
            <p14:sldId id="306"/>
            <p14:sldId id="307"/>
          </p14:sldIdLst>
        </p14:section>
        <p14:section name="Seq.3 - Activity 2 - Protect Your Important Accounts" id="{16858EBE-952C-4782-9A41-5FE6DD030972}">
          <p14:sldIdLst>
            <p14:sldId id="308"/>
            <p14:sldId id="309"/>
            <p14:sldId id="310"/>
            <p14:sldId id="311"/>
            <p14:sldId id="329"/>
            <p14:sldId id="312"/>
            <p14:sldId id="313"/>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C1"/>
    <a:srgbClr val="9BCDC2"/>
    <a:srgbClr val="D6EAE2"/>
    <a:srgbClr val="CCA5D8"/>
    <a:srgbClr val="F9E5FC"/>
    <a:srgbClr val="F7D842"/>
    <a:srgbClr val="FCF2C4"/>
    <a:srgbClr val="AF6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4660"/>
  </p:normalViewPr>
  <p:slideViewPr>
    <p:cSldViewPr>
      <p:cViewPr varScale="1">
        <p:scale>
          <a:sx n="65" d="100"/>
          <a:sy n="65" d="100"/>
        </p:scale>
        <p:origin x="906"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94B053F-FAA9-4C93-9B28-C068BA775863}" type="datetimeFigureOut">
              <a:rPr lang="fr-FR" smtClean="0"/>
              <a:t>01/07/2024</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CFE9002-8538-4A9B-9671-6CF84201F2C3}" type="slidenum">
              <a:rPr lang="fr-FR" smtClean="0"/>
              <a:t>‹#›</a:t>
            </a:fld>
            <a:endParaRPr lang="fr-FR"/>
          </a:p>
        </p:txBody>
      </p:sp>
    </p:spTree>
    <p:extLst>
      <p:ext uri="{BB962C8B-B14F-4D97-AF65-F5344CB8AC3E}">
        <p14:creationId xmlns:p14="http://schemas.microsoft.com/office/powerpoint/2010/main" val="63981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sz="half" idx="2"/>
          </p:nvPr>
        </p:nvSpPr>
        <p:spPr>
          <a:xfrm>
            <a:off x="1599816" y="2627441"/>
            <a:ext cx="7884159" cy="682117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4" name="Holder 4"/>
          <p:cNvSpPr>
            <a:spLocks noGrp="1"/>
          </p:cNvSpPr>
          <p:nvPr>
            <p:ph sz="half" idx="3"/>
          </p:nvPr>
        </p:nvSpPr>
        <p:spPr>
          <a:xfrm>
            <a:off x="10521010" y="2850050"/>
            <a:ext cx="7886065" cy="708279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335741" y="4365113"/>
            <a:ext cx="5067300" cy="712470"/>
          </a:xfrm>
          <a:custGeom>
            <a:avLst/>
            <a:gdLst/>
            <a:ahLst/>
            <a:cxnLst/>
            <a:rect l="l" t="t" r="r" b="b"/>
            <a:pathLst>
              <a:path w="5067300" h="712470">
                <a:moveTo>
                  <a:pt x="4329957" y="0"/>
                </a:moveTo>
                <a:lnTo>
                  <a:pt x="3982052" y="60"/>
                </a:lnTo>
                <a:lnTo>
                  <a:pt x="3558913" y="1821"/>
                </a:lnTo>
                <a:lnTo>
                  <a:pt x="3000228" y="6298"/>
                </a:lnTo>
                <a:lnTo>
                  <a:pt x="2257837" y="15101"/>
                </a:lnTo>
                <a:lnTo>
                  <a:pt x="1131657" y="33121"/>
                </a:lnTo>
                <a:lnTo>
                  <a:pt x="74050" y="54344"/>
                </a:lnTo>
                <a:lnTo>
                  <a:pt x="16885" y="72131"/>
                </a:lnTo>
                <a:lnTo>
                  <a:pt x="0" y="110940"/>
                </a:lnTo>
                <a:lnTo>
                  <a:pt x="11152" y="160755"/>
                </a:lnTo>
                <a:lnTo>
                  <a:pt x="20485" y="210720"/>
                </a:lnTo>
                <a:lnTo>
                  <a:pt x="27995" y="260807"/>
                </a:lnTo>
                <a:lnTo>
                  <a:pt x="33682" y="310989"/>
                </a:lnTo>
                <a:lnTo>
                  <a:pt x="37543" y="361241"/>
                </a:lnTo>
                <a:lnTo>
                  <a:pt x="39577" y="411535"/>
                </a:lnTo>
                <a:lnTo>
                  <a:pt x="39783" y="461846"/>
                </a:lnTo>
                <a:lnTo>
                  <a:pt x="38158" y="512146"/>
                </a:lnTo>
                <a:lnTo>
                  <a:pt x="34702" y="562410"/>
                </a:lnTo>
                <a:lnTo>
                  <a:pt x="29412" y="612610"/>
                </a:lnTo>
                <a:lnTo>
                  <a:pt x="32447" y="626752"/>
                </a:lnTo>
                <a:lnTo>
                  <a:pt x="43899" y="638446"/>
                </a:lnTo>
                <a:lnTo>
                  <a:pt x="61751" y="646384"/>
                </a:lnTo>
                <a:lnTo>
                  <a:pt x="83986" y="649258"/>
                </a:lnTo>
                <a:lnTo>
                  <a:pt x="253117" y="648898"/>
                </a:lnTo>
                <a:lnTo>
                  <a:pt x="419918" y="649238"/>
                </a:lnTo>
                <a:lnTo>
                  <a:pt x="638922" y="650678"/>
                </a:lnTo>
                <a:lnTo>
                  <a:pt x="854324" y="653114"/>
                </a:lnTo>
                <a:lnTo>
                  <a:pt x="1118982" y="657340"/>
                </a:lnTo>
                <a:lnTo>
                  <a:pt x="1430631" y="663777"/>
                </a:lnTo>
                <a:lnTo>
                  <a:pt x="2730960" y="697397"/>
                </a:lnTo>
                <a:lnTo>
                  <a:pt x="3025328" y="703757"/>
                </a:lnTo>
                <a:lnTo>
                  <a:pt x="3270636" y="707898"/>
                </a:lnTo>
                <a:lnTo>
                  <a:pt x="3467318" y="710251"/>
                </a:lnTo>
                <a:lnTo>
                  <a:pt x="3664720" y="711596"/>
                </a:lnTo>
                <a:lnTo>
                  <a:pt x="3813431" y="711856"/>
                </a:lnTo>
                <a:lnTo>
                  <a:pt x="3962851" y="711409"/>
                </a:lnTo>
                <a:lnTo>
                  <a:pt x="4113110" y="710193"/>
                </a:lnTo>
                <a:lnTo>
                  <a:pt x="4264340" y="708148"/>
                </a:lnTo>
                <a:lnTo>
                  <a:pt x="4416670" y="705213"/>
                </a:lnTo>
                <a:lnTo>
                  <a:pt x="4887589" y="693037"/>
                </a:lnTo>
                <a:lnTo>
                  <a:pt x="4962795" y="687679"/>
                </a:lnTo>
                <a:lnTo>
                  <a:pt x="5026401" y="666252"/>
                </a:lnTo>
                <a:lnTo>
                  <a:pt x="5056513" y="627330"/>
                </a:lnTo>
                <a:lnTo>
                  <a:pt x="5063081" y="582297"/>
                </a:lnTo>
                <a:lnTo>
                  <a:pt x="5064682" y="532480"/>
                </a:lnTo>
                <a:lnTo>
                  <a:pt x="5065864" y="482659"/>
                </a:lnTo>
                <a:lnTo>
                  <a:pt x="5066627" y="432835"/>
                </a:lnTo>
                <a:lnTo>
                  <a:pt x="5066971" y="383010"/>
                </a:lnTo>
                <a:lnTo>
                  <a:pt x="5066897" y="333185"/>
                </a:lnTo>
                <a:lnTo>
                  <a:pt x="5066404" y="283361"/>
                </a:lnTo>
                <a:lnTo>
                  <a:pt x="5065492" y="233539"/>
                </a:lnTo>
                <a:lnTo>
                  <a:pt x="5064161" y="183721"/>
                </a:lnTo>
                <a:lnTo>
                  <a:pt x="5062411" y="133909"/>
                </a:lnTo>
                <a:lnTo>
                  <a:pt x="5060243" y="84102"/>
                </a:lnTo>
                <a:lnTo>
                  <a:pt x="5057657" y="34303"/>
                </a:lnTo>
                <a:lnTo>
                  <a:pt x="5029018" y="7856"/>
                </a:lnTo>
                <a:lnTo>
                  <a:pt x="4814372" y="2855"/>
                </a:lnTo>
                <a:lnTo>
                  <a:pt x="4605502" y="1117"/>
                </a:lnTo>
                <a:lnTo>
                  <a:pt x="4329957" y="0"/>
                </a:lnTo>
                <a:close/>
              </a:path>
            </a:pathLst>
          </a:custGeom>
          <a:solidFill>
            <a:srgbClr val="9BCCC1"/>
          </a:solidFill>
        </p:spPr>
        <p:txBody>
          <a:bodyPr wrap="square" lIns="0" tIns="0" rIns="0" bIns="0" rtlCol="0"/>
          <a:lstStyle/>
          <a:p>
            <a:endParaRPr dirty="0"/>
          </a:p>
        </p:txBody>
      </p:sp>
      <p:sp>
        <p:nvSpPr>
          <p:cNvPr id="17" name="bg object 17"/>
          <p:cNvSpPr/>
          <p:nvPr/>
        </p:nvSpPr>
        <p:spPr>
          <a:xfrm>
            <a:off x="0" y="10623"/>
            <a:ext cx="20104100" cy="6604000"/>
          </a:xfrm>
          <a:custGeom>
            <a:avLst/>
            <a:gdLst/>
            <a:ahLst/>
            <a:cxnLst/>
            <a:rect l="l" t="t" r="r" b="b"/>
            <a:pathLst>
              <a:path w="20104100" h="6604000">
                <a:moveTo>
                  <a:pt x="10508" y="3429000"/>
                </a:moveTo>
                <a:lnTo>
                  <a:pt x="0" y="3429000"/>
                </a:lnTo>
                <a:lnTo>
                  <a:pt x="0" y="6604000"/>
                </a:lnTo>
                <a:lnTo>
                  <a:pt x="143298" y="6604000"/>
                </a:lnTo>
                <a:lnTo>
                  <a:pt x="193943" y="6591300"/>
                </a:lnTo>
                <a:lnTo>
                  <a:pt x="295158" y="6591300"/>
                </a:lnTo>
                <a:lnTo>
                  <a:pt x="345725" y="6578600"/>
                </a:lnTo>
                <a:lnTo>
                  <a:pt x="446771" y="6578600"/>
                </a:lnTo>
                <a:lnTo>
                  <a:pt x="497246" y="6565900"/>
                </a:lnTo>
                <a:lnTo>
                  <a:pt x="547686" y="6565900"/>
                </a:lnTo>
                <a:lnTo>
                  <a:pt x="598091" y="6553200"/>
                </a:lnTo>
                <a:lnTo>
                  <a:pt x="648458" y="6553200"/>
                </a:lnTo>
                <a:lnTo>
                  <a:pt x="698785" y="6540500"/>
                </a:lnTo>
                <a:lnTo>
                  <a:pt x="749071" y="6540500"/>
                </a:lnTo>
                <a:lnTo>
                  <a:pt x="849513" y="6515100"/>
                </a:lnTo>
                <a:lnTo>
                  <a:pt x="899665" y="6515100"/>
                </a:lnTo>
                <a:lnTo>
                  <a:pt x="999823" y="6489700"/>
                </a:lnTo>
                <a:lnTo>
                  <a:pt x="1049825" y="6489700"/>
                </a:lnTo>
                <a:lnTo>
                  <a:pt x="1149669" y="6464300"/>
                </a:lnTo>
                <a:lnTo>
                  <a:pt x="1199506" y="6464300"/>
                </a:lnTo>
                <a:lnTo>
                  <a:pt x="1546631" y="6375400"/>
                </a:lnTo>
                <a:lnTo>
                  <a:pt x="1595952" y="6375400"/>
                </a:lnTo>
                <a:lnTo>
                  <a:pt x="1743472" y="6337300"/>
                </a:lnTo>
                <a:lnTo>
                  <a:pt x="1792492" y="6311900"/>
                </a:lnTo>
                <a:lnTo>
                  <a:pt x="2133319" y="6223000"/>
                </a:lnTo>
                <a:lnTo>
                  <a:pt x="2181656" y="6197600"/>
                </a:lnTo>
                <a:lnTo>
                  <a:pt x="2278050" y="6172200"/>
                </a:lnTo>
                <a:lnTo>
                  <a:pt x="2326103" y="6146800"/>
                </a:lnTo>
                <a:lnTo>
                  <a:pt x="2421912" y="6121400"/>
                </a:lnTo>
                <a:lnTo>
                  <a:pt x="2469665" y="6096000"/>
                </a:lnTo>
                <a:lnTo>
                  <a:pt x="2564857" y="6070600"/>
                </a:lnTo>
                <a:lnTo>
                  <a:pt x="2612294" y="6045200"/>
                </a:lnTo>
                <a:lnTo>
                  <a:pt x="2659622" y="6032500"/>
                </a:lnTo>
                <a:lnTo>
                  <a:pt x="2706839" y="6007100"/>
                </a:lnTo>
                <a:lnTo>
                  <a:pt x="2753945" y="5994400"/>
                </a:lnTo>
                <a:lnTo>
                  <a:pt x="2800936" y="5969000"/>
                </a:lnTo>
                <a:lnTo>
                  <a:pt x="2847812" y="5956300"/>
                </a:lnTo>
                <a:lnTo>
                  <a:pt x="2894570" y="5930900"/>
                </a:lnTo>
                <a:lnTo>
                  <a:pt x="2941209" y="5918200"/>
                </a:lnTo>
                <a:lnTo>
                  <a:pt x="3034122" y="5867400"/>
                </a:lnTo>
                <a:lnTo>
                  <a:pt x="3080394" y="5854700"/>
                </a:lnTo>
                <a:lnTo>
                  <a:pt x="3172556" y="5803900"/>
                </a:lnTo>
                <a:lnTo>
                  <a:pt x="3218444" y="5791200"/>
                </a:lnTo>
                <a:lnTo>
                  <a:pt x="3353318" y="5715000"/>
                </a:lnTo>
                <a:lnTo>
                  <a:pt x="3398031" y="5702300"/>
                </a:lnTo>
                <a:lnTo>
                  <a:pt x="3575738" y="5600700"/>
                </a:lnTo>
                <a:lnTo>
                  <a:pt x="3619893" y="5588000"/>
                </a:lnTo>
                <a:lnTo>
                  <a:pt x="4527790" y="5054600"/>
                </a:lnTo>
                <a:lnTo>
                  <a:pt x="4570346" y="5016500"/>
                </a:lnTo>
                <a:lnTo>
                  <a:pt x="4867298" y="4838700"/>
                </a:lnTo>
                <a:lnTo>
                  <a:pt x="4909620" y="4800600"/>
                </a:lnTo>
                <a:lnTo>
                  <a:pt x="4994219" y="4749800"/>
                </a:lnTo>
                <a:lnTo>
                  <a:pt x="5205584" y="4610100"/>
                </a:lnTo>
                <a:lnTo>
                  <a:pt x="5459389" y="4457700"/>
                </a:lnTo>
                <a:lnTo>
                  <a:pt x="5501748" y="4419600"/>
                </a:lnTo>
                <a:lnTo>
                  <a:pt x="5969942" y="4140200"/>
                </a:lnTo>
                <a:lnTo>
                  <a:pt x="6012784" y="4102100"/>
                </a:lnTo>
                <a:lnTo>
                  <a:pt x="6227941" y="3975100"/>
                </a:lnTo>
                <a:lnTo>
                  <a:pt x="6271181" y="3962400"/>
                </a:lnTo>
                <a:lnTo>
                  <a:pt x="6664134" y="3733800"/>
                </a:lnTo>
                <a:lnTo>
                  <a:pt x="6708269" y="3721100"/>
                </a:lnTo>
                <a:lnTo>
                  <a:pt x="6841320" y="3644900"/>
                </a:lnTo>
                <a:lnTo>
                  <a:pt x="6885894" y="3632200"/>
                </a:lnTo>
                <a:lnTo>
                  <a:pt x="6908240" y="3619500"/>
                </a:lnTo>
                <a:lnTo>
                  <a:pt x="1154961" y="3619500"/>
                </a:lnTo>
                <a:lnTo>
                  <a:pt x="1104414" y="3606800"/>
                </a:lnTo>
                <a:lnTo>
                  <a:pt x="1003480" y="3606800"/>
                </a:lnTo>
                <a:lnTo>
                  <a:pt x="953100" y="3594100"/>
                </a:lnTo>
                <a:lnTo>
                  <a:pt x="852524" y="3594100"/>
                </a:lnTo>
                <a:lnTo>
                  <a:pt x="802334" y="3581400"/>
                </a:lnTo>
                <a:lnTo>
                  <a:pt x="752213" y="3581400"/>
                </a:lnTo>
                <a:lnTo>
                  <a:pt x="702164" y="3568700"/>
                </a:lnTo>
                <a:lnTo>
                  <a:pt x="652190" y="3568700"/>
                </a:lnTo>
                <a:lnTo>
                  <a:pt x="602292" y="3556000"/>
                </a:lnTo>
                <a:lnTo>
                  <a:pt x="552474" y="3556000"/>
                </a:lnTo>
                <a:lnTo>
                  <a:pt x="453088" y="3530600"/>
                </a:lnTo>
                <a:lnTo>
                  <a:pt x="403525" y="3530600"/>
                </a:lnTo>
                <a:lnTo>
                  <a:pt x="10508" y="3429000"/>
                </a:lnTo>
                <a:close/>
              </a:path>
              <a:path w="20104100" h="6604000">
                <a:moveTo>
                  <a:pt x="20104099" y="0"/>
                </a:moveTo>
                <a:lnTo>
                  <a:pt x="8701668" y="0"/>
                </a:lnTo>
                <a:lnTo>
                  <a:pt x="8691189" y="12700"/>
                </a:lnTo>
                <a:lnTo>
                  <a:pt x="8664148" y="50800"/>
                </a:lnTo>
                <a:lnTo>
                  <a:pt x="8636866" y="101600"/>
                </a:lnTo>
                <a:lnTo>
                  <a:pt x="8609346" y="139700"/>
                </a:lnTo>
                <a:lnTo>
                  <a:pt x="8581588" y="190500"/>
                </a:lnTo>
                <a:lnTo>
                  <a:pt x="8553594" y="228600"/>
                </a:lnTo>
                <a:lnTo>
                  <a:pt x="8525364" y="266700"/>
                </a:lnTo>
                <a:lnTo>
                  <a:pt x="8496901" y="317500"/>
                </a:lnTo>
                <a:lnTo>
                  <a:pt x="8468205" y="355600"/>
                </a:lnTo>
                <a:lnTo>
                  <a:pt x="8439277" y="393700"/>
                </a:lnTo>
                <a:lnTo>
                  <a:pt x="8410119" y="444500"/>
                </a:lnTo>
                <a:lnTo>
                  <a:pt x="8380732" y="482600"/>
                </a:lnTo>
                <a:lnTo>
                  <a:pt x="8321274" y="558800"/>
                </a:lnTo>
                <a:lnTo>
                  <a:pt x="8291206" y="609600"/>
                </a:lnTo>
                <a:lnTo>
                  <a:pt x="8230397" y="685800"/>
                </a:lnTo>
                <a:lnTo>
                  <a:pt x="8168700" y="762000"/>
                </a:lnTo>
                <a:lnTo>
                  <a:pt x="8137522" y="812800"/>
                </a:lnTo>
                <a:lnTo>
                  <a:pt x="8106124" y="850900"/>
                </a:lnTo>
                <a:lnTo>
                  <a:pt x="8042679" y="927100"/>
                </a:lnTo>
                <a:lnTo>
                  <a:pt x="7978373" y="1003300"/>
                </a:lnTo>
                <a:lnTo>
                  <a:pt x="7913216" y="1079500"/>
                </a:lnTo>
                <a:lnTo>
                  <a:pt x="7847219" y="1155700"/>
                </a:lnTo>
                <a:lnTo>
                  <a:pt x="7780389" y="1231900"/>
                </a:lnTo>
                <a:lnTo>
                  <a:pt x="7712738" y="1308100"/>
                </a:lnTo>
                <a:lnTo>
                  <a:pt x="7609739" y="1422400"/>
                </a:lnTo>
                <a:lnTo>
                  <a:pt x="7575006" y="1447800"/>
                </a:lnTo>
                <a:lnTo>
                  <a:pt x="7540073" y="1485900"/>
                </a:lnTo>
                <a:lnTo>
                  <a:pt x="7434098" y="1600200"/>
                </a:lnTo>
                <a:lnTo>
                  <a:pt x="7398384" y="1625600"/>
                </a:lnTo>
                <a:lnTo>
                  <a:pt x="7326379" y="1701800"/>
                </a:lnTo>
                <a:lnTo>
                  <a:pt x="7290091" y="1727200"/>
                </a:lnTo>
                <a:lnTo>
                  <a:pt x="7216949" y="1803400"/>
                </a:lnTo>
                <a:lnTo>
                  <a:pt x="7180098" y="1828800"/>
                </a:lnTo>
                <a:lnTo>
                  <a:pt x="7143061" y="1866900"/>
                </a:lnTo>
                <a:lnTo>
                  <a:pt x="7105839" y="1892300"/>
                </a:lnTo>
                <a:lnTo>
                  <a:pt x="7068435" y="1930400"/>
                </a:lnTo>
                <a:lnTo>
                  <a:pt x="7030849" y="1955800"/>
                </a:lnTo>
                <a:lnTo>
                  <a:pt x="6993082" y="1993900"/>
                </a:lnTo>
                <a:lnTo>
                  <a:pt x="6955136" y="2019300"/>
                </a:lnTo>
                <a:lnTo>
                  <a:pt x="6917011" y="2057400"/>
                </a:lnTo>
                <a:lnTo>
                  <a:pt x="6878709" y="2082800"/>
                </a:lnTo>
                <a:lnTo>
                  <a:pt x="6840232" y="2120900"/>
                </a:lnTo>
                <a:lnTo>
                  <a:pt x="6762753" y="2171700"/>
                </a:lnTo>
                <a:lnTo>
                  <a:pt x="6723754" y="2209800"/>
                </a:lnTo>
                <a:lnTo>
                  <a:pt x="6645245" y="2260600"/>
                </a:lnTo>
                <a:lnTo>
                  <a:pt x="6605736" y="2298700"/>
                </a:lnTo>
                <a:lnTo>
                  <a:pt x="6446037" y="2400300"/>
                </a:lnTo>
                <a:lnTo>
                  <a:pt x="6405701" y="2438400"/>
                </a:lnTo>
                <a:lnTo>
                  <a:pt x="6324547" y="2489200"/>
                </a:lnTo>
                <a:lnTo>
                  <a:pt x="5993649" y="2692400"/>
                </a:lnTo>
                <a:lnTo>
                  <a:pt x="5951600" y="2705100"/>
                </a:lnTo>
                <a:lnTo>
                  <a:pt x="5781928" y="2806700"/>
                </a:lnTo>
                <a:lnTo>
                  <a:pt x="5739147" y="2819400"/>
                </a:lnTo>
                <a:lnTo>
                  <a:pt x="5653157" y="2870200"/>
                </a:lnTo>
                <a:lnTo>
                  <a:pt x="5609952" y="2882900"/>
                </a:lnTo>
                <a:lnTo>
                  <a:pt x="5566606" y="2908300"/>
                </a:lnTo>
                <a:lnTo>
                  <a:pt x="5523123" y="2921000"/>
                </a:lnTo>
                <a:lnTo>
                  <a:pt x="5479503" y="2946400"/>
                </a:lnTo>
                <a:lnTo>
                  <a:pt x="5435748" y="2959100"/>
                </a:lnTo>
                <a:lnTo>
                  <a:pt x="5391857" y="2984500"/>
                </a:lnTo>
                <a:lnTo>
                  <a:pt x="5347834" y="2997200"/>
                </a:lnTo>
                <a:lnTo>
                  <a:pt x="5303678" y="3022600"/>
                </a:lnTo>
                <a:lnTo>
                  <a:pt x="5259391" y="3035300"/>
                </a:lnTo>
                <a:lnTo>
                  <a:pt x="5214975" y="3060700"/>
                </a:lnTo>
                <a:lnTo>
                  <a:pt x="5080959" y="3098800"/>
                </a:lnTo>
                <a:lnTo>
                  <a:pt x="5036035" y="3124200"/>
                </a:lnTo>
                <a:lnTo>
                  <a:pt x="4809583" y="3187700"/>
                </a:lnTo>
                <a:lnTo>
                  <a:pt x="4763934" y="3213100"/>
                </a:lnTo>
                <a:lnTo>
                  <a:pt x="4718168" y="3225800"/>
                </a:lnTo>
                <a:lnTo>
                  <a:pt x="4468040" y="3289300"/>
                </a:lnTo>
                <a:lnTo>
                  <a:pt x="4417781" y="3289300"/>
                </a:lnTo>
                <a:lnTo>
                  <a:pt x="4165504" y="3352800"/>
                </a:lnTo>
                <a:lnTo>
                  <a:pt x="4114876" y="3352800"/>
                </a:lnTo>
                <a:lnTo>
                  <a:pt x="4013474" y="3378200"/>
                </a:lnTo>
                <a:lnTo>
                  <a:pt x="3962707" y="3378200"/>
                </a:lnTo>
                <a:lnTo>
                  <a:pt x="3861058" y="3403600"/>
                </a:lnTo>
                <a:lnTo>
                  <a:pt x="3810182" y="3403600"/>
                </a:lnTo>
                <a:lnTo>
                  <a:pt x="3708346" y="3429000"/>
                </a:lnTo>
                <a:lnTo>
                  <a:pt x="3657393" y="3429000"/>
                </a:lnTo>
                <a:lnTo>
                  <a:pt x="3606420" y="3441700"/>
                </a:lnTo>
                <a:lnTo>
                  <a:pt x="3555431" y="3441700"/>
                </a:lnTo>
                <a:lnTo>
                  <a:pt x="3504430" y="3454400"/>
                </a:lnTo>
                <a:lnTo>
                  <a:pt x="3453419" y="3454400"/>
                </a:lnTo>
                <a:lnTo>
                  <a:pt x="3402403" y="3467100"/>
                </a:lnTo>
                <a:lnTo>
                  <a:pt x="3351385" y="3467100"/>
                </a:lnTo>
                <a:lnTo>
                  <a:pt x="3300367" y="3479800"/>
                </a:lnTo>
                <a:lnTo>
                  <a:pt x="3249354" y="3479800"/>
                </a:lnTo>
                <a:lnTo>
                  <a:pt x="3198653" y="3492500"/>
                </a:lnTo>
                <a:lnTo>
                  <a:pt x="3147897" y="3492500"/>
                </a:lnTo>
                <a:lnTo>
                  <a:pt x="3097087" y="3505200"/>
                </a:lnTo>
                <a:lnTo>
                  <a:pt x="3046226" y="3505200"/>
                </a:lnTo>
                <a:lnTo>
                  <a:pt x="2995317" y="3517900"/>
                </a:lnTo>
                <a:lnTo>
                  <a:pt x="2944362" y="3517900"/>
                </a:lnTo>
                <a:lnTo>
                  <a:pt x="2893365" y="3530600"/>
                </a:lnTo>
                <a:lnTo>
                  <a:pt x="2842328" y="3530600"/>
                </a:lnTo>
                <a:lnTo>
                  <a:pt x="2791253" y="3543300"/>
                </a:lnTo>
                <a:lnTo>
                  <a:pt x="2740143" y="3543300"/>
                </a:lnTo>
                <a:lnTo>
                  <a:pt x="2689002" y="3556000"/>
                </a:lnTo>
                <a:lnTo>
                  <a:pt x="2586633" y="3556000"/>
                </a:lnTo>
                <a:lnTo>
                  <a:pt x="2535411" y="3568700"/>
                </a:lnTo>
                <a:lnTo>
                  <a:pt x="2484168" y="3568700"/>
                </a:lnTo>
                <a:lnTo>
                  <a:pt x="2432906" y="3581400"/>
                </a:lnTo>
                <a:lnTo>
                  <a:pt x="2330336" y="3581400"/>
                </a:lnTo>
                <a:lnTo>
                  <a:pt x="2279034" y="3594100"/>
                </a:lnTo>
                <a:lnTo>
                  <a:pt x="2176409" y="3594100"/>
                </a:lnTo>
                <a:lnTo>
                  <a:pt x="2125091" y="3606800"/>
                </a:lnTo>
                <a:lnTo>
                  <a:pt x="1919847" y="3606800"/>
                </a:lnTo>
                <a:lnTo>
                  <a:pt x="1868556" y="3619500"/>
                </a:lnTo>
                <a:lnTo>
                  <a:pt x="6908240" y="3619500"/>
                </a:lnTo>
                <a:lnTo>
                  <a:pt x="6975398" y="3581400"/>
                </a:lnTo>
                <a:lnTo>
                  <a:pt x="7020332" y="3568700"/>
                </a:lnTo>
                <a:lnTo>
                  <a:pt x="7110581" y="3517900"/>
                </a:lnTo>
                <a:lnTo>
                  <a:pt x="7155901" y="3505200"/>
                </a:lnTo>
                <a:lnTo>
                  <a:pt x="7201355" y="3479800"/>
                </a:lnTo>
                <a:lnTo>
                  <a:pt x="7246947" y="3467100"/>
                </a:lnTo>
                <a:lnTo>
                  <a:pt x="7338554" y="3416300"/>
                </a:lnTo>
                <a:lnTo>
                  <a:pt x="7430745" y="3390900"/>
                </a:lnTo>
                <a:lnTo>
                  <a:pt x="7477067" y="3365500"/>
                </a:lnTo>
                <a:lnTo>
                  <a:pt x="7523543" y="3352800"/>
                </a:lnTo>
                <a:lnTo>
                  <a:pt x="7570177" y="3327400"/>
                </a:lnTo>
                <a:lnTo>
                  <a:pt x="7663930" y="3302000"/>
                </a:lnTo>
                <a:lnTo>
                  <a:pt x="7711054" y="3276600"/>
                </a:lnTo>
                <a:lnTo>
                  <a:pt x="7805812" y="3251200"/>
                </a:lnTo>
                <a:lnTo>
                  <a:pt x="7918428" y="3200400"/>
                </a:lnTo>
                <a:lnTo>
                  <a:pt x="7974479" y="3187700"/>
                </a:lnTo>
                <a:lnTo>
                  <a:pt x="8086071" y="3136900"/>
                </a:lnTo>
                <a:lnTo>
                  <a:pt x="8141611" y="3124200"/>
                </a:lnTo>
                <a:lnTo>
                  <a:pt x="8196983" y="3098800"/>
                </a:lnTo>
                <a:lnTo>
                  <a:pt x="8252185" y="3086100"/>
                </a:lnTo>
                <a:lnTo>
                  <a:pt x="8307219" y="3060700"/>
                </a:lnTo>
                <a:lnTo>
                  <a:pt x="8362084" y="3048000"/>
                </a:lnTo>
                <a:lnTo>
                  <a:pt x="8416782" y="3022600"/>
                </a:lnTo>
                <a:lnTo>
                  <a:pt x="8471312" y="3009900"/>
                </a:lnTo>
                <a:lnTo>
                  <a:pt x="8525675" y="2984500"/>
                </a:lnTo>
                <a:lnTo>
                  <a:pt x="8579872" y="2971800"/>
                </a:lnTo>
                <a:lnTo>
                  <a:pt x="8633902" y="2946400"/>
                </a:lnTo>
                <a:lnTo>
                  <a:pt x="8741466" y="2921000"/>
                </a:lnTo>
                <a:lnTo>
                  <a:pt x="8795001" y="2895600"/>
                </a:lnTo>
                <a:lnTo>
                  <a:pt x="8954618" y="2857500"/>
                </a:lnTo>
                <a:lnTo>
                  <a:pt x="9007496" y="2832100"/>
                </a:lnTo>
                <a:lnTo>
                  <a:pt x="9269451" y="2768600"/>
                </a:lnTo>
                <a:lnTo>
                  <a:pt x="9321357" y="2743200"/>
                </a:lnTo>
                <a:lnTo>
                  <a:pt x="9781338" y="2628900"/>
                </a:lnTo>
                <a:lnTo>
                  <a:pt x="9831657" y="2628900"/>
                </a:lnTo>
                <a:lnTo>
                  <a:pt x="10080910" y="2565400"/>
                </a:lnTo>
                <a:lnTo>
                  <a:pt x="10130296" y="2565400"/>
                </a:lnTo>
                <a:lnTo>
                  <a:pt x="10277529" y="2527300"/>
                </a:lnTo>
                <a:lnTo>
                  <a:pt x="10326300" y="2527300"/>
                </a:lnTo>
                <a:lnTo>
                  <a:pt x="10423386" y="2501900"/>
                </a:lnTo>
                <a:lnTo>
                  <a:pt x="10471700" y="2501900"/>
                </a:lnTo>
                <a:lnTo>
                  <a:pt x="10567877" y="2476500"/>
                </a:lnTo>
                <a:lnTo>
                  <a:pt x="10615739" y="2476500"/>
                </a:lnTo>
                <a:lnTo>
                  <a:pt x="10663451" y="2463800"/>
                </a:lnTo>
                <a:lnTo>
                  <a:pt x="10711013" y="2463800"/>
                </a:lnTo>
                <a:lnTo>
                  <a:pt x="10758426" y="2451100"/>
                </a:lnTo>
                <a:lnTo>
                  <a:pt x="10805690" y="2451100"/>
                </a:lnTo>
                <a:lnTo>
                  <a:pt x="10852805" y="2438400"/>
                </a:lnTo>
                <a:lnTo>
                  <a:pt x="10899772" y="2438400"/>
                </a:lnTo>
                <a:lnTo>
                  <a:pt x="10946592" y="2425700"/>
                </a:lnTo>
                <a:lnTo>
                  <a:pt x="10993264" y="2425700"/>
                </a:lnTo>
                <a:lnTo>
                  <a:pt x="11039790" y="2413000"/>
                </a:lnTo>
                <a:lnTo>
                  <a:pt x="11086168" y="2413000"/>
                </a:lnTo>
                <a:lnTo>
                  <a:pt x="11132401" y="2400300"/>
                </a:lnTo>
                <a:lnTo>
                  <a:pt x="11224430" y="2400300"/>
                </a:lnTo>
                <a:lnTo>
                  <a:pt x="11270227" y="2387600"/>
                </a:lnTo>
                <a:lnTo>
                  <a:pt x="11361387" y="2387600"/>
                </a:lnTo>
                <a:lnTo>
                  <a:pt x="11406751" y="2374900"/>
                </a:lnTo>
                <a:lnTo>
                  <a:pt x="11497051" y="2374900"/>
                </a:lnTo>
                <a:lnTo>
                  <a:pt x="11541987" y="2362200"/>
                </a:lnTo>
                <a:lnTo>
                  <a:pt x="11720313" y="2362200"/>
                </a:lnTo>
                <a:lnTo>
                  <a:pt x="11764542" y="2349500"/>
                </a:lnTo>
                <a:lnTo>
                  <a:pt x="11983595" y="2349500"/>
                </a:lnTo>
                <a:lnTo>
                  <a:pt x="12026990" y="2336800"/>
                </a:lnTo>
                <a:lnTo>
                  <a:pt x="20104099" y="2336800"/>
                </a:lnTo>
                <a:lnTo>
                  <a:pt x="20104099" y="0"/>
                </a:lnTo>
                <a:close/>
              </a:path>
              <a:path w="20104100" h="6604000">
                <a:moveTo>
                  <a:pt x="19218457" y="3568700"/>
                </a:moveTo>
                <a:lnTo>
                  <a:pt x="18619472" y="3568700"/>
                </a:lnTo>
                <a:lnTo>
                  <a:pt x="18663207" y="3581400"/>
                </a:lnTo>
                <a:lnTo>
                  <a:pt x="19169567" y="3581400"/>
                </a:lnTo>
                <a:lnTo>
                  <a:pt x="19218457" y="3568700"/>
                </a:lnTo>
                <a:close/>
              </a:path>
              <a:path w="20104100" h="6604000">
                <a:moveTo>
                  <a:pt x="19315617" y="3556000"/>
                </a:moveTo>
                <a:lnTo>
                  <a:pt x="18487132" y="3556000"/>
                </a:lnTo>
                <a:lnTo>
                  <a:pt x="18531437" y="3568700"/>
                </a:lnTo>
                <a:lnTo>
                  <a:pt x="19267139" y="3568700"/>
                </a:lnTo>
                <a:lnTo>
                  <a:pt x="19315617" y="3556000"/>
                </a:lnTo>
                <a:close/>
              </a:path>
              <a:path w="20104100" h="6604000">
                <a:moveTo>
                  <a:pt x="20104099" y="2336800"/>
                </a:moveTo>
                <a:lnTo>
                  <a:pt x="12615239" y="2336800"/>
                </a:lnTo>
                <a:lnTo>
                  <a:pt x="12672148" y="2349500"/>
                </a:lnTo>
                <a:lnTo>
                  <a:pt x="12897308" y="2349500"/>
                </a:lnTo>
                <a:lnTo>
                  <a:pt x="12952984" y="2362200"/>
                </a:lnTo>
                <a:lnTo>
                  <a:pt x="13118554" y="2362200"/>
                </a:lnTo>
                <a:lnTo>
                  <a:pt x="13173261" y="2374900"/>
                </a:lnTo>
                <a:lnTo>
                  <a:pt x="13281960" y="2374900"/>
                </a:lnTo>
                <a:lnTo>
                  <a:pt x="13335953" y="2387600"/>
                </a:lnTo>
                <a:lnTo>
                  <a:pt x="13389709" y="2387600"/>
                </a:lnTo>
                <a:lnTo>
                  <a:pt x="13443231" y="2400300"/>
                </a:lnTo>
                <a:lnTo>
                  <a:pt x="13496518" y="2400300"/>
                </a:lnTo>
                <a:lnTo>
                  <a:pt x="13549573" y="2413000"/>
                </a:lnTo>
                <a:lnTo>
                  <a:pt x="13602395" y="2413000"/>
                </a:lnTo>
                <a:lnTo>
                  <a:pt x="13654987" y="2425700"/>
                </a:lnTo>
                <a:lnTo>
                  <a:pt x="13707348" y="2425700"/>
                </a:lnTo>
                <a:lnTo>
                  <a:pt x="13759482" y="2438400"/>
                </a:lnTo>
                <a:lnTo>
                  <a:pt x="13811387" y="2438400"/>
                </a:lnTo>
                <a:lnTo>
                  <a:pt x="13863066" y="2451100"/>
                </a:lnTo>
                <a:lnTo>
                  <a:pt x="13914519" y="2451100"/>
                </a:lnTo>
                <a:lnTo>
                  <a:pt x="13965747" y="2463800"/>
                </a:lnTo>
                <a:lnTo>
                  <a:pt x="14016752" y="2463800"/>
                </a:lnTo>
                <a:lnTo>
                  <a:pt x="14118096" y="2489200"/>
                </a:lnTo>
                <a:lnTo>
                  <a:pt x="14168438" y="2489200"/>
                </a:lnTo>
                <a:lnTo>
                  <a:pt x="14268463" y="2514600"/>
                </a:lnTo>
                <a:lnTo>
                  <a:pt x="14318150" y="2514600"/>
                </a:lnTo>
                <a:lnTo>
                  <a:pt x="14465918" y="2552700"/>
                </a:lnTo>
                <a:lnTo>
                  <a:pt x="14514747" y="2552700"/>
                </a:lnTo>
                <a:lnTo>
                  <a:pt x="14659966" y="2590800"/>
                </a:lnTo>
                <a:lnTo>
                  <a:pt x="14707954" y="2590800"/>
                </a:lnTo>
                <a:lnTo>
                  <a:pt x="14897841" y="2641600"/>
                </a:lnTo>
                <a:lnTo>
                  <a:pt x="14944802" y="2641600"/>
                </a:lnTo>
                <a:lnTo>
                  <a:pt x="15267923" y="2730500"/>
                </a:lnTo>
                <a:lnTo>
                  <a:pt x="15313295" y="2730500"/>
                </a:lnTo>
                <a:lnTo>
                  <a:pt x="15885886" y="2895600"/>
                </a:lnTo>
                <a:lnTo>
                  <a:pt x="15928642" y="2895600"/>
                </a:lnTo>
                <a:lnTo>
                  <a:pt x="16139757" y="2959100"/>
                </a:lnTo>
                <a:lnTo>
                  <a:pt x="16196041" y="2984500"/>
                </a:lnTo>
                <a:lnTo>
                  <a:pt x="16363017" y="3022600"/>
                </a:lnTo>
                <a:lnTo>
                  <a:pt x="16418058" y="3048000"/>
                </a:lnTo>
                <a:lnTo>
                  <a:pt x="16472796" y="3060700"/>
                </a:lnTo>
                <a:lnTo>
                  <a:pt x="16742009" y="3136900"/>
                </a:lnTo>
                <a:lnTo>
                  <a:pt x="16794975" y="3162300"/>
                </a:lnTo>
                <a:lnTo>
                  <a:pt x="17004006" y="3213100"/>
                </a:lnTo>
                <a:lnTo>
                  <a:pt x="17055568" y="3238500"/>
                </a:lnTo>
                <a:lnTo>
                  <a:pt x="17458452" y="3340100"/>
                </a:lnTo>
                <a:lnTo>
                  <a:pt x="17507650" y="3365500"/>
                </a:lnTo>
                <a:lnTo>
                  <a:pt x="17605300" y="3390900"/>
                </a:lnTo>
                <a:lnTo>
                  <a:pt x="17653757" y="3390900"/>
                </a:lnTo>
                <a:lnTo>
                  <a:pt x="17986326" y="3479800"/>
                </a:lnTo>
                <a:lnTo>
                  <a:pt x="18032921" y="3479800"/>
                </a:lnTo>
                <a:lnTo>
                  <a:pt x="18125449" y="3505200"/>
                </a:lnTo>
                <a:lnTo>
                  <a:pt x="18171388" y="3505200"/>
                </a:lnTo>
                <a:lnTo>
                  <a:pt x="18262628" y="3530600"/>
                </a:lnTo>
                <a:lnTo>
                  <a:pt x="18307934" y="3530600"/>
                </a:lnTo>
                <a:lnTo>
                  <a:pt x="18353036" y="3543300"/>
                </a:lnTo>
                <a:lnTo>
                  <a:pt x="18397934" y="3543300"/>
                </a:lnTo>
                <a:lnTo>
                  <a:pt x="18442632" y="3556000"/>
                </a:lnTo>
                <a:lnTo>
                  <a:pt x="19363893" y="3556000"/>
                </a:lnTo>
                <a:lnTo>
                  <a:pt x="19507563" y="3517900"/>
                </a:lnTo>
                <a:lnTo>
                  <a:pt x="19555081" y="3517900"/>
                </a:lnTo>
                <a:lnTo>
                  <a:pt x="19649582" y="3492500"/>
                </a:lnTo>
                <a:lnTo>
                  <a:pt x="19696575" y="3467100"/>
                </a:lnTo>
                <a:lnTo>
                  <a:pt x="19836570" y="3429000"/>
                </a:lnTo>
                <a:lnTo>
                  <a:pt x="19929124" y="3378200"/>
                </a:lnTo>
                <a:lnTo>
                  <a:pt x="19975181" y="3365500"/>
                </a:lnTo>
                <a:lnTo>
                  <a:pt x="20066877" y="3314700"/>
                </a:lnTo>
                <a:lnTo>
                  <a:pt x="20104099" y="3302000"/>
                </a:lnTo>
                <a:lnTo>
                  <a:pt x="20104099" y="2336800"/>
                </a:lnTo>
                <a:close/>
              </a:path>
            </a:pathLst>
          </a:custGeom>
          <a:solidFill>
            <a:srgbClr val="FFF7D8"/>
          </a:solidFill>
        </p:spPr>
        <p:txBody>
          <a:bodyPr wrap="square" lIns="0" tIns="0" rIns="0" bIns="0" rtlCol="0"/>
          <a:lstStyle/>
          <a:p>
            <a:endParaRPr dirty="0"/>
          </a:p>
        </p:txBody>
      </p:sp>
      <p:sp>
        <p:nvSpPr>
          <p:cNvPr id="18" name="bg object 18"/>
          <p:cNvSpPr/>
          <p:nvPr/>
        </p:nvSpPr>
        <p:spPr>
          <a:xfrm>
            <a:off x="0" y="0"/>
            <a:ext cx="8702040" cy="3627120"/>
          </a:xfrm>
          <a:custGeom>
            <a:avLst/>
            <a:gdLst/>
            <a:ahLst/>
            <a:cxnLst/>
            <a:rect l="l" t="t" r="r" b="b"/>
            <a:pathLst>
              <a:path w="8702040" h="3627120">
                <a:moveTo>
                  <a:pt x="8701665" y="0"/>
                </a:moveTo>
                <a:lnTo>
                  <a:pt x="0" y="0"/>
                </a:lnTo>
                <a:lnTo>
                  <a:pt x="0" y="3433346"/>
                </a:lnTo>
                <a:lnTo>
                  <a:pt x="59269" y="3450128"/>
                </a:lnTo>
                <a:lnTo>
                  <a:pt x="108141" y="3463236"/>
                </a:lnTo>
                <a:lnTo>
                  <a:pt x="157121" y="3475764"/>
                </a:lnTo>
                <a:lnTo>
                  <a:pt x="206204" y="3487721"/>
                </a:lnTo>
                <a:lnTo>
                  <a:pt x="255389" y="3499116"/>
                </a:lnTo>
                <a:lnTo>
                  <a:pt x="304672" y="3509957"/>
                </a:lnTo>
                <a:lnTo>
                  <a:pt x="354051" y="3520254"/>
                </a:lnTo>
                <a:lnTo>
                  <a:pt x="403523" y="3530016"/>
                </a:lnTo>
                <a:lnTo>
                  <a:pt x="453086" y="3539249"/>
                </a:lnTo>
                <a:lnTo>
                  <a:pt x="502736" y="3547964"/>
                </a:lnTo>
                <a:lnTo>
                  <a:pt x="552472" y="3556170"/>
                </a:lnTo>
                <a:lnTo>
                  <a:pt x="602290" y="3563874"/>
                </a:lnTo>
                <a:lnTo>
                  <a:pt x="702162" y="3577813"/>
                </a:lnTo>
                <a:lnTo>
                  <a:pt x="802332" y="3589851"/>
                </a:lnTo>
                <a:lnTo>
                  <a:pt x="902778" y="3600059"/>
                </a:lnTo>
                <a:lnTo>
                  <a:pt x="1003478" y="3608506"/>
                </a:lnTo>
                <a:lnTo>
                  <a:pt x="1104411" y="3615261"/>
                </a:lnTo>
                <a:lnTo>
                  <a:pt x="1205556" y="3620393"/>
                </a:lnTo>
                <a:lnTo>
                  <a:pt x="1306890" y="3623973"/>
                </a:lnTo>
                <a:lnTo>
                  <a:pt x="1408393" y="3626070"/>
                </a:lnTo>
                <a:lnTo>
                  <a:pt x="1510043" y="3626754"/>
                </a:lnTo>
                <a:lnTo>
                  <a:pt x="1663551" y="3625267"/>
                </a:lnTo>
                <a:lnTo>
                  <a:pt x="1817276" y="3620965"/>
                </a:lnTo>
                <a:lnTo>
                  <a:pt x="1971146" y="3614087"/>
                </a:lnTo>
                <a:lnTo>
                  <a:pt x="2176407" y="3601321"/>
                </a:lnTo>
                <a:lnTo>
                  <a:pt x="2432903" y="3580382"/>
                </a:lnTo>
                <a:lnTo>
                  <a:pt x="2791251" y="3543749"/>
                </a:lnTo>
                <a:lnTo>
                  <a:pt x="3504431" y="3455467"/>
                </a:lnTo>
                <a:lnTo>
                  <a:pt x="3759280" y="3419612"/>
                </a:lnTo>
                <a:lnTo>
                  <a:pt x="3962710" y="3387647"/>
                </a:lnTo>
                <a:lnTo>
                  <a:pt x="4114879" y="3361115"/>
                </a:lnTo>
                <a:lnTo>
                  <a:pt x="4266601" y="3331930"/>
                </a:lnTo>
                <a:lnTo>
                  <a:pt x="4367456" y="3310794"/>
                </a:lnTo>
                <a:lnTo>
                  <a:pt x="4468045" y="3288172"/>
                </a:lnTo>
                <a:lnTo>
                  <a:pt x="4568340" y="3263940"/>
                </a:lnTo>
                <a:lnTo>
                  <a:pt x="4668316" y="3237975"/>
                </a:lnTo>
                <a:lnTo>
                  <a:pt x="4763941" y="3211310"/>
                </a:lnTo>
                <a:lnTo>
                  <a:pt x="4855121" y="3184107"/>
                </a:lnTo>
                <a:lnTo>
                  <a:pt x="4945824" y="3155304"/>
                </a:lnTo>
                <a:lnTo>
                  <a:pt x="5036041" y="3124918"/>
                </a:lnTo>
                <a:lnTo>
                  <a:pt x="5125763" y="3092966"/>
                </a:lnTo>
                <a:lnTo>
                  <a:pt x="5214980" y="3059466"/>
                </a:lnTo>
                <a:lnTo>
                  <a:pt x="5303683" y="3024435"/>
                </a:lnTo>
                <a:lnTo>
                  <a:pt x="5391862" y="2987891"/>
                </a:lnTo>
                <a:lnTo>
                  <a:pt x="5479507" y="2949851"/>
                </a:lnTo>
                <a:lnTo>
                  <a:pt x="5566610" y="2910333"/>
                </a:lnTo>
                <a:lnTo>
                  <a:pt x="5653161" y="2869354"/>
                </a:lnTo>
                <a:lnTo>
                  <a:pt x="5739149" y="2826931"/>
                </a:lnTo>
                <a:lnTo>
                  <a:pt x="5781930" y="2805184"/>
                </a:lnTo>
                <a:lnTo>
                  <a:pt x="5824567" y="2783083"/>
                </a:lnTo>
                <a:lnTo>
                  <a:pt x="5867059" y="2760630"/>
                </a:lnTo>
                <a:lnTo>
                  <a:pt x="5909404" y="2737827"/>
                </a:lnTo>
                <a:lnTo>
                  <a:pt x="5951602" y="2714676"/>
                </a:lnTo>
                <a:lnTo>
                  <a:pt x="5993651" y="2691179"/>
                </a:lnTo>
                <a:lnTo>
                  <a:pt x="6035550" y="2667339"/>
                </a:lnTo>
                <a:lnTo>
                  <a:pt x="6077298" y="2643158"/>
                </a:lnTo>
                <a:lnTo>
                  <a:pt x="6118894" y="2618638"/>
                </a:lnTo>
                <a:lnTo>
                  <a:pt x="6160337" y="2593782"/>
                </a:lnTo>
                <a:lnTo>
                  <a:pt x="6201624" y="2568590"/>
                </a:lnTo>
                <a:lnTo>
                  <a:pt x="6242756" y="2543066"/>
                </a:lnTo>
                <a:lnTo>
                  <a:pt x="6283731" y="2517212"/>
                </a:lnTo>
                <a:lnTo>
                  <a:pt x="6324548" y="2491030"/>
                </a:lnTo>
                <a:lnTo>
                  <a:pt x="6365205" y="2464522"/>
                </a:lnTo>
                <a:lnTo>
                  <a:pt x="6405702" y="2437691"/>
                </a:lnTo>
                <a:lnTo>
                  <a:pt x="6446037" y="2410538"/>
                </a:lnTo>
                <a:lnTo>
                  <a:pt x="6486209" y="2383065"/>
                </a:lnTo>
                <a:lnTo>
                  <a:pt x="6526217" y="2355275"/>
                </a:lnTo>
                <a:lnTo>
                  <a:pt x="6566060" y="2327171"/>
                </a:lnTo>
                <a:lnTo>
                  <a:pt x="6605736" y="2298754"/>
                </a:lnTo>
                <a:lnTo>
                  <a:pt x="6645245" y="2270026"/>
                </a:lnTo>
                <a:lnTo>
                  <a:pt x="6684584" y="2240989"/>
                </a:lnTo>
                <a:lnTo>
                  <a:pt x="6723754" y="2211647"/>
                </a:lnTo>
                <a:lnTo>
                  <a:pt x="6762752" y="2182000"/>
                </a:lnTo>
                <a:lnTo>
                  <a:pt x="6801578" y="2152052"/>
                </a:lnTo>
                <a:lnTo>
                  <a:pt x="6840231" y="2121804"/>
                </a:lnTo>
                <a:lnTo>
                  <a:pt x="6878709" y="2091258"/>
                </a:lnTo>
                <a:lnTo>
                  <a:pt x="6917010" y="2060418"/>
                </a:lnTo>
                <a:lnTo>
                  <a:pt x="6955135" y="2029284"/>
                </a:lnTo>
                <a:lnTo>
                  <a:pt x="6993081" y="1997859"/>
                </a:lnTo>
                <a:lnTo>
                  <a:pt x="7030848" y="1966146"/>
                </a:lnTo>
                <a:lnTo>
                  <a:pt x="7068434" y="1934146"/>
                </a:lnTo>
                <a:lnTo>
                  <a:pt x="7105838" y="1901861"/>
                </a:lnTo>
                <a:lnTo>
                  <a:pt x="7143059" y="1869295"/>
                </a:lnTo>
                <a:lnTo>
                  <a:pt x="7180096" y="1836448"/>
                </a:lnTo>
                <a:lnTo>
                  <a:pt x="7216948" y="1803324"/>
                </a:lnTo>
                <a:lnTo>
                  <a:pt x="7253613" y="1769924"/>
                </a:lnTo>
                <a:lnTo>
                  <a:pt x="7290090" y="1736250"/>
                </a:lnTo>
                <a:lnTo>
                  <a:pt x="7326378" y="1702306"/>
                </a:lnTo>
                <a:lnTo>
                  <a:pt x="7362476" y="1668092"/>
                </a:lnTo>
                <a:lnTo>
                  <a:pt x="7398382" y="1633611"/>
                </a:lnTo>
                <a:lnTo>
                  <a:pt x="7434097" y="1598866"/>
                </a:lnTo>
                <a:lnTo>
                  <a:pt x="7469617" y="1563858"/>
                </a:lnTo>
                <a:lnTo>
                  <a:pt x="7504942" y="1528590"/>
                </a:lnTo>
                <a:lnTo>
                  <a:pt x="7540072" y="1493064"/>
                </a:lnTo>
                <a:lnTo>
                  <a:pt x="7575004" y="1457282"/>
                </a:lnTo>
                <a:lnTo>
                  <a:pt x="7609737" y="1421246"/>
                </a:lnTo>
                <a:lnTo>
                  <a:pt x="7644271" y="1384958"/>
                </a:lnTo>
                <a:lnTo>
                  <a:pt x="7678605" y="1348421"/>
                </a:lnTo>
                <a:lnTo>
                  <a:pt x="7712736" y="1311637"/>
                </a:lnTo>
                <a:lnTo>
                  <a:pt x="7746664" y="1274608"/>
                </a:lnTo>
                <a:lnTo>
                  <a:pt x="7780387" y="1237336"/>
                </a:lnTo>
                <a:lnTo>
                  <a:pt x="7813905" y="1199823"/>
                </a:lnTo>
                <a:lnTo>
                  <a:pt x="7847217" y="1162072"/>
                </a:lnTo>
                <a:lnTo>
                  <a:pt x="7880320" y="1124085"/>
                </a:lnTo>
                <a:lnTo>
                  <a:pt x="7913214" y="1085863"/>
                </a:lnTo>
                <a:lnTo>
                  <a:pt x="7945898" y="1047410"/>
                </a:lnTo>
                <a:lnTo>
                  <a:pt x="7978371" y="1008726"/>
                </a:lnTo>
                <a:lnTo>
                  <a:pt x="8010630" y="969816"/>
                </a:lnTo>
                <a:lnTo>
                  <a:pt x="8042676" y="930680"/>
                </a:lnTo>
                <a:lnTo>
                  <a:pt x="8074507" y="891320"/>
                </a:lnTo>
                <a:lnTo>
                  <a:pt x="8106122" y="851740"/>
                </a:lnTo>
                <a:lnTo>
                  <a:pt x="8137519" y="811941"/>
                </a:lnTo>
                <a:lnTo>
                  <a:pt x="8168698" y="771925"/>
                </a:lnTo>
                <a:lnTo>
                  <a:pt x="8199657" y="731695"/>
                </a:lnTo>
                <a:lnTo>
                  <a:pt x="8230395" y="691253"/>
                </a:lnTo>
                <a:lnTo>
                  <a:pt x="8260911" y="650600"/>
                </a:lnTo>
                <a:lnTo>
                  <a:pt x="8291203" y="609740"/>
                </a:lnTo>
                <a:lnTo>
                  <a:pt x="8321271" y="568674"/>
                </a:lnTo>
                <a:lnTo>
                  <a:pt x="8351114" y="527405"/>
                </a:lnTo>
                <a:lnTo>
                  <a:pt x="8380729" y="485934"/>
                </a:lnTo>
                <a:lnTo>
                  <a:pt x="8410117" y="444264"/>
                </a:lnTo>
                <a:lnTo>
                  <a:pt x="8439275" y="402397"/>
                </a:lnTo>
                <a:lnTo>
                  <a:pt x="8468203" y="360335"/>
                </a:lnTo>
                <a:lnTo>
                  <a:pt x="8496899" y="318081"/>
                </a:lnTo>
                <a:lnTo>
                  <a:pt x="8525362" y="275636"/>
                </a:lnTo>
                <a:lnTo>
                  <a:pt x="8553591" y="233003"/>
                </a:lnTo>
                <a:lnTo>
                  <a:pt x="8581586" y="190184"/>
                </a:lnTo>
                <a:lnTo>
                  <a:pt x="8609343" y="147181"/>
                </a:lnTo>
                <a:lnTo>
                  <a:pt x="8636864" y="103997"/>
                </a:lnTo>
                <a:lnTo>
                  <a:pt x="8664145" y="60633"/>
                </a:lnTo>
                <a:lnTo>
                  <a:pt x="8691187" y="17092"/>
                </a:lnTo>
                <a:lnTo>
                  <a:pt x="8701665" y="0"/>
                </a:lnTo>
                <a:close/>
              </a:path>
            </a:pathLst>
          </a:custGeom>
          <a:solidFill>
            <a:srgbClr val="FCEDAA"/>
          </a:solidFill>
        </p:spPr>
        <p:txBody>
          <a:bodyPr wrap="square" lIns="0" tIns="0" rIns="0" bIns="0" rtlCol="0"/>
          <a:lstStyle/>
          <a:p>
            <a:endParaRPr dirty="0"/>
          </a:p>
        </p:txBody>
      </p:sp>
      <p:sp>
        <p:nvSpPr>
          <p:cNvPr id="19" name="bg object 19"/>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20" name="bg object 20"/>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95607" y="1678365"/>
            <a:ext cx="14512885" cy="889635"/>
          </a:xfrm>
          <a:prstGeom prst="rect">
            <a:avLst/>
          </a:prstGeom>
        </p:spPr>
        <p:txBody>
          <a:bodyPr wrap="square" lIns="0" tIns="0" rIns="0" bIns="0">
            <a:spAutoFit/>
          </a:bodyPr>
          <a:lstStyle>
            <a:lvl1pPr>
              <a:defRPr sz="5650" b="0" i="0">
                <a:solidFill>
                  <a:srgbClr val="231F20"/>
                </a:solidFill>
                <a:latin typeface="Calibri"/>
                <a:cs typeface="Calibri"/>
              </a:defRPr>
            </a:lvl1pPr>
          </a:lstStyle>
          <a:p>
            <a:endParaRPr/>
          </a:p>
        </p:txBody>
      </p:sp>
      <p:sp>
        <p:nvSpPr>
          <p:cNvPr id="3" name="Holder 3"/>
          <p:cNvSpPr>
            <a:spLocks noGrp="1"/>
          </p:cNvSpPr>
          <p:nvPr>
            <p:ph type="body" idx="1"/>
          </p:nvPr>
        </p:nvSpPr>
        <p:spPr>
          <a:xfrm>
            <a:off x="7337861" y="3965215"/>
            <a:ext cx="10424794" cy="4134484"/>
          </a:xfrm>
          <a:prstGeom prst="rect">
            <a:avLst/>
          </a:prstGeom>
        </p:spPr>
        <p:txBody>
          <a:bodyPr wrap="square" lIns="0" tIns="0" rIns="0" bIns="0">
            <a:spAutoFit/>
          </a:bodyPr>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7/1/2024</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yber.gouv.fr/publications/les-profils-de-la-cybersecurite"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cyber.gouv.fr/publications/lattractivite-des-metiers-de-la-cybersecurite-vues-par-les-professionnels"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hyperlink" Target="https://secnumacademie.gouv.fr/" TargetMode="External"/><Relationship Id="rId5" Type="http://schemas.openxmlformats.org/officeDocument/2006/relationships/hyperlink" Target="https://www.cybermalveillance.gouv.fr/tous-nos-contenus/actualites/rapport-activite-2021"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www.mediametrie.fr/fr/lannee-internet-2021" TargetMode="Externa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9.png"/><Relationship Id="rId5" Type="http://schemas.openxmlformats.org/officeDocument/2006/relationships/image" Target="../media/image29.png"/><Relationship Id="rId10"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hyperlink" Target="https://www.ssi.gouv.fr/guide/guide-des-bonnes-pratiques-de-linformatiqu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hyperlink" Target="https://padlet.com/arnaudjumelet/r0lm1twp4n2563mw"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padlet.com/arnaudjumelet/r0lm1twp4n2563m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uardia.school/metiers/" TargetMode="Externa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hyperlink" Target="https://www.ege.fr/sites/ege.fr/files/inline-images/metiersCYBER_EGE2020_web.jpg" TargetMode="External"/><Relationship Id="rId5" Type="http://schemas.openxmlformats.org/officeDocument/2006/relationships/hyperlink" Target="https://www.ssi.gouv.fr/guide/panorama-des-metiers-de-la-cybersecurite/"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0.png"/><Relationship Id="rId7"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hyperlink" Target="https://librairie.studyrama.com/produit/4617/9782759048632/envie-de-cyb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hyperlink" Target="https://librairie.studyrama.com/produit/4617/9782759048632/envie-de-cyber" TargetMode="External"/><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46.png"/><Relationship Id="rId4" Type="http://schemas.openxmlformats.org/officeDocument/2006/relationships/image" Target="../media/image18.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support.microsoft.com/fr-fr/windows/prot%C3%A9gez-vous-contre-les-escroqueries-au-support-technique-2ebf91bd-f94c-2a8a-e541-f5c800d18435" TargetMode="External"/><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s://www.cybermalveillance.gouv.fr/tous-nos-contenus/fiches-reflexes/arnaques-au-faux-support-technique"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5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hyperlink" Target="https://www.youtube.com/watch?v=nLgu9s_XocY" TargetMode="External"/><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hyperlink" Target="https://www.youtube.com/watch?v=zuJUXDZg_DI" TargetMode="External"/><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hyperlink" Target="https://www.boursorama.com/videos/actualites/boursorama-banque-apprenez-a-vous-proteger-de-la-fraude-180616fa048ca8f8de6190d770a2bd97" TargetMode="External"/><Relationship Id="rId28" Type="http://schemas.openxmlformats.org/officeDocument/2006/relationships/image" Target="../media/image53.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54.png"/><Relationship Id="rId3" Type="http://schemas.openxmlformats.org/officeDocument/2006/relationships/image" Target="../media/image77.png"/><Relationship Id="rId21" Type="http://schemas.openxmlformats.org/officeDocument/2006/relationships/image" Target="../media/image93.png"/><Relationship Id="rId7" Type="http://schemas.openxmlformats.org/officeDocument/2006/relationships/image" Target="../media/image81.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53.png"/><Relationship Id="rId2" Type="http://schemas.openxmlformats.org/officeDocument/2006/relationships/image" Target="../media/image76.png"/><Relationship Id="rId16" Type="http://schemas.openxmlformats.org/officeDocument/2006/relationships/image" Target="../media/image89.png"/><Relationship Id="rId20"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64.png"/><Relationship Id="rId24" Type="http://schemas.openxmlformats.org/officeDocument/2006/relationships/image" Target="../media/image52.png"/><Relationship Id="rId5"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51.png"/><Relationship Id="rId10" Type="http://schemas.openxmlformats.org/officeDocument/2006/relationships/image" Target="../media/image84.png"/><Relationship Id="rId19"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7.pn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3.png"/><Relationship Id="rId7" Type="http://schemas.openxmlformats.org/officeDocument/2006/relationships/image" Target="../media/image53.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3.png"/><Relationship Id="rId7" Type="http://schemas.openxmlformats.org/officeDocument/2006/relationships/image" Target="../media/image53.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2.png"/><Relationship Id="rId7" Type="http://schemas.openxmlformats.org/officeDocument/2006/relationships/image" Target="../media/image97.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54.png"/><Relationship Id="rId10" Type="http://schemas.openxmlformats.org/officeDocument/2006/relationships/hyperlink" Target="https://www.cybermalveillance.gouv.fr/tous-nos-contenus/fiches-reflexes/arnaques-au-faux-support-technique" TargetMode="External"/><Relationship Id="rId4" Type="http://schemas.openxmlformats.org/officeDocument/2006/relationships/image" Target="../media/image53.png"/><Relationship Id="rId9" Type="http://schemas.openxmlformats.org/officeDocument/2006/relationships/hyperlink" Target="https://www.microsoft.com/fr-fr/concern/scam?rtc=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9.png"/><Relationship Id="rId7" Type="http://schemas.openxmlformats.org/officeDocument/2006/relationships/image" Target="../media/image54.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9.png"/><Relationship Id="rId7" Type="http://schemas.openxmlformats.org/officeDocument/2006/relationships/image" Target="../media/image52.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1.png"/><Relationship Id="rId7" Type="http://schemas.openxmlformats.org/officeDocument/2006/relationships/image" Target="../media/image53.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hyperlink" Target="https://www.cybermalveillance.gouv.fr/tous-nos-contenus/fiches-reflexes/hameconnage-phishing" TargetMode="External"/><Relationship Id="rId3" Type="http://schemas.openxmlformats.org/officeDocument/2006/relationships/image" Target="../media/image52.png"/><Relationship Id="rId7" Type="http://schemas.openxmlformats.org/officeDocument/2006/relationships/hyperlink" Target="https://www.cnil.fr/fr/phishing-detecter-un-message-malveillant" TargetMode="External"/><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s://www.youtube.com/watch?v=Vz_P6HDaZlg"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5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52.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5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jpe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jpe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54.png"/><Relationship Id="rId2" Type="http://schemas.openxmlformats.org/officeDocument/2006/relationships/image" Target="../media/image111.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52.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2.jpeg"/><Relationship Id="rId7" Type="http://schemas.openxmlformats.org/officeDocument/2006/relationships/image" Target="../media/image53.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2.jpeg"/><Relationship Id="rId7" Type="http://schemas.openxmlformats.org/officeDocument/2006/relationships/image" Target="../media/image53.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cybermalveillance.gouv.fr/" TargetMode="External"/><Relationship Id="rId7" Type="http://schemas.openxmlformats.org/officeDocument/2006/relationships/image" Target="../media/image126.png"/><Relationship Id="rId12" Type="http://schemas.openxmlformats.org/officeDocument/2006/relationships/image" Target="../media/image54.png"/><Relationship Id="rId2"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53.png"/><Relationship Id="rId5" Type="http://schemas.openxmlformats.org/officeDocument/2006/relationships/hyperlink" Target="http://www.signal-spam.fr/" TargetMode="External"/><Relationship Id="rId10" Type="http://schemas.openxmlformats.org/officeDocument/2006/relationships/image" Target="../media/image52.png"/><Relationship Id="rId4" Type="http://schemas.openxmlformats.org/officeDocument/2006/relationships/hyperlink" Target="mailto:ne-pas-repondre@ministere.gouv.fr" TargetMode="External"/><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6.png"/><Relationship Id="rId7" Type="http://schemas.openxmlformats.org/officeDocument/2006/relationships/image" Target="../media/image131.png"/><Relationship Id="rId12" Type="http://schemas.openxmlformats.org/officeDocument/2006/relationships/image" Target="../media/image54.pn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53.png"/><Relationship Id="rId5" Type="http://schemas.openxmlformats.org/officeDocument/2006/relationships/image" Target="../media/image129.png"/><Relationship Id="rId10" Type="http://schemas.openxmlformats.org/officeDocument/2006/relationships/image" Target="../media/image52.png"/><Relationship Id="rId4" Type="http://schemas.openxmlformats.org/officeDocument/2006/relationships/image" Target="../media/image128.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www.schoolofsocialnetworks.org/fr/proteger-ses-donnees-et-ses-appareils-version-enseignants/" TargetMode="External"/><Relationship Id="rId3" Type="http://schemas.openxmlformats.org/officeDocument/2006/relationships/image" Target="../media/image134.png"/><Relationship Id="rId7" Type="http://schemas.openxmlformats.org/officeDocument/2006/relationships/image" Target="../media/image108.png"/><Relationship Id="rId12" Type="http://schemas.openxmlformats.org/officeDocument/2006/relationships/image" Target="../media/image5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53.png"/><Relationship Id="rId5" Type="http://schemas.openxmlformats.org/officeDocument/2006/relationships/image" Target="../media/image136.png"/><Relationship Id="rId10" Type="http://schemas.openxmlformats.org/officeDocument/2006/relationships/image" Target="../media/image52.png"/><Relationship Id="rId4" Type="http://schemas.openxmlformats.org/officeDocument/2006/relationships/image" Target="../media/image135.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4.png"/><Relationship Id="rId7" Type="http://schemas.openxmlformats.org/officeDocument/2006/relationships/image" Target="../media/image108.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54.png"/><Relationship Id="rId5" Type="http://schemas.openxmlformats.org/officeDocument/2006/relationships/image" Target="../media/image136.png"/><Relationship Id="rId10" Type="http://schemas.openxmlformats.org/officeDocument/2006/relationships/image" Target="../media/image53.png"/><Relationship Id="rId4" Type="http://schemas.openxmlformats.org/officeDocument/2006/relationships/image" Target="../media/image135.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52.png"/><Relationship Id="rId3" Type="http://schemas.openxmlformats.org/officeDocument/2006/relationships/image" Target="../media/image121.png"/><Relationship Id="rId7" Type="http://schemas.openxmlformats.org/officeDocument/2006/relationships/image" Target="../media/image142.png"/><Relationship Id="rId12" Type="http://schemas.openxmlformats.org/officeDocument/2006/relationships/image" Target="../media/image51.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54.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image" Target="../media/image161.png"/><Relationship Id="rId16" Type="http://schemas.openxmlformats.org/officeDocument/2006/relationships/image" Target="../media/image175.png"/><Relationship Id="rId1" Type="http://schemas.openxmlformats.org/officeDocument/2006/relationships/slideLayout" Target="../slideLayouts/slideLayout4.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s://cnil.fr/fr/intelligence-artificielle/intelligence-artificielle-de-quoi-parle-t-on"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178.jpeg"/><Relationship Id="rId13" Type="http://schemas.openxmlformats.org/officeDocument/2006/relationships/image" Target="../media/image183.jpeg"/><Relationship Id="rId3" Type="http://schemas.openxmlformats.org/officeDocument/2006/relationships/image" Target="../media/image52.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image" Target="../media/image51.png"/><Relationship Id="rId16" Type="http://schemas.openxmlformats.org/officeDocument/2006/relationships/hyperlink" Target="https://www.realornotquiz.com/" TargetMode="External"/><Relationship Id="rId1" Type="http://schemas.openxmlformats.org/officeDocument/2006/relationships/slideLayout" Target="../slideLayouts/slideLayout1.xml"/><Relationship Id="rId6" Type="http://schemas.openxmlformats.org/officeDocument/2006/relationships/image" Target="../media/image176.jpeg"/><Relationship Id="rId11" Type="http://schemas.openxmlformats.org/officeDocument/2006/relationships/image" Target="../media/image181.png"/><Relationship Id="rId5" Type="http://schemas.openxmlformats.org/officeDocument/2006/relationships/image" Target="../media/image54.png"/><Relationship Id="rId15" Type="http://schemas.openxmlformats.org/officeDocument/2006/relationships/hyperlink" Target="http://www.realornotquiz.com/" TargetMode="External"/><Relationship Id="rId10" Type="http://schemas.openxmlformats.org/officeDocument/2006/relationships/image" Target="../media/image180.jpeg"/><Relationship Id="rId4" Type="http://schemas.openxmlformats.org/officeDocument/2006/relationships/image" Target="../media/image53.png"/><Relationship Id="rId9" Type="http://schemas.openxmlformats.org/officeDocument/2006/relationships/image" Target="../media/image179.png"/><Relationship Id="rId14" Type="http://schemas.openxmlformats.org/officeDocument/2006/relationships/image" Target="../media/image184.png"/></Relationships>
</file>

<file path=ppt/slides/_rels/slide4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52.png"/><Relationship Id="rId7" Type="http://schemas.openxmlformats.org/officeDocument/2006/relationships/image" Target="../media/image18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188.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cnil.fr/fr/les-conseils-de-la-cnil-pour-un-bon-mot-de-passe" TargetMode="External"/><Relationship Id="rId7"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1.xml"/><Relationship Id="rId6" Type="http://schemas.openxmlformats.org/officeDocument/2006/relationships/hyperlink" Target="https://www.ssi.gouv.fr/guide/recommandations-relatives-a-lauthentification-multifacteur-et-aux-mots-de-passe/" TargetMode="External"/><Relationship Id="rId5" Type="http://schemas.openxmlformats.org/officeDocument/2006/relationships/hyperlink" Target="https://www.cybermalveillance.gouv.fr/tous-nos-contenus/bonnes-pratiques/mots-de-passe" TargetMode="External"/><Relationship Id="rId4" Type="http://schemas.openxmlformats.org/officeDocument/2006/relationships/hyperlink" Target="https://www.cnil.fr/fr/securite-utilisez-lauthentification-multifacteur-pour-vos-comptes-en-ligne"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204.png"/><Relationship Id="rId7" Type="http://schemas.openxmlformats.org/officeDocument/2006/relationships/image" Target="../media/image201.png"/><Relationship Id="rId2" Type="http://schemas.openxmlformats.org/officeDocument/2006/relationships/image" Target="../media/image203.png"/><Relationship Id="rId1" Type="http://schemas.openxmlformats.org/officeDocument/2006/relationships/slideLayout" Target="../slideLayouts/slideLayout1.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55.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01.png"/><Relationship Id="rId3" Type="http://schemas.openxmlformats.org/officeDocument/2006/relationships/image" Target="../media/image209.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 Type="http://schemas.openxmlformats.org/officeDocument/2006/relationships/image" Target="../media/image208.png"/><Relationship Id="rId16" Type="http://schemas.openxmlformats.org/officeDocument/2006/relationships/image" Target="../media/image222.png"/><Relationship Id="rId1" Type="http://schemas.openxmlformats.org/officeDocument/2006/relationships/slideLayout" Target="../slideLayouts/slideLayout1.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19" Type="http://schemas.openxmlformats.org/officeDocument/2006/relationships/image" Target="../media/image202.png"/><Relationship Id="rId4" Type="http://schemas.openxmlformats.org/officeDocument/2006/relationships/image" Target="../media/image210.png"/><Relationship Id="rId9" Type="http://schemas.openxmlformats.org/officeDocument/2006/relationships/image" Target="../media/image215.png"/><Relationship Id="rId14" Type="http://schemas.openxmlformats.org/officeDocument/2006/relationships/image" Target="../media/image220.png"/></Relationships>
</file>

<file path=ppt/slides/_rels/slide56.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02.png"/><Relationship Id="rId2" Type="http://schemas.openxmlformats.org/officeDocument/2006/relationships/image" Target="../media/image224.png"/><Relationship Id="rId1" Type="http://schemas.openxmlformats.org/officeDocument/2006/relationships/slideLayout" Target="../slideLayouts/slideLayout1.xml"/><Relationship Id="rId6" Type="http://schemas.openxmlformats.org/officeDocument/2006/relationships/image" Target="../media/image201.png"/><Relationship Id="rId5" Type="http://schemas.openxmlformats.org/officeDocument/2006/relationships/image" Target="../media/image226.png"/><Relationship Id="rId4" Type="http://schemas.openxmlformats.org/officeDocument/2006/relationships/image" Target="../media/image222.png"/></Relationships>
</file>

<file path=ppt/slides/_rels/slide57.xml.rels><?xml version="1.0" encoding="UTF-8" standalone="yes"?>
<Relationships xmlns="http://schemas.openxmlformats.org/package/2006/relationships"><Relationship Id="rId8" Type="http://schemas.openxmlformats.org/officeDocument/2006/relationships/hyperlink" Target="https://keepass.info/" TargetMode="External"/><Relationship Id="rId3" Type="http://schemas.openxmlformats.org/officeDocument/2006/relationships/image" Target="../media/image228.png"/><Relationship Id="rId7" Type="http://schemas.openxmlformats.org/officeDocument/2006/relationships/image" Target="../media/image226.png"/><Relationship Id="rId12" Type="http://schemas.openxmlformats.org/officeDocument/2006/relationships/image" Target="../media/image202.png"/><Relationship Id="rId2" Type="http://schemas.openxmlformats.org/officeDocument/2006/relationships/image" Target="../media/image227.png"/><Relationship Id="rId1" Type="http://schemas.openxmlformats.org/officeDocument/2006/relationships/slideLayout" Target="../slideLayouts/slideLayout1.xml"/><Relationship Id="rId6" Type="http://schemas.openxmlformats.org/officeDocument/2006/relationships/image" Target="../media/image222.png"/><Relationship Id="rId11" Type="http://schemas.openxmlformats.org/officeDocument/2006/relationships/image" Target="../media/image201.png"/><Relationship Id="rId5" Type="http://schemas.openxmlformats.org/officeDocument/2006/relationships/image" Target="../media/image225.png"/><Relationship Id="rId10" Type="http://schemas.openxmlformats.org/officeDocument/2006/relationships/hyperlink" Target="https://pwsafe.org/" TargetMode="External"/><Relationship Id="rId4" Type="http://schemas.openxmlformats.org/officeDocument/2006/relationships/image" Target="../media/image229.png"/><Relationship Id="rId9" Type="http://schemas.openxmlformats.org/officeDocument/2006/relationships/hyperlink" Target="https://zenyway.com/password-manager/home/fr/index.html"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201.png"/><Relationship Id="rId3" Type="http://schemas.openxmlformats.org/officeDocument/2006/relationships/image" Target="../media/image27.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image" Target="../media/image230.png"/><Relationship Id="rId1" Type="http://schemas.openxmlformats.org/officeDocument/2006/relationships/slideLayout" Target="../slideLayouts/slideLayout1.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jpeg"/><Relationship Id="rId14" Type="http://schemas.openxmlformats.org/officeDocument/2006/relationships/image" Target="../media/image202.pn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Ha9_XY5XRR8" TargetMode="External"/><Relationship Id="rId2" Type="http://schemas.openxmlformats.org/officeDocument/2006/relationships/image" Target="../media/image20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cnil.fr/fr/pourquoi-securiser-au-maximum-le-mot-de-passe-de-votre-boite-email" TargetMode="External"/><Relationship Id="rId2" Type="http://schemas.openxmlformats.org/officeDocument/2006/relationships/image" Target="../media/image240.png"/><Relationship Id="rId1" Type="http://schemas.openxmlformats.org/officeDocument/2006/relationships/slideLayout" Target="../slideLayouts/slideLayout1.xml"/><Relationship Id="rId4" Type="http://schemas.openxmlformats.org/officeDocument/2006/relationships/image" Target="../media/image201.png"/></Relationships>
</file>

<file path=ppt/slides/_rels/slide6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1.xml"/><Relationship Id="rId5" Type="http://schemas.openxmlformats.org/officeDocument/2006/relationships/image" Target="../media/image201.png"/><Relationship Id="rId4" Type="http://schemas.openxmlformats.org/officeDocument/2006/relationships/image" Target="../media/image243.png"/></Relationships>
</file>

<file path=ppt/slides/_rels/slide62.xml.rels><?xml version="1.0" encoding="UTF-8" standalone="yes"?>
<Relationships xmlns="http://schemas.openxmlformats.org/package/2006/relationships"><Relationship Id="rId8" Type="http://schemas.openxmlformats.org/officeDocument/2006/relationships/hyperlink" Target="https://fr-fr.facebook.com/help/148233965247823" TargetMode="External"/><Relationship Id="rId13" Type="http://schemas.openxmlformats.org/officeDocument/2006/relationships/image" Target="../media/image201.png"/><Relationship Id="rId3" Type="http://schemas.openxmlformats.org/officeDocument/2006/relationships/image" Target="../media/image245.png"/><Relationship Id="rId7" Type="http://schemas.openxmlformats.org/officeDocument/2006/relationships/hyperlink" Target="https://help.instagram.com/566810106808145" TargetMode="External"/><Relationship Id="rId12" Type="http://schemas.openxmlformats.org/officeDocument/2006/relationships/hyperlink" Target="https://support.tiktok.com/fr/safety-hc/account-and-user-safety/account-safety" TargetMode="External"/><Relationship Id="rId2" Type="http://schemas.openxmlformats.org/officeDocument/2006/relationships/image" Target="../media/image244.png"/><Relationship Id="rId1" Type="http://schemas.openxmlformats.org/officeDocument/2006/relationships/slideLayout" Target="../slideLayouts/slideLayout1.xml"/><Relationship Id="rId6" Type="http://schemas.openxmlformats.org/officeDocument/2006/relationships/hyperlink" Target="https://support.google.com/accounts/answer/185839?hl=fr&amp;ref_topic=2954345" TargetMode="External"/><Relationship Id="rId11" Type="http://schemas.openxmlformats.org/officeDocument/2006/relationships/hyperlink" Target="https://support.snapchat.com/fr-FR/a/enable-login-verification" TargetMode="External"/><Relationship Id="rId5" Type="http://schemas.openxmlformats.org/officeDocument/2006/relationships/hyperlink" Target="https://support.microsoft.com/fr-fr/account-billing/connectez-vous-%C3%A0-vos-comptes-%C3%A0-l-aide-de-l-microsoft-authenticator-appeil-de-messagerie-582bdc07-4566-4c97-a7aa-56058122714c" TargetMode="External"/><Relationship Id="rId10" Type="http://schemas.openxmlformats.org/officeDocument/2006/relationships/hyperlink" Target="https://support.microsoft.com/fr-fr/account-billing/proc%C3%A9dure-d-utilisation-de-la-v%C3%A9rification-en-deux-%C3%A9tapes-avec-votre-compte-microsoft-c7910146-672f-01e9-50a0-93b4585e7eb4" TargetMode="External"/><Relationship Id="rId4" Type="http://schemas.openxmlformats.org/officeDocument/2006/relationships/image" Target="../media/image246.png"/><Relationship Id="rId9" Type="http://schemas.openxmlformats.org/officeDocument/2006/relationships/hyperlink" Target="https://support.google.com/accounts/answer/185839?hl=fr&amp;co=GENIE.Platform%3DDesktop"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01.png"/><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64.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251.png"/><Relationship Id="rId7" Type="http://schemas.openxmlformats.org/officeDocument/2006/relationships/image" Target="../media/image255.png"/><Relationship Id="rId2" Type="http://schemas.openxmlformats.org/officeDocument/2006/relationships/image" Target="../media/image250.png"/><Relationship Id="rId1" Type="http://schemas.openxmlformats.org/officeDocument/2006/relationships/slideLayout" Target="../slideLayouts/slideLayout1.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65.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hyperlink" Target="https://aka.ms/cyberkit"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www.bankinfosecurity.com/blogs/ransomware-payday-average-payments-jump-to-178000-p-2932" TargetMode="External"/><Relationship Id="rId3" Type="http://schemas.openxmlformats.org/officeDocument/2006/relationships/image" Target="../media/image13.png"/><Relationship Id="rId7" Type="http://schemas.openxmlformats.org/officeDocument/2006/relationships/hyperlink" Target="https://cobalt.io/blog/business-cost-of-cybercrime"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cybersecurityventures.com/cybersecurity-spending-2021-2025/" TargetMode="External"/><Relationship Id="rId4" Type="http://schemas.openxmlformats.org/officeDocument/2006/relationships/image" Target="../media/image14.png"/><Relationship Id="rId9" Type="http://schemas.openxmlformats.org/officeDocument/2006/relationships/hyperlink" Target="https://www.ibm.com/downloads/cas/OJDVQG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0083"/>
            <a:ext cx="20104099" cy="7604472"/>
          </a:xfrm>
          <a:prstGeom prst="rect">
            <a:avLst/>
          </a:prstGeom>
        </p:spPr>
      </p:pic>
      <p:grpSp>
        <p:nvGrpSpPr>
          <p:cNvPr id="4" name="object 4"/>
          <p:cNvGrpSpPr/>
          <p:nvPr/>
        </p:nvGrpSpPr>
        <p:grpSpPr>
          <a:xfrm>
            <a:off x="1784657" y="5197475"/>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4598" y="8131403"/>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200259" y="8020923"/>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7106" y="9849730"/>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7798" y="8912414"/>
            <a:ext cx="1076960" cy="1070165"/>
          </a:xfrm>
          <a:prstGeom prst="rect">
            <a:avLst/>
          </a:prstGeom>
        </p:spPr>
        <p:txBody>
          <a:bodyPr vert="horz" wrap="square" lIns="0" tIns="15875" rIns="0" bIns="0" rtlCol="0">
            <a:spAutoFit/>
          </a:bodyPr>
          <a:lstStyle/>
          <a:p>
            <a:pPr marL="38100">
              <a:lnSpc>
                <a:spcPct val="100000"/>
              </a:lnSpc>
              <a:spcBef>
                <a:spcPts val="125"/>
              </a:spcBef>
            </a:pPr>
            <a:r>
              <a:rPr lang="fr-F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4037" y="9996902"/>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fr-FR" sz="11800" b="1" i="0" spc="-300" dirty="0">
                <a:solidFill>
                  <a:srgbClr val="000000"/>
                </a:solidFill>
                <a:effectLst/>
                <a:latin typeface="Calibri" panose="020F0502020204030204" pitchFamily="34" charset="0"/>
                <a:cs typeface="Calibri" panose="020F0502020204030204" pitchFamily="34" charset="0"/>
              </a:rPr>
              <a:t>    </a:t>
            </a:r>
            <a:r>
              <a:rPr lang="en-GB" sz="11800" b="1" i="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fr-FR" sz="11200" b="1" spc="-300" dirty="0">
                <a:solidFill>
                  <a:srgbClr val="000000"/>
                </a:solidFill>
              </a:rPr>
              <a:t>!</a:t>
            </a:r>
            <a:endParaRPr lang="fr-FR" sz="11200" b="1" spc="-300" dirty="0"/>
          </a:p>
        </p:txBody>
      </p:sp>
      <p:sp>
        <p:nvSpPr>
          <p:cNvPr id="17" name="TextBox 16">
            <a:extLst>
              <a:ext uri="{FF2B5EF4-FFF2-40B4-BE49-F238E27FC236}">
                <a16:creationId xmlns:a16="http://schemas.microsoft.com/office/drawing/2014/main" id="{2A81F21D-3F1B-BD16-8FB2-1496D15B4B22}"/>
              </a:ext>
            </a:extLst>
          </p:cNvPr>
          <p:cNvSpPr txBox="1"/>
          <p:nvPr/>
        </p:nvSpPr>
        <p:spPr>
          <a:xfrm>
            <a:off x="7647217" y="5520117"/>
            <a:ext cx="7611615" cy="923330"/>
          </a:xfrm>
          <a:prstGeom prst="rect">
            <a:avLst/>
          </a:prstGeom>
          <a:solidFill>
            <a:schemeClr val="tx1"/>
          </a:solidFill>
        </p:spPr>
        <p:txBody>
          <a:bodyPr wrap="square">
            <a:spAutoFit/>
          </a:bodyPr>
          <a:lstStyle/>
          <a:p>
            <a:pPr algn="ctr"/>
            <a:r>
              <a:rPr lang="en-AU" sz="5400" b="1" dirty="0">
                <a:solidFill>
                  <a:schemeClr val="bg1"/>
                </a:solidFill>
                <a:latin typeface="+mn-lt"/>
              </a:rPr>
              <a:t>Facilitator's Guide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2" name="object 12"/>
          <p:cNvSpPr/>
          <p:nvPr/>
        </p:nvSpPr>
        <p:spPr>
          <a:xfrm>
            <a:off x="4030661" y="543974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4030662" y="5439750"/>
            <a:ext cx="5267325" cy="2962910"/>
          </a:xfrm>
          <a:custGeom>
            <a:avLst/>
            <a:gdLst/>
            <a:ahLst/>
            <a:cxnLst/>
            <a:rect l="l" t="t" r="r" b="b"/>
            <a:pathLst>
              <a:path w="5267325" h="2962909">
                <a:moveTo>
                  <a:pt x="5120210" y="2962674"/>
                </a:moveTo>
                <a:lnTo>
                  <a:pt x="146759" y="2962674"/>
                </a:lnTo>
                <a:lnTo>
                  <a:pt x="100311" y="2954718"/>
                </a:lnTo>
                <a:lnTo>
                  <a:pt x="60016" y="2933506"/>
                </a:lnTo>
                <a:lnTo>
                  <a:pt x="28270" y="2901431"/>
                </a:lnTo>
                <a:lnTo>
                  <a:pt x="7466" y="2860891"/>
                </a:lnTo>
                <a:lnTo>
                  <a:pt x="0" y="2814280"/>
                </a:lnTo>
                <a:lnTo>
                  <a:pt x="0" y="148414"/>
                </a:lnTo>
                <a:lnTo>
                  <a:pt x="7565" y="101500"/>
                </a:lnTo>
                <a:lnTo>
                  <a:pt x="28631" y="60758"/>
                </a:lnTo>
                <a:lnTo>
                  <a:pt x="60756" y="28632"/>
                </a:lnTo>
                <a:lnTo>
                  <a:pt x="101494" y="7565"/>
                </a:lnTo>
                <a:lnTo>
                  <a:pt x="148403" y="0"/>
                </a:lnTo>
                <a:lnTo>
                  <a:pt x="5118577" y="0"/>
                </a:lnTo>
                <a:lnTo>
                  <a:pt x="5165491" y="7565"/>
                </a:lnTo>
                <a:lnTo>
                  <a:pt x="5206232" y="28632"/>
                </a:lnTo>
                <a:lnTo>
                  <a:pt x="5238358" y="60758"/>
                </a:lnTo>
                <a:lnTo>
                  <a:pt x="5259426" y="101500"/>
                </a:lnTo>
                <a:lnTo>
                  <a:pt x="5266991" y="148414"/>
                </a:lnTo>
                <a:lnTo>
                  <a:pt x="5266991" y="2814280"/>
                </a:lnTo>
                <a:lnTo>
                  <a:pt x="5259523" y="2860891"/>
                </a:lnTo>
                <a:lnTo>
                  <a:pt x="5238716" y="2901431"/>
                </a:lnTo>
                <a:lnTo>
                  <a:pt x="5206965" y="2933506"/>
                </a:lnTo>
                <a:lnTo>
                  <a:pt x="5166665" y="2954718"/>
                </a:lnTo>
                <a:lnTo>
                  <a:pt x="5120210" y="2962674"/>
                </a:lnTo>
                <a:close/>
              </a:path>
            </a:pathLst>
          </a:custGeom>
          <a:solidFill>
            <a:srgbClr val="ECECEC"/>
          </a:solidFill>
          <a:effectLst>
            <a:outerShdw blurRad="50800" dist="38100" dir="2700000" algn="tl" rotWithShape="0">
              <a:prstClr val="black">
                <a:alpha val="40000"/>
              </a:prstClr>
            </a:outerShdw>
          </a:effectLst>
        </p:spPr>
        <p:txBody>
          <a:bodyPr wrap="square" lIns="0" tIns="0" rIns="0" bIns="0" rtlCol="0"/>
          <a:lstStyle/>
          <a:p>
            <a:endParaRPr dirty="0"/>
          </a:p>
        </p:txBody>
      </p:sp>
      <p:grpSp>
        <p:nvGrpSpPr>
          <p:cNvPr id="65" name="object 65"/>
          <p:cNvGrpSpPr/>
          <p:nvPr/>
        </p:nvGrpSpPr>
        <p:grpSpPr>
          <a:xfrm>
            <a:off x="3988751" y="4350758"/>
            <a:ext cx="13781405" cy="4093845"/>
            <a:chOff x="3988751" y="4350758"/>
            <a:chExt cx="13781405" cy="4093845"/>
          </a:xfrm>
        </p:grpSpPr>
        <p:sp>
          <p:nvSpPr>
            <p:cNvPr id="66" name="object 66"/>
            <p:cNvSpPr/>
            <p:nvPr/>
          </p:nvSpPr>
          <p:spPr>
            <a:xfrm>
              <a:off x="4030661" y="54397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8898856" y="4382191"/>
              <a:ext cx="8839835" cy="1538605"/>
            </a:xfrm>
            <a:custGeom>
              <a:avLst/>
              <a:gdLst/>
              <a:ahLst/>
              <a:cxnLst/>
              <a:rect l="l" t="t" r="r" b="b"/>
              <a:pathLst>
                <a:path w="8839835" h="1538604">
                  <a:moveTo>
                    <a:pt x="8482310" y="0"/>
                  </a:moveTo>
                  <a:lnTo>
                    <a:pt x="8276902"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70484"/>
                  </a:lnTo>
                  <a:lnTo>
                    <a:pt x="114972" y="1315156"/>
                  </a:lnTo>
                  <a:lnTo>
                    <a:pt x="100847" y="1358614"/>
                  </a:lnTo>
                  <a:lnTo>
                    <a:pt x="78429" y="1399948"/>
                  </a:lnTo>
                  <a:lnTo>
                    <a:pt x="48633" y="1438251"/>
                  </a:lnTo>
                  <a:lnTo>
                    <a:pt x="12379" y="1472614"/>
                  </a:lnTo>
                  <a:lnTo>
                    <a:pt x="0" y="1492183"/>
                  </a:lnTo>
                  <a:lnTo>
                    <a:pt x="1565" y="1513785"/>
                  </a:lnTo>
                  <a:lnTo>
                    <a:pt x="14679" y="1531261"/>
                  </a:lnTo>
                  <a:lnTo>
                    <a:pt x="36944" y="1538455"/>
                  </a:lnTo>
                  <a:lnTo>
                    <a:pt x="8516591" y="1538487"/>
                  </a:lnTo>
                  <a:lnTo>
                    <a:pt x="8564309" y="1534986"/>
                  </a:lnTo>
                  <a:lnTo>
                    <a:pt x="8609851" y="1524815"/>
                  </a:lnTo>
                  <a:lnTo>
                    <a:pt x="8652719" y="1508475"/>
                  </a:lnTo>
                  <a:lnTo>
                    <a:pt x="8692414" y="1486465"/>
                  </a:lnTo>
                  <a:lnTo>
                    <a:pt x="8728436" y="1459284"/>
                  </a:lnTo>
                  <a:lnTo>
                    <a:pt x="8760287" y="1427433"/>
                  </a:lnTo>
                  <a:lnTo>
                    <a:pt x="8787465" y="1391410"/>
                  </a:lnTo>
                  <a:lnTo>
                    <a:pt x="8809474" y="1351715"/>
                  </a:lnTo>
                  <a:lnTo>
                    <a:pt x="8825812" y="1308848"/>
                  </a:lnTo>
                  <a:lnTo>
                    <a:pt x="8835981" y="1263309"/>
                  </a:lnTo>
                  <a:lnTo>
                    <a:pt x="8839482" y="1215596"/>
                  </a:lnTo>
                  <a:lnTo>
                    <a:pt x="8839482" y="357172"/>
                  </a:lnTo>
                  <a:lnTo>
                    <a:pt x="8836221" y="308706"/>
                  </a:lnTo>
                  <a:lnTo>
                    <a:pt x="8826723" y="262221"/>
                  </a:lnTo>
                  <a:lnTo>
                    <a:pt x="8811414" y="218144"/>
                  </a:lnTo>
                  <a:lnTo>
                    <a:pt x="8790718" y="176900"/>
                  </a:lnTo>
                  <a:lnTo>
                    <a:pt x="8765061" y="138914"/>
                  </a:lnTo>
                  <a:lnTo>
                    <a:pt x="8734869" y="104613"/>
                  </a:lnTo>
                  <a:lnTo>
                    <a:pt x="8700567" y="74421"/>
                  </a:lnTo>
                  <a:lnTo>
                    <a:pt x="8662581" y="48764"/>
                  </a:lnTo>
                  <a:lnTo>
                    <a:pt x="8621337" y="28068"/>
                  </a:lnTo>
                  <a:lnTo>
                    <a:pt x="8577260" y="12758"/>
                  </a:lnTo>
                  <a:lnTo>
                    <a:pt x="8530776" y="3260"/>
                  </a:lnTo>
                  <a:lnTo>
                    <a:pt x="8482310" y="0"/>
                  </a:lnTo>
                  <a:close/>
                </a:path>
              </a:pathLst>
            </a:custGeom>
            <a:solidFill>
              <a:srgbClr val="FFFFFF"/>
            </a:solidFill>
          </p:spPr>
          <p:txBody>
            <a:bodyPr wrap="square" lIns="0" tIns="0" rIns="0" bIns="0" rtlCol="0"/>
            <a:lstStyle/>
            <a:p>
              <a:endParaRPr dirty="0"/>
            </a:p>
          </p:txBody>
        </p:sp>
        <p:sp>
          <p:nvSpPr>
            <p:cNvPr id="68" name="object 68"/>
            <p:cNvSpPr/>
            <p:nvPr/>
          </p:nvSpPr>
          <p:spPr>
            <a:xfrm>
              <a:off x="8898856" y="4382191"/>
              <a:ext cx="8839835" cy="1538605"/>
            </a:xfrm>
            <a:custGeom>
              <a:avLst/>
              <a:gdLst/>
              <a:ahLst/>
              <a:cxnLst/>
              <a:rect l="l" t="t" r="r" b="b"/>
              <a:pathLst>
                <a:path w="8839835" h="1538604">
                  <a:moveTo>
                    <a:pt x="8276902" y="0"/>
                  </a:moveTo>
                  <a:lnTo>
                    <a:pt x="8482310" y="0"/>
                  </a:lnTo>
                  <a:lnTo>
                    <a:pt x="8530776" y="3260"/>
                  </a:lnTo>
                  <a:lnTo>
                    <a:pt x="8577260" y="12758"/>
                  </a:lnTo>
                  <a:lnTo>
                    <a:pt x="8621337" y="28068"/>
                  </a:lnTo>
                  <a:lnTo>
                    <a:pt x="8662581" y="48764"/>
                  </a:lnTo>
                  <a:lnTo>
                    <a:pt x="8700567" y="74421"/>
                  </a:lnTo>
                  <a:lnTo>
                    <a:pt x="8734869" y="104613"/>
                  </a:lnTo>
                  <a:lnTo>
                    <a:pt x="8765061" y="138914"/>
                  </a:lnTo>
                  <a:lnTo>
                    <a:pt x="8790718" y="176900"/>
                  </a:lnTo>
                  <a:lnTo>
                    <a:pt x="8811414" y="218144"/>
                  </a:lnTo>
                  <a:lnTo>
                    <a:pt x="8826723" y="262221"/>
                  </a:lnTo>
                  <a:lnTo>
                    <a:pt x="8836221" y="308706"/>
                  </a:lnTo>
                  <a:lnTo>
                    <a:pt x="8839482" y="357172"/>
                  </a:lnTo>
                  <a:lnTo>
                    <a:pt x="8839482" y="1215596"/>
                  </a:lnTo>
                  <a:lnTo>
                    <a:pt x="8835981" y="1263309"/>
                  </a:lnTo>
                  <a:lnTo>
                    <a:pt x="8825812" y="1308848"/>
                  </a:lnTo>
                  <a:lnTo>
                    <a:pt x="8809474" y="1351715"/>
                  </a:lnTo>
                  <a:lnTo>
                    <a:pt x="8787465" y="1391410"/>
                  </a:lnTo>
                  <a:lnTo>
                    <a:pt x="8760287" y="1427433"/>
                  </a:lnTo>
                  <a:lnTo>
                    <a:pt x="8728436" y="1459284"/>
                  </a:lnTo>
                  <a:lnTo>
                    <a:pt x="8692414" y="1486465"/>
                  </a:lnTo>
                  <a:lnTo>
                    <a:pt x="8652719" y="1508475"/>
                  </a:lnTo>
                  <a:lnTo>
                    <a:pt x="8609851" y="1524815"/>
                  </a:lnTo>
                  <a:lnTo>
                    <a:pt x="8564309" y="1534986"/>
                  </a:lnTo>
                  <a:lnTo>
                    <a:pt x="8516591" y="1538487"/>
                  </a:lnTo>
                  <a:lnTo>
                    <a:pt x="36944" y="1538455"/>
                  </a:lnTo>
                  <a:lnTo>
                    <a:pt x="14679" y="1531261"/>
                  </a:lnTo>
                  <a:lnTo>
                    <a:pt x="1565" y="1513785"/>
                  </a:lnTo>
                  <a:lnTo>
                    <a:pt x="0" y="1492183"/>
                  </a:lnTo>
                  <a:lnTo>
                    <a:pt x="12379" y="1472614"/>
                  </a:lnTo>
                  <a:lnTo>
                    <a:pt x="48633" y="1438251"/>
                  </a:lnTo>
                  <a:lnTo>
                    <a:pt x="78429" y="1399948"/>
                  </a:lnTo>
                  <a:lnTo>
                    <a:pt x="100847" y="1358614"/>
                  </a:lnTo>
                  <a:lnTo>
                    <a:pt x="114972" y="1315156"/>
                  </a:lnTo>
                  <a:lnTo>
                    <a:pt x="119884" y="1270484"/>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8276902" y="0"/>
                  </a:lnTo>
                  <a:close/>
                </a:path>
              </a:pathLst>
            </a:custGeom>
            <a:ln w="62825">
              <a:solidFill>
                <a:srgbClr val="F7D842"/>
              </a:solidFill>
            </a:ln>
          </p:spPr>
          <p:txBody>
            <a:bodyPr wrap="square" lIns="0" tIns="0" rIns="0" bIns="0" rtlCol="0"/>
            <a:lstStyle/>
            <a:p>
              <a:endParaRPr dirty="0"/>
            </a:p>
          </p:txBody>
        </p:sp>
      </p:grpSp>
      <p:sp>
        <p:nvSpPr>
          <p:cNvPr id="70" name="object 70"/>
          <p:cNvSpPr txBox="1"/>
          <p:nvPr/>
        </p:nvSpPr>
        <p:spPr>
          <a:xfrm>
            <a:off x="14471650" y="8920736"/>
            <a:ext cx="4438192" cy="935513"/>
          </a:xfrm>
          <a:prstGeom prst="rect">
            <a:avLst/>
          </a:prstGeom>
        </p:spPr>
        <p:txBody>
          <a:bodyPr vert="horz" wrap="square" lIns="0" tIns="12065" rIns="0" bIns="0" rtlCol="0">
            <a:spAutoFit/>
          </a:bodyPr>
          <a:lstStyle/>
          <a:p>
            <a:pPr marR="6985" algn="r">
              <a:lnSpc>
                <a:spcPts val="3615"/>
              </a:lnSpc>
              <a:spcBef>
                <a:spcPts val="95"/>
              </a:spcBef>
            </a:pPr>
            <a:r>
              <a:rPr lang="en" sz="3300" b="1" spc="-150" dirty="0">
                <a:solidFill>
                  <a:srgbClr val="231F20"/>
                </a:solidFill>
                <a:latin typeface="Calibri"/>
                <a:cs typeface="Calibri"/>
              </a:rPr>
              <a:t>LET'S MOVE ON NOW</a:t>
            </a:r>
            <a:endParaRPr lang="fr-FR" sz="3300" b="1" spc="-150" dirty="0">
              <a:latin typeface="Calibri"/>
              <a:cs typeface="Calibri"/>
            </a:endParaRPr>
          </a:p>
          <a:p>
            <a:pPr marR="5080" algn="r">
              <a:lnSpc>
                <a:spcPts val="3615"/>
              </a:lnSpc>
            </a:pPr>
            <a:r>
              <a:rPr lang="en" sz="3300" b="1" spc="-150" dirty="0">
                <a:solidFill>
                  <a:srgbClr val="231F20"/>
                </a:solidFill>
                <a:latin typeface="Calibri"/>
                <a:cs typeface="Calibri"/>
              </a:rPr>
              <a:t>TO ACTIVITIES</a:t>
            </a:r>
            <a:endParaRPr lang="fr-FR" sz="3300" b="1" spc="-150" dirty="0">
              <a:latin typeface="Calibri"/>
              <a:cs typeface="Calibri"/>
            </a:endParaRPr>
          </a:p>
        </p:txBody>
      </p:sp>
      <p:sp>
        <p:nvSpPr>
          <p:cNvPr id="71" name="object 71"/>
          <p:cNvSpPr txBox="1"/>
          <p:nvPr/>
        </p:nvSpPr>
        <p:spPr>
          <a:xfrm>
            <a:off x="9488927" y="4758884"/>
            <a:ext cx="7804150" cy="741680"/>
          </a:xfrm>
          <a:prstGeom prst="rect">
            <a:avLst/>
          </a:prstGeom>
        </p:spPr>
        <p:txBody>
          <a:bodyPr vert="horz" wrap="square" lIns="0" tIns="0" rIns="0" bIns="0" rtlCol="0">
            <a:spAutoFit/>
          </a:bodyPr>
          <a:lstStyle/>
          <a:p>
            <a:pPr marL="12700" marR="5080">
              <a:lnSpc>
                <a:spcPct val="103899"/>
              </a:lnSpc>
            </a:pPr>
            <a:r>
              <a:rPr lang="en" sz="2300" spc="65" dirty="0">
                <a:solidFill>
                  <a:srgbClr val="231F20"/>
                </a:solidFill>
                <a:latin typeface="Calibri"/>
                <a:cs typeface="Calibri"/>
              </a:rPr>
              <a:t>Explain to participants that this is a dynamic sector. (source </a:t>
            </a:r>
            <a:r>
              <a:rPr lang="en" sz="2300" u="sng" spc="130" dirty="0">
                <a:solidFill>
                  <a:srgbClr val="FFC000"/>
                </a:solidFill>
                <a:uFill>
                  <a:solidFill>
                    <a:srgbClr val="FFB542"/>
                  </a:solidFill>
                </a:uFill>
                <a:latin typeface="Calibri"/>
                <a:cs typeface="Calibri"/>
                <a:hlinkClick r:id="rId3">
                  <a:extLst>
                    <a:ext uri="{A12FA001-AC4F-418D-AE19-62706E023703}">
                      <ahyp:hlinkClr xmlns:ahyp="http://schemas.microsoft.com/office/drawing/2018/hyperlinkcolor" val="tx"/>
                    </a:ext>
                  </a:extLst>
                </a:hlinkClick>
              </a:rPr>
              <a:t>ANSSI</a:t>
            </a:r>
            <a:r>
              <a:rPr lang="en" sz="2300" spc="85" dirty="0">
                <a:solidFill>
                  <a:srgbClr val="FFB542"/>
                </a:solidFill>
                <a:latin typeface="Calibri"/>
                <a:cs typeface="Calibri"/>
              </a:rPr>
              <a:t> </a:t>
            </a:r>
            <a:r>
              <a:rPr lang="en" sz="2300" spc="75" dirty="0">
                <a:solidFill>
                  <a:srgbClr val="231F20"/>
                </a:solidFill>
                <a:latin typeface="Calibri"/>
                <a:cs typeface="Calibri"/>
              </a:rPr>
              <a:t>/ Cybersecurity profiles - Survey 2021)</a:t>
            </a:r>
            <a:endParaRPr sz="2300" dirty="0">
              <a:latin typeface="Calibri"/>
              <a:cs typeface="Calibri"/>
            </a:endParaRPr>
          </a:p>
        </p:txBody>
      </p:sp>
      <p:sp>
        <p:nvSpPr>
          <p:cNvPr id="72" name="object 72"/>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73" name="object 15">
            <a:extLst>
              <a:ext uri="{FF2B5EF4-FFF2-40B4-BE49-F238E27FC236}">
                <a16:creationId xmlns:a16="http://schemas.microsoft.com/office/drawing/2014/main" id="{09247064-A7BD-E92E-3AE5-DDEB1F4A6B71}"/>
              </a:ext>
            </a:extLst>
          </p:cNvPr>
          <p:cNvSpPr txBox="1"/>
          <p:nvPr/>
        </p:nvSpPr>
        <p:spPr>
          <a:xfrm>
            <a:off x="4153934" y="847407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pic>
        <p:nvPicPr>
          <p:cNvPr id="74" name="Image 73">
            <a:extLst>
              <a:ext uri="{FF2B5EF4-FFF2-40B4-BE49-F238E27FC236}">
                <a16:creationId xmlns:a16="http://schemas.microsoft.com/office/drawing/2014/main" id="{9E4F54E9-237C-EBF8-4A78-D2DA9748085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874"/>
          <a:stretch/>
        </p:blipFill>
        <p:spPr>
          <a:xfrm>
            <a:off x="4298919" y="5628235"/>
            <a:ext cx="4457731" cy="2722015"/>
          </a:xfrm>
          <a:prstGeom prst="rect">
            <a:avLst/>
          </a:prstGeom>
        </p:spPr>
      </p:pic>
      <p:sp>
        <p:nvSpPr>
          <p:cNvPr id="11" name="ZoneTexte 10">
            <a:extLst>
              <a:ext uri="{FF2B5EF4-FFF2-40B4-BE49-F238E27FC236}">
                <a16:creationId xmlns:a16="http://schemas.microsoft.com/office/drawing/2014/main" id="{1E6F3957-0CDA-DA2A-8E74-FAA6C84FD1C7}"/>
              </a:ext>
            </a:extLst>
          </p:cNvPr>
          <p:cNvSpPr txBox="1"/>
          <p:nvPr/>
        </p:nvSpPr>
        <p:spPr>
          <a:xfrm>
            <a:off x="9747250" y="6459537"/>
            <a:ext cx="10051256" cy="1569660"/>
          </a:xfrm>
          <a:prstGeom prst="rect">
            <a:avLst/>
          </a:prstGeom>
          <a:noFill/>
        </p:spPr>
        <p:txBody>
          <a:bodyPr wrap="square">
            <a:spAutoFit/>
          </a:bodyPr>
          <a:lstStyle/>
          <a:p>
            <a:r>
              <a:rPr lang="en" sz="2400" dirty="0">
                <a:latin typeface="+mn-lt"/>
              </a:rPr>
              <a:t>To find out more about this sector, see also the results of the 2023 survey of the ANSSI Observatory of Professions: </a:t>
            </a:r>
            <a:r>
              <a:rPr lang="en" sz="2400" dirty="0">
                <a:latin typeface="+mn-lt"/>
                <a:hlinkClick r:id="rId5"/>
              </a:rPr>
              <a:t>https://cyber.gouv.fr/publications/lattractivite-des-metiers-de-la-cybersecurite-vues-par-les-professionnels</a:t>
            </a:r>
            <a:endParaRPr lang="fr-FR" sz="2400" dirty="0">
              <a:latin typeface="+mn-lt"/>
            </a:endParaRPr>
          </a:p>
        </p:txBody>
      </p:sp>
      <p:sp>
        <p:nvSpPr>
          <p:cNvPr id="2" name="Rectangle 1">
            <a:extLst>
              <a:ext uri="{FF2B5EF4-FFF2-40B4-BE49-F238E27FC236}">
                <a16:creationId xmlns:a16="http://schemas.microsoft.com/office/drawing/2014/main" id="{0AFFE247-FB7F-16A9-C655-72B6B197A06F}"/>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bject 5">
            <a:extLst>
              <a:ext uri="{FF2B5EF4-FFF2-40B4-BE49-F238E27FC236}">
                <a16:creationId xmlns:a16="http://schemas.microsoft.com/office/drawing/2014/main" id="{9DB9CEB2-23B4-57F5-372D-DF270013591E}"/>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14" name="object 9">
            <a:extLst>
              <a:ext uri="{FF2B5EF4-FFF2-40B4-BE49-F238E27FC236}">
                <a16:creationId xmlns:a16="http://schemas.microsoft.com/office/drawing/2014/main" id="{338A3623-AA4B-5716-FC52-E32EE5F120AC}"/>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296"/>
            <a:chOff x="0" y="0"/>
            <a:chExt cx="20104100" cy="1543296"/>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732447"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485534" y="1108881"/>
            <a:ext cx="3943943"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12" name="object 12"/>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13" name="object 13"/>
          <p:cNvGrpSpPr/>
          <p:nvPr/>
        </p:nvGrpSpPr>
        <p:grpSpPr>
          <a:xfrm>
            <a:off x="1322959" y="1559883"/>
            <a:ext cx="1341120" cy="1233170"/>
            <a:chOff x="1322959" y="1559883"/>
            <a:chExt cx="1341120" cy="1233170"/>
          </a:xfrm>
        </p:grpSpPr>
        <p:sp>
          <p:nvSpPr>
            <p:cNvPr id="14" name="object 1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5" name="object 1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16" name="object 16"/>
          <p:cNvSpPr txBox="1"/>
          <p:nvPr/>
        </p:nvSpPr>
        <p:spPr>
          <a:xfrm>
            <a:off x="2989876" y="2979729"/>
            <a:ext cx="10452100" cy="2621915"/>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F7D842"/>
                </a:solidFill>
                <a:latin typeface="Calibri"/>
                <a:cs typeface="Calibri"/>
              </a:rPr>
              <a:t>CONTEXT</a:t>
            </a:r>
            <a:endParaRPr sz="3550" b="1" spc="-150" dirty="0">
              <a:latin typeface="Calibri"/>
              <a:cs typeface="Calibri"/>
            </a:endParaRPr>
          </a:p>
          <a:p>
            <a:pPr marL="12700" algn="just">
              <a:lnSpc>
                <a:spcPct val="100000"/>
              </a:lnSpc>
              <a:spcBef>
                <a:spcPts val="715"/>
              </a:spcBef>
            </a:pPr>
            <a:r>
              <a:rPr lang="en" sz="2300" spc="85" dirty="0">
                <a:solidFill>
                  <a:srgbClr val="231F20"/>
                </a:solidFill>
                <a:latin typeface="Calibri"/>
                <a:cs typeface="Calibri"/>
              </a:rPr>
              <a:t>Cyberattackers often choose </a:t>
            </a:r>
            <a:r>
              <a:rPr lang="en" sz="2300" b="1" spc="90" dirty="0">
                <a:solidFill>
                  <a:srgbClr val="231F20"/>
                </a:solidFill>
                <a:latin typeface="Calibri"/>
                <a:cs typeface="Calibri"/>
              </a:rPr>
              <a:t>the easiest attacks to carry out.</a:t>
            </a:r>
            <a:endParaRPr lang="fr-FR" sz="2300" b="1" dirty="0">
              <a:latin typeface="Calibri"/>
              <a:cs typeface="Calibri"/>
            </a:endParaRPr>
          </a:p>
          <a:p>
            <a:pPr marL="12700" marR="5080" algn="just">
              <a:lnSpc>
                <a:spcPct val="105200"/>
              </a:lnSpc>
            </a:pPr>
            <a:r>
              <a:rPr lang="en" sz="2300" dirty="0">
                <a:solidFill>
                  <a:srgbClr val="231F20"/>
                </a:solidFill>
                <a:latin typeface="Calibri"/>
                <a:cs typeface="Calibri"/>
              </a:rPr>
              <a:t>For example, a thief will choose to enter a home through a window that is easy to open rather than through an armored door with a surveillance system. The same is true in the digital world. The more </a:t>
            </a:r>
            <a:r>
              <a:rPr lang="en" sz="2300" b="1" spc="50" dirty="0">
                <a:solidFill>
                  <a:srgbClr val="231F20"/>
                </a:solidFill>
                <a:latin typeface="Calibri"/>
                <a:cs typeface="Calibri"/>
              </a:rPr>
              <a:t>basic security measures </a:t>
            </a:r>
            <a:r>
              <a:rPr lang="en" sz="2300" dirty="0">
                <a:solidFill>
                  <a:srgbClr val="231F20"/>
                </a:solidFill>
                <a:latin typeface="Calibri"/>
                <a:cs typeface="Calibri"/>
              </a:rPr>
              <a:t>are in place, the lower the risk of cyberattacks.</a:t>
            </a:r>
            <a:endParaRPr lang="fr-FR" sz="2300" dirty="0">
              <a:latin typeface="Calibri"/>
              <a:cs typeface="Calibri"/>
            </a:endParaRPr>
          </a:p>
        </p:txBody>
      </p:sp>
      <p:sp>
        <p:nvSpPr>
          <p:cNvPr id="17" name="object 17"/>
          <p:cNvSpPr txBox="1"/>
          <p:nvPr/>
        </p:nvSpPr>
        <p:spPr>
          <a:xfrm>
            <a:off x="12393238" y="9473431"/>
            <a:ext cx="5909945" cy="1349375"/>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a:lnSpc>
                <a:spcPts val="2655"/>
              </a:lnSpc>
              <a:spcBef>
                <a:spcPts val="480"/>
              </a:spcBef>
            </a:pPr>
            <a:r>
              <a:rPr lang="en" sz="2300" u="sng" dirty="0">
                <a:solidFill>
                  <a:srgbClr val="205E9E"/>
                </a:solidFill>
                <a:uFill>
                  <a:solidFill>
                    <a:srgbClr val="205E9E"/>
                  </a:solidFill>
                </a:uFill>
                <a:latin typeface="Calibri"/>
                <a:cs typeface="Calibri"/>
                <a:hlinkClick r:id="rId5"/>
              </a:rPr>
              <a:t>2021 Activity Report - Cybercrime</a:t>
            </a:r>
            <a:endParaRPr sz="2300" dirty="0">
              <a:latin typeface="Calibri"/>
              <a:cs typeface="Calibri"/>
            </a:endParaRPr>
          </a:p>
          <a:p>
            <a:pPr marL="12700">
              <a:lnSpc>
                <a:spcPts val="2655"/>
              </a:lnSpc>
            </a:pPr>
            <a:r>
              <a:rPr lang="en" sz="2300" u="sng" dirty="0">
                <a:solidFill>
                  <a:srgbClr val="205E9E"/>
                </a:solidFill>
                <a:uFill>
                  <a:solidFill>
                    <a:srgbClr val="205E9E"/>
                  </a:solidFill>
                </a:uFill>
                <a:latin typeface="Calibri"/>
                <a:cs typeface="Calibri"/>
                <a:hlinkClick r:id="rId6"/>
              </a:rPr>
              <a:t>ANSSI MOOC</a:t>
            </a:r>
            <a:endParaRPr sz="2300" dirty="0">
              <a:latin typeface="Calibri"/>
              <a:cs typeface="Calibri"/>
            </a:endParaRPr>
          </a:p>
        </p:txBody>
      </p:sp>
      <p:sp>
        <p:nvSpPr>
          <p:cNvPr id="18" name="object 18"/>
          <p:cNvSpPr/>
          <p:nvPr/>
        </p:nvSpPr>
        <p:spPr>
          <a:xfrm>
            <a:off x="11859722" y="9271268"/>
            <a:ext cx="6973570" cy="2037714"/>
          </a:xfrm>
          <a:custGeom>
            <a:avLst/>
            <a:gdLst/>
            <a:ahLst/>
            <a:cxnLst/>
            <a:rect l="l" t="t" r="r" b="b"/>
            <a:pathLst>
              <a:path w="6973569" h="2037715">
                <a:moveTo>
                  <a:pt x="148403" y="0"/>
                </a:moveTo>
                <a:lnTo>
                  <a:pt x="101494" y="7566"/>
                </a:lnTo>
                <a:lnTo>
                  <a:pt x="60756" y="28634"/>
                </a:lnTo>
                <a:lnTo>
                  <a:pt x="28631" y="60760"/>
                </a:lnTo>
                <a:lnTo>
                  <a:pt x="7565" y="101498"/>
                </a:lnTo>
                <a:lnTo>
                  <a:pt x="0" y="148403"/>
                </a:lnTo>
                <a:lnTo>
                  <a:pt x="0" y="2037287"/>
                </a:lnTo>
              </a:path>
              <a:path w="6973569" h="2037715">
                <a:moveTo>
                  <a:pt x="6973358" y="2037287"/>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9" name="object 19"/>
          <p:cNvSpPr txBox="1"/>
          <p:nvPr/>
        </p:nvSpPr>
        <p:spPr>
          <a:xfrm>
            <a:off x="3024682" y="6026947"/>
            <a:ext cx="5720715" cy="1924500"/>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FFB542"/>
                </a:solidFill>
                <a:latin typeface="Calibri"/>
                <a:cs typeface="Calibri"/>
              </a:rPr>
              <a:t>OBJECTIVE OF THE SEQUENCE</a:t>
            </a:r>
            <a:endParaRPr lang="fr-FR" sz="3550" b="1" spc="-150" dirty="0">
              <a:latin typeface="Calibri"/>
              <a:cs typeface="Calibri"/>
            </a:endParaRPr>
          </a:p>
          <a:p>
            <a:pPr marL="487045" marR="455295">
              <a:lnSpc>
                <a:spcPts val="2400"/>
              </a:lnSpc>
              <a:spcBef>
                <a:spcPts val="1590"/>
              </a:spcBef>
            </a:pPr>
            <a:r>
              <a:rPr lang="en" sz="2300" dirty="0">
                <a:solidFill>
                  <a:srgbClr val="231F20"/>
                </a:solidFill>
                <a:latin typeface="Calibri"/>
                <a:cs typeface="Calibri"/>
              </a:rPr>
              <a:t>Practice recognizing good cybersecurity practices.</a:t>
            </a:r>
            <a:br>
              <a:rPr lang="fr-FR" sz="2300" spc="35" dirty="0">
                <a:solidFill>
                  <a:srgbClr val="231F20"/>
                </a:solidFill>
                <a:latin typeface="Calibri"/>
                <a:cs typeface="Calibri"/>
              </a:rPr>
            </a:br>
            <a:endParaRPr lang="fr-FR" sz="2300" spc="35" dirty="0">
              <a:solidFill>
                <a:srgbClr val="231F20"/>
              </a:solidFill>
              <a:latin typeface="Calibri"/>
              <a:cs typeface="Calibri"/>
            </a:endParaRPr>
          </a:p>
        </p:txBody>
      </p:sp>
      <p:grpSp>
        <p:nvGrpSpPr>
          <p:cNvPr id="26" name="Group 25">
            <a:extLst>
              <a:ext uri="{FF2B5EF4-FFF2-40B4-BE49-F238E27FC236}">
                <a16:creationId xmlns:a16="http://schemas.microsoft.com/office/drawing/2014/main" id="{3A281DBC-6C82-D038-87D5-86697FA6EA97}"/>
              </a:ext>
            </a:extLst>
          </p:cNvPr>
          <p:cNvGrpSpPr/>
          <p:nvPr/>
        </p:nvGrpSpPr>
        <p:grpSpPr>
          <a:xfrm>
            <a:off x="1295824" y="311934"/>
            <a:ext cx="7816794" cy="765953"/>
            <a:chOff x="1295824" y="311934"/>
            <a:chExt cx="7816794" cy="765953"/>
          </a:xfrm>
        </p:grpSpPr>
        <p:sp>
          <p:nvSpPr>
            <p:cNvPr id="22" name="Rectangle 21">
              <a:extLst>
                <a:ext uri="{FF2B5EF4-FFF2-40B4-BE49-F238E27FC236}">
                  <a16:creationId xmlns:a16="http://schemas.microsoft.com/office/drawing/2014/main" id="{EFC385B9-CF03-AAD4-6570-7D4DCDCB0905}"/>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AF2787D5-2640-BE9A-FF7A-2A6CC7D84DDC}"/>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object 25">
            <a:extLst>
              <a:ext uri="{FF2B5EF4-FFF2-40B4-BE49-F238E27FC236}">
                <a16:creationId xmlns:a16="http://schemas.microsoft.com/office/drawing/2014/main" id="{819A59D6-4DEF-B9A7-DE83-4B22B587074D}"/>
              </a:ext>
            </a:extLst>
          </p:cNvPr>
          <p:cNvSpPr/>
          <p:nvPr/>
        </p:nvSpPr>
        <p:spPr>
          <a:xfrm>
            <a:off x="6089650" y="6873875"/>
            <a:ext cx="4985714" cy="2916117"/>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6259927" y="5810787"/>
            <a:ext cx="12211277" cy="3961585"/>
            <a:chOff x="6259927" y="5810787"/>
            <a:chExt cx="12211277" cy="3961585"/>
          </a:xfrm>
        </p:grpSpPr>
        <p:sp>
          <p:nvSpPr>
            <p:cNvPr id="12" name="object 12"/>
            <p:cNvSpPr/>
            <p:nvPr/>
          </p:nvSpPr>
          <p:spPr>
            <a:xfrm>
              <a:off x="6297612" y="7068267"/>
              <a:ext cx="4740910" cy="2667000"/>
            </a:xfrm>
            <a:custGeom>
              <a:avLst/>
              <a:gdLst/>
              <a:ahLst/>
              <a:cxnLst/>
              <a:rect l="l" t="t" r="r" b="b"/>
              <a:pathLst>
                <a:path w="4740909" h="2667000">
                  <a:moveTo>
                    <a:pt x="4740300" y="133565"/>
                  </a:moveTo>
                  <a:lnTo>
                    <a:pt x="4733493" y="91351"/>
                  </a:lnTo>
                  <a:lnTo>
                    <a:pt x="4714532" y="54686"/>
                  </a:lnTo>
                  <a:lnTo>
                    <a:pt x="4685614" y="25781"/>
                  </a:lnTo>
                  <a:lnTo>
                    <a:pt x="4648949" y="6819"/>
                  </a:lnTo>
                  <a:lnTo>
                    <a:pt x="4606734" y="0"/>
                  </a:lnTo>
                  <a:lnTo>
                    <a:pt x="133565" y="0"/>
                  </a:lnTo>
                  <a:lnTo>
                    <a:pt x="91351" y="6819"/>
                  </a:lnTo>
                  <a:lnTo>
                    <a:pt x="54686" y="25781"/>
                  </a:lnTo>
                  <a:lnTo>
                    <a:pt x="25768" y="54686"/>
                  </a:lnTo>
                  <a:lnTo>
                    <a:pt x="6807" y="91351"/>
                  </a:lnTo>
                  <a:lnTo>
                    <a:pt x="0" y="133565"/>
                  </a:lnTo>
                  <a:lnTo>
                    <a:pt x="0" y="2532862"/>
                  </a:lnTo>
                  <a:lnTo>
                    <a:pt x="6807" y="2575077"/>
                  </a:lnTo>
                  <a:lnTo>
                    <a:pt x="25768" y="2611729"/>
                  </a:lnTo>
                  <a:lnTo>
                    <a:pt x="54686" y="2640647"/>
                  </a:lnTo>
                  <a:lnTo>
                    <a:pt x="91351" y="2659608"/>
                  </a:lnTo>
                  <a:lnTo>
                    <a:pt x="133565" y="2666415"/>
                  </a:lnTo>
                  <a:lnTo>
                    <a:pt x="4606734" y="2666415"/>
                  </a:lnTo>
                  <a:lnTo>
                    <a:pt x="4648949" y="2659608"/>
                  </a:lnTo>
                  <a:lnTo>
                    <a:pt x="4685614" y="2640647"/>
                  </a:lnTo>
                  <a:lnTo>
                    <a:pt x="4714532" y="2611729"/>
                  </a:lnTo>
                  <a:lnTo>
                    <a:pt x="4733493" y="2575077"/>
                  </a:lnTo>
                  <a:lnTo>
                    <a:pt x="4740300" y="2532862"/>
                  </a:lnTo>
                  <a:lnTo>
                    <a:pt x="4740300" y="133565"/>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2" cstate="screen">
              <a:extLst>
                <a:ext uri="{28A0092B-C50C-407E-A947-70E740481C1C}">
                  <a14:useLocalDpi xmlns:a14="http://schemas.microsoft.com/office/drawing/2010/main"/>
                </a:ext>
              </a:extLst>
            </a:blip>
            <a:stretch>
              <a:fillRect/>
            </a:stretch>
          </p:blipFill>
          <p:spPr>
            <a:xfrm>
              <a:off x="6259927" y="5810787"/>
              <a:ext cx="12211277" cy="3961585"/>
            </a:xfrm>
            <a:prstGeom prst="rect">
              <a:avLst/>
            </a:prstGeom>
          </p:spPr>
        </p:pic>
      </p:grpSp>
      <p:sp>
        <p:nvSpPr>
          <p:cNvPr id="14" name="object 14"/>
          <p:cNvSpPr txBox="1"/>
          <p:nvPr/>
        </p:nvSpPr>
        <p:spPr>
          <a:xfrm>
            <a:off x="6181602" y="7981380"/>
            <a:ext cx="5028565" cy="720069"/>
          </a:xfrm>
          <a:prstGeom prst="rect">
            <a:avLst/>
          </a:prstGeom>
        </p:spPr>
        <p:txBody>
          <a:bodyPr vert="horz" wrap="square" lIns="0" tIns="278765" rIns="0" bIns="0" rtlCol="0">
            <a:spAutoFit/>
          </a:bodyPr>
          <a:lstStyle/>
          <a:p>
            <a:pPr marR="75565" algn="ctr">
              <a:lnSpc>
                <a:spcPct val="100000"/>
              </a:lnSpc>
              <a:spcBef>
                <a:spcPts val="2195"/>
              </a:spcBef>
            </a:pPr>
            <a:r>
              <a:rPr lang="en" sz="2850" b="1" dirty="0">
                <a:solidFill>
                  <a:srgbClr val="1D1D1B"/>
                </a:solidFill>
                <a:latin typeface="Calibri"/>
                <a:cs typeface="Calibri"/>
              </a:rPr>
              <a:t>GOOD IDEA OR NOT?</a:t>
            </a:r>
            <a:endParaRPr lang="fr-FR" sz="2850" b="1" dirty="0">
              <a:latin typeface="Calibri"/>
              <a:cs typeface="Calibri"/>
            </a:endParaRPr>
          </a:p>
        </p:txBody>
      </p:sp>
      <p:sp>
        <p:nvSpPr>
          <p:cNvPr id="15" name="object 15"/>
          <p:cNvSpPr txBox="1"/>
          <p:nvPr/>
        </p:nvSpPr>
        <p:spPr>
          <a:xfrm>
            <a:off x="7076878" y="7141467"/>
            <a:ext cx="447037" cy="114774"/>
          </a:xfrm>
          <a:prstGeom prst="rect">
            <a:avLst/>
          </a:prstGeom>
        </p:spPr>
        <p:txBody>
          <a:bodyPr vert="horz" wrap="square" lIns="0" tIns="14604" rIns="0" bIns="0" rtlCol="0">
            <a:spAutoFit/>
          </a:bodyPr>
          <a:lstStyle/>
          <a:p>
            <a:pPr marL="12700">
              <a:lnSpc>
                <a:spcPct val="100000"/>
              </a:lnSpc>
              <a:spcBef>
                <a:spcPts val="114"/>
              </a:spcBef>
            </a:pPr>
            <a:r>
              <a:rPr lang="en" sz="650" dirty="0">
                <a:solidFill>
                  <a:srgbClr val="1C1C1C"/>
                </a:solidFill>
                <a:latin typeface="Calibri"/>
                <a:cs typeface="Calibri"/>
              </a:rPr>
              <a:t>ACTIVITY 1</a:t>
            </a:r>
            <a:endParaRPr lang="fr-FR" sz="650" dirty="0">
              <a:latin typeface="Calibri"/>
              <a:cs typeface="Calibri"/>
            </a:endParaRPr>
          </a:p>
        </p:txBody>
      </p:sp>
      <p:sp>
        <p:nvSpPr>
          <p:cNvPr id="16" name="object 16"/>
          <p:cNvSpPr txBox="1"/>
          <p:nvPr/>
        </p:nvSpPr>
        <p:spPr>
          <a:xfrm>
            <a:off x="11225004" y="6146309"/>
            <a:ext cx="7132846" cy="2635914"/>
          </a:xfrm>
          <a:prstGeom prst="rect">
            <a:avLst/>
          </a:prstGeom>
        </p:spPr>
        <p:txBody>
          <a:bodyPr vert="horz" wrap="square" lIns="0" tIns="43815" rIns="0" bIns="0" rtlCol="0">
            <a:spAutoFit/>
          </a:bodyPr>
          <a:lstStyle/>
          <a:p>
            <a:pPr marL="12700" marR="820419">
              <a:lnSpc>
                <a:spcPts val="2580"/>
              </a:lnSpc>
              <a:spcBef>
                <a:spcPts val="345"/>
              </a:spcBef>
            </a:pPr>
            <a:r>
              <a:rPr lang="en" sz="2300" b="1" spc="55" dirty="0">
                <a:solidFill>
                  <a:srgbClr val="231F20"/>
                </a:solidFill>
                <a:latin typeface="Calibri"/>
                <a:cs typeface="Calibri"/>
              </a:rPr>
              <a:t>Then, propose the quiz "Good idea or not?" after explaining the context:</a:t>
            </a:r>
            <a:endParaRPr sz="2300" b="1" dirty="0">
              <a:latin typeface="Calibri"/>
              <a:cs typeface="Calibri"/>
            </a:endParaRPr>
          </a:p>
          <a:p>
            <a:pPr marL="12700" marR="5080">
              <a:lnSpc>
                <a:spcPct val="106000"/>
              </a:lnSpc>
              <a:spcBef>
                <a:spcPts val="600"/>
              </a:spcBef>
            </a:pPr>
            <a:br>
              <a:rPr lang="fr-FR" sz="2300" i="1" spc="-80" dirty="0">
                <a:solidFill>
                  <a:srgbClr val="231F20"/>
                </a:solidFill>
                <a:latin typeface="Arial Narrow"/>
                <a:cs typeface="Arial Narrow"/>
              </a:rPr>
            </a:br>
            <a:r>
              <a:rPr lang="en" sz="2300" i="1" spc="-25" dirty="0">
                <a:solidFill>
                  <a:srgbClr val="231F20"/>
                </a:solidFill>
                <a:latin typeface="Arial Narrow"/>
                <a:cs typeface="Arial Narrow"/>
              </a:rPr>
              <a:t>At the end of 2021, 92% of households in France had an internet connection, and you spend an average of 3 hours and 53 minutes every day surfing the internet! (15-24 years old / </a:t>
            </a:r>
            <a:r>
              <a:rPr lang="en" sz="2300" i="1" spc="-145" dirty="0">
                <a:solidFill>
                  <a:srgbClr val="205E9E"/>
                </a:solidFill>
                <a:latin typeface="Arial Narrow"/>
                <a:cs typeface="Arial Narrow"/>
                <a:hlinkClick r:id="rId3"/>
              </a:rPr>
              <a:t>Médiamétrie </a:t>
            </a:r>
            <a:r>
              <a:rPr lang="en" sz="2300" i="1" spc="-260" dirty="0">
                <a:solidFill>
                  <a:srgbClr val="231F20"/>
                </a:solidFill>
                <a:latin typeface="Arial Narrow"/>
                <a:cs typeface="Arial Narrow"/>
              </a:rPr>
              <a:t>2021)! </a:t>
            </a:r>
            <a:br>
              <a:rPr lang="en" sz="2300" i="1" spc="-260" dirty="0">
                <a:solidFill>
                  <a:srgbClr val="231F20"/>
                </a:solidFill>
                <a:latin typeface="Arial Narrow"/>
                <a:cs typeface="Arial Narrow"/>
              </a:rPr>
            </a:br>
            <a:endParaRPr sz="2300" dirty="0">
              <a:latin typeface="Arial Narrow"/>
              <a:cs typeface="Arial Narrow"/>
            </a:endParaRPr>
          </a:p>
        </p:txBody>
      </p:sp>
      <p:grpSp>
        <p:nvGrpSpPr>
          <p:cNvPr id="20" name="object 20"/>
          <p:cNvGrpSpPr/>
          <p:nvPr/>
        </p:nvGrpSpPr>
        <p:grpSpPr>
          <a:xfrm>
            <a:off x="1322959" y="1559883"/>
            <a:ext cx="1341120" cy="1233170"/>
            <a:chOff x="1322959" y="1559883"/>
            <a:chExt cx="1341120" cy="1233170"/>
          </a:xfrm>
        </p:grpSpPr>
        <p:sp>
          <p:nvSpPr>
            <p:cNvPr id="21" name="object 21"/>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23" name="object 23"/>
          <p:cNvGrpSpPr/>
          <p:nvPr/>
        </p:nvGrpSpPr>
        <p:grpSpPr>
          <a:xfrm>
            <a:off x="1364837" y="4828386"/>
            <a:ext cx="5267333" cy="2963260"/>
            <a:chOff x="1364837" y="4828386"/>
            <a:chExt cx="5267333" cy="2963260"/>
          </a:xfrm>
        </p:grpSpPr>
        <p:sp>
          <p:nvSpPr>
            <p:cNvPr id="25" name="object 25"/>
            <p:cNvSpPr/>
            <p:nvPr/>
          </p:nvSpPr>
          <p:spPr>
            <a:xfrm>
              <a:off x="1364845" y="482838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dirty="0"/>
            </a:p>
          </p:txBody>
        </p:sp>
        <p:sp>
          <p:nvSpPr>
            <p:cNvPr id="26" name="object 26"/>
            <p:cNvSpPr/>
            <p:nvPr/>
          </p:nvSpPr>
          <p:spPr>
            <a:xfrm>
              <a:off x="1364837" y="5247201"/>
              <a:ext cx="5267325" cy="2544445"/>
            </a:xfrm>
            <a:custGeom>
              <a:avLst/>
              <a:gdLst/>
              <a:ahLst/>
              <a:cxnLst/>
              <a:rect l="l" t="t" r="r" b="b"/>
              <a:pathLst>
                <a:path w="5267325" h="2544445">
                  <a:moveTo>
                    <a:pt x="5018047" y="684041"/>
                  </a:moveTo>
                  <a:lnTo>
                    <a:pt x="123399" y="684041"/>
                  </a:lnTo>
                  <a:lnTo>
                    <a:pt x="171386" y="682998"/>
                  </a:lnTo>
                  <a:lnTo>
                    <a:pt x="218588" y="680568"/>
                  </a:lnTo>
                  <a:lnTo>
                    <a:pt x="265047" y="676804"/>
                  </a:lnTo>
                  <a:lnTo>
                    <a:pt x="310809" y="671760"/>
                  </a:lnTo>
                  <a:lnTo>
                    <a:pt x="355918" y="665488"/>
                  </a:lnTo>
                  <a:lnTo>
                    <a:pt x="400418" y="658042"/>
                  </a:lnTo>
                  <a:lnTo>
                    <a:pt x="444355" y="649477"/>
                  </a:lnTo>
                  <a:lnTo>
                    <a:pt x="487773" y="639844"/>
                  </a:lnTo>
                  <a:lnTo>
                    <a:pt x="530716" y="629197"/>
                  </a:lnTo>
                  <a:lnTo>
                    <a:pt x="573228" y="617590"/>
                  </a:lnTo>
                  <a:lnTo>
                    <a:pt x="615355" y="605076"/>
                  </a:lnTo>
                  <a:lnTo>
                    <a:pt x="657141" y="591708"/>
                  </a:lnTo>
                  <a:lnTo>
                    <a:pt x="698630" y="577539"/>
                  </a:lnTo>
                  <a:lnTo>
                    <a:pt x="739867" y="562624"/>
                  </a:lnTo>
                  <a:lnTo>
                    <a:pt x="780897" y="547015"/>
                  </a:lnTo>
                  <a:lnTo>
                    <a:pt x="821763" y="530766"/>
                  </a:lnTo>
                  <a:lnTo>
                    <a:pt x="862511" y="513930"/>
                  </a:lnTo>
                  <a:lnTo>
                    <a:pt x="903185" y="496560"/>
                  </a:lnTo>
                  <a:lnTo>
                    <a:pt x="943829" y="478711"/>
                  </a:lnTo>
                  <a:lnTo>
                    <a:pt x="1025207" y="441783"/>
                  </a:lnTo>
                  <a:lnTo>
                    <a:pt x="1358445" y="285536"/>
                  </a:lnTo>
                  <a:lnTo>
                    <a:pt x="1445467" y="246474"/>
                  </a:lnTo>
                  <a:lnTo>
                    <a:pt x="1489779" y="227236"/>
                  </a:lnTo>
                  <a:lnTo>
                    <a:pt x="1534686" y="208265"/>
                  </a:lnTo>
                  <a:lnTo>
                    <a:pt x="1580231" y="189614"/>
                  </a:lnTo>
                  <a:lnTo>
                    <a:pt x="1626458" y="171336"/>
                  </a:lnTo>
                  <a:lnTo>
                    <a:pt x="1673413" y="153485"/>
                  </a:lnTo>
                  <a:lnTo>
                    <a:pt x="1721140" y="136115"/>
                  </a:lnTo>
                  <a:lnTo>
                    <a:pt x="1769684" y="119277"/>
                  </a:lnTo>
                  <a:lnTo>
                    <a:pt x="1819089" y="103027"/>
                  </a:lnTo>
                  <a:lnTo>
                    <a:pt x="1869399" y="87416"/>
                  </a:lnTo>
                  <a:lnTo>
                    <a:pt x="1920659" y="72499"/>
                  </a:lnTo>
                  <a:lnTo>
                    <a:pt x="1963260" y="61287"/>
                  </a:lnTo>
                  <a:lnTo>
                    <a:pt x="2007479" y="51115"/>
                  </a:lnTo>
                  <a:lnTo>
                    <a:pt x="2053215" y="41956"/>
                  </a:lnTo>
                  <a:lnTo>
                    <a:pt x="2100365" y="33783"/>
                  </a:lnTo>
                  <a:lnTo>
                    <a:pt x="2148824" y="26567"/>
                  </a:lnTo>
                  <a:lnTo>
                    <a:pt x="2198492" y="20282"/>
                  </a:lnTo>
                  <a:lnTo>
                    <a:pt x="2249264"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8" y="4611"/>
                  </a:lnTo>
                  <a:lnTo>
                    <a:pt x="2851279" y="7328"/>
                  </a:lnTo>
                  <a:lnTo>
                    <a:pt x="2963072" y="14447"/>
                  </a:lnTo>
                  <a:lnTo>
                    <a:pt x="3073528" y="23626"/>
                  </a:lnTo>
                  <a:lnTo>
                    <a:pt x="3181823" y="34644"/>
                  </a:lnTo>
                  <a:lnTo>
                    <a:pt x="3287137" y="47280"/>
                  </a:lnTo>
                  <a:lnTo>
                    <a:pt x="3388646" y="61313"/>
                  </a:lnTo>
                  <a:lnTo>
                    <a:pt x="3485527" y="76522"/>
                  </a:lnTo>
                  <a:lnTo>
                    <a:pt x="3531976" y="84498"/>
                  </a:lnTo>
                  <a:lnTo>
                    <a:pt x="3576960" y="92684"/>
                  </a:lnTo>
                  <a:lnTo>
                    <a:pt x="3620375" y="101054"/>
                  </a:lnTo>
                  <a:lnTo>
                    <a:pt x="3662120" y="109580"/>
                  </a:lnTo>
                  <a:lnTo>
                    <a:pt x="3702091" y="118233"/>
                  </a:lnTo>
                  <a:lnTo>
                    <a:pt x="3740186" y="126987"/>
                  </a:lnTo>
                  <a:lnTo>
                    <a:pt x="3810335" y="144684"/>
                  </a:lnTo>
                  <a:lnTo>
                    <a:pt x="3885511" y="166781"/>
                  </a:lnTo>
                  <a:lnTo>
                    <a:pt x="3928668" y="181223"/>
                  </a:lnTo>
                  <a:lnTo>
                    <a:pt x="3971670" y="196808"/>
                  </a:lnTo>
                  <a:lnTo>
                    <a:pt x="4014530" y="213445"/>
                  </a:lnTo>
                  <a:lnTo>
                    <a:pt x="4057260" y="231041"/>
                  </a:lnTo>
                  <a:lnTo>
                    <a:pt x="4099875" y="249505"/>
                  </a:lnTo>
                  <a:lnTo>
                    <a:pt x="4142387" y="268745"/>
                  </a:lnTo>
                  <a:lnTo>
                    <a:pt x="4184809" y="288669"/>
                  </a:lnTo>
                  <a:lnTo>
                    <a:pt x="4227155" y="309185"/>
                  </a:lnTo>
                  <a:lnTo>
                    <a:pt x="4269438" y="330203"/>
                  </a:lnTo>
                  <a:lnTo>
                    <a:pt x="4607019" y="505365"/>
                  </a:lnTo>
                  <a:lnTo>
                    <a:pt x="4649329" y="526762"/>
                  </a:lnTo>
                  <a:lnTo>
                    <a:pt x="4691709" y="547743"/>
                  </a:lnTo>
                  <a:lnTo>
                    <a:pt x="4734172" y="568215"/>
                  </a:lnTo>
                  <a:lnTo>
                    <a:pt x="4776730" y="588088"/>
                  </a:lnTo>
                  <a:lnTo>
                    <a:pt x="4819397" y="607268"/>
                  </a:lnTo>
                  <a:lnTo>
                    <a:pt x="4862186" y="625666"/>
                  </a:lnTo>
                  <a:lnTo>
                    <a:pt x="4905111" y="643188"/>
                  </a:lnTo>
                  <a:lnTo>
                    <a:pt x="4948184" y="659744"/>
                  </a:lnTo>
                  <a:lnTo>
                    <a:pt x="4991419" y="675240"/>
                  </a:lnTo>
                  <a:lnTo>
                    <a:pt x="5018047" y="684041"/>
                  </a:lnTo>
                  <a:close/>
                </a:path>
                <a:path w="5267325" h="2544445">
                  <a:moveTo>
                    <a:pt x="1822173" y="2543870"/>
                  </a:moveTo>
                  <a:lnTo>
                    <a:pt x="146780" y="2543870"/>
                  </a:lnTo>
                  <a:lnTo>
                    <a:pt x="100326" y="2535913"/>
                  </a:lnTo>
                  <a:lnTo>
                    <a:pt x="60025" y="2514698"/>
                  </a:lnTo>
                  <a:lnTo>
                    <a:pt x="28274" y="2482620"/>
                  </a:lnTo>
                  <a:lnTo>
                    <a:pt x="7467" y="2442077"/>
                  </a:lnTo>
                  <a:lnTo>
                    <a:pt x="0" y="2395466"/>
                  </a:lnTo>
                  <a:lnTo>
                    <a:pt x="0" y="680061"/>
                  </a:lnTo>
                  <a:lnTo>
                    <a:pt x="24886" y="681752"/>
                  </a:lnTo>
                  <a:lnTo>
                    <a:pt x="74580" y="683643"/>
                  </a:lnTo>
                  <a:lnTo>
                    <a:pt x="5018047" y="684041"/>
                  </a:lnTo>
                  <a:lnTo>
                    <a:pt x="5034829" y="689587"/>
                  </a:lnTo>
                  <a:lnTo>
                    <a:pt x="5078427" y="702692"/>
                  </a:lnTo>
                  <a:lnTo>
                    <a:pt x="5122227" y="714462"/>
                  </a:lnTo>
                  <a:lnTo>
                    <a:pt x="5166242" y="724808"/>
                  </a:lnTo>
                  <a:lnTo>
                    <a:pt x="5210484" y="733636"/>
                  </a:lnTo>
                  <a:lnTo>
                    <a:pt x="5254968" y="740855"/>
                  </a:lnTo>
                  <a:lnTo>
                    <a:pt x="5267001" y="742339"/>
                  </a:lnTo>
                  <a:lnTo>
                    <a:pt x="5267001" y="1983519"/>
                  </a:lnTo>
                  <a:lnTo>
                    <a:pt x="3588394" y="1983519"/>
                  </a:lnTo>
                  <a:lnTo>
                    <a:pt x="3540920" y="1983580"/>
                  </a:lnTo>
                  <a:lnTo>
                    <a:pt x="3493368" y="1985081"/>
                  </a:lnTo>
                  <a:lnTo>
                    <a:pt x="3445750" y="1987971"/>
                  </a:lnTo>
                  <a:lnTo>
                    <a:pt x="3398074" y="1992194"/>
                  </a:lnTo>
                  <a:lnTo>
                    <a:pt x="3350350" y="1997698"/>
                  </a:lnTo>
                  <a:lnTo>
                    <a:pt x="3302586" y="2004430"/>
                  </a:lnTo>
                  <a:lnTo>
                    <a:pt x="3254793" y="2012337"/>
                  </a:lnTo>
                  <a:lnTo>
                    <a:pt x="3206979" y="2021364"/>
                  </a:lnTo>
                  <a:lnTo>
                    <a:pt x="3159154" y="2031459"/>
                  </a:lnTo>
                  <a:lnTo>
                    <a:pt x="3111327" y="2042569"/>
                  </a:lnTo>
                  <a:lnTo>
                    <a:pt x="3063508" y="2054640"/>
                  </a:lnTo>
                  <a:lnTo>
                    <a:pt x="3015706" y="2067618"/>
                  </a:lnTo>
                  <a:lnTo>
                    <a:pt x="2967930" y="2081451"/>
                  </a:lnTo>
                  <a:lnTo>
                    <a:pt x="2920189" y="2096086"/>
                  </a:lnTo>
                  <a:lnTo>
                    <a:pt x="2872493" y="2111468"/>
                  </a:lnTo>
                  <a:lnTo>
                    <a:pt x="2824852" y="2127544"/>
                  </a:lnTo>
                  <a:lnTo>
                    <a:pt x="2777274" y="2144263"/>
                  </a:lnTo>
                  <a:lnTo>
                    <a:pt x="2729769" y="2161569"/>
                  </a:lnTo>
                  <a:lnTo>
                    <a:pt x="2682346" y="2179409"/>
                  </a:lnTo>
                  <a:lnTo>
                    <a:pt x="2587784" y="2216482"/>
                  </a:lnTo>
                  <a:lnTo>
                    <a:pt x="2493663" y="2255053"/>
                  </a:lnTo>
                  <a:lnTo>
                    <a:pt x="1942372" y="2494078"/>
                  </a:lnTo>
                  <a:lnTo>
                    <a:pt x="1853426" y="2531201"/>
                  </a:lnTo>
                  <a:lnTo>
                    <a:pt x="1822173" y="2543870"/>
                  </a:lnTo>
                  <a:close/>
                </a:path>
                <a:path w="5267325" h="2544445">
                  <a:moveTo>
                    <a:pt x="4805167" y="2137995"/>
                  </a:moveTo>
                  <a:lnTo>
                    <a:pt x="4752738" y="2137612"/>
                  </a:lnTo>
                  <a:lnTo>
                    <a:pt x="4700330" y="2136211"/>
                  </a:lnTo>
                  <a:lnTo>
                    <a:pt x="4647951" y="2133720"/>
                  </a:lnTo>
                  <a:lnTo>
                    <a:pt x="4595610" y="2130067"/>
                  </a:lnTo>
                  <a:lnTo>
                    <a:pt x="4544279" y="2125314"/>
                  </a:lnTo>
                  <a:lnTo>
                    <a:pt x="4493088" y="2119507"/>
                  </a:lnTo>
                  <a:lnTo>
                    <a:pt x="4442021" y="2112774"/>
                  </a:lnTo>
                  <a:lnTo>
                    <a:pt x="4391060" y="2105242"/>
                  </a:lnTo>
                  <a:lnTo>
                    <a:pt x="4340187" y="2097039"/>
                  </a:lnTo>
                  <a:lnTo>
                    <a:pt x="4289385" y="2088291"/>
                  </a:lnTo>
                  <a:lnTo>
                    <a:pt x="3985088" y="2031494"/>
                  </a:lnTo>
                  <a:lnTo>
                    <a:pt x="3883435" y="2013974"/>
                  </a:lnTo>
                  <a:lnTo>
                    <a:pt x="3832488" y="2006051"/>
                  </a:lnTo>
                  <a:lnTo>
                    <a:pt x="3781438" y="1998856"/>
                  </a:lnTo>
                  <a:lnTo>
                    <a:pt x="3730267" y="1992516"/>
                  </a:lnTo>
                  <a:lnTo>
                    <a:pt x="3683077" y="1987934"/>
                  </a:lnTo>
                  <a:lnTo>
                    <a:pt x="3635784" y="1984953"/>
                  </a:lnTo>
                  <a:lnTo>
                    <a:pt x="3588394" y="1983519"/>
                  </a:lnTo>
                  <a:lnTo>
                    <a:pt x="5267001" y="1983519"/>
                  </a:lnTo>
                  <a:lnTo>
                    <a:pt x="5267001" y="2108419"/>
                  </a:lnTo>
                  <a:lnTo>
                    <a:pt x="5172054" y="2118157"/>
                  </a:lnTo>
                  <a:lnTo>
                    <a:pt x="5067334" y="2127130"/>
                  </a:lnTo>
                  <a:lnTo>
                    <a:pt x="5014925" y="2130768"/>
                  </a:lnTo>
                  <a:lnTo>
                    <a:pt x="4962496" y="2133745"/>
                  </a:lnTo>
                  <a:lnTo>
                    <a:pt x="4910055" y="2135990"/>
                  </a:lnTo>
                  <a:lnTo>
                    <a:pt x="4857609" y="2137430"/>
                  </a:lnTo>
                  <a:lnTo>
                    <a:pt x="4805167" y="2137995"/>
                  </a:lnTo>
                  <a:close/>
                </a:path>
              </a:pathLst>
            </a:custGeom>
            <a:solidFill>
              <a:srgbClr val="F8D943">
                <a:alpha val="29998"/>
              </a:srgbClr>
            </a:solidFill>
          </p:spPr>
          <p:txBody>
            <a:bodyPr wrap="square" lIns="0" tIns="0" rIns="0" bIns="0" rtlCol="0"/>
            <a:lstStyle/>
            <a:p>
              <a:endParaRPr dirty="0"/>
            </a:p>
          </p:txBody>
        </p:sp>
        <p:sp>
          <p:nvSpPr>
            <p:cNvPr id="27" name="object 27"/>
            <p:cNvSpPr/>
            <p:nvPr/>
          </p:nvSpPr>
          <p:spPr>
            <a:xfrm>
              <a:off x="4303913" y="6202634"/>
              <a:ext cx="1064260" cy="274955"/>
            </a:xfrm>
            <a:custGeom>
              <a:avLst/>
              <a:gdLst/>
              <a:ahLst/>
              <a:cxnLst/>
              <a:rect l="l" t="t" r="r" b="b"/>
              <a:pathLst>
                <a:path w="1064260" h="274954">
                  <a:moveTo>
                    <a:pt x="668180" y="274677"/>
                  </a:moveTo>
                  <a:lnTo>
                    <a:pt x="622482" y="274396"/>
                  </a:lnTo>
                  <a:lnTo>
                    <a:pt x="577887" y="273814"/>
                  </a:lnTo>
                  <a:lnTo>
                    <a:pt x="533906" y="272994"/>
                  </a:lnTo>
                  <a:lnTo>
                    <a:pt x="490052" y="271999"/>
                  </a:lnTo>
                  <a:lnTo>
                    <a:pt x="354364" y="268583"/>
                  </a:lnTo>
                  <a:lnTo>
                    <a:pt x="306133" y="267509"/>
                  </a:lnTo>
                  <a:lnTo>
                    <a:pt x="255587" y="266572"/>
                  </a:lnTo>
                  <a:lnTo>
                    <a:pt x="202239" y="265834"/>
                  </a:lnTo>
                  <a:lnTo>
                    <a:pt x="145600" y="265358"/>
                  </a:lnTo>
                  <a:lnTo>
                    <a:pt x="85182" y="265207"/>
                  </a:lnTo>
                  <a:lnTo>
                    <a:pt x="12765" y="265494"/>
                  </a:lnTo>
                  <a:lnTo>
                    <a:pt x="6576" y="259052"/>
                  </a:lnTo>
                  <a:lnTo>
                    <a:pt x="7177" y="251456"/>
                  </a:lnTo>
                  <a:lnTo>
                    <a:pt x="9566" y="199242"/>
                  </a:lnTo>
                  <a:lnTo>
                    <a:pt x="9161" y="141828"/>
                  </a:lnTo>
                  <a:lnTo>
                    <a:pt x="5970" y="84515"/>
                  </a:lnTo>
                  <a:lnTo>
                    <a:pt x="0" y="32605"/>
                  </a:lnTo>
                  <a:lnTo>
                    <a:pt x="496" y="24605"/>
                  </a:lnTo>
                  <a:lnTo>
                    <a:pt x="40649" y="10269"/>
                  </a:lnTo>
                  <a:lnTo>
                    <a:pt x="101910" y="8528"/>
                  </a:lnTo>
                  <a:lnTo>
                    <a:pt x="181924" y="6587"/>
                  </a:lnTo>
                  <a:lnTo>
                    <a:pt x="227945" y="5596"/>
                  </a:lnTo>
                  <a:lnTo>
                    <a:pt x="277430" y="4620"/>
                  </a:lnTo>
                  <a:lnTo>
                    <a:pt x="329972" y="3682"/>
                  </a:lnTo>
                  <a:lnTo>
                    <a:pt x="385163" y="2803"/>
                  </a:lnTo>
                  <a:lnTo>
                    <a:pt x="442596" y="2005"/>
                  </a:lnTo>
                  <a:lnTo>
                    <a:pt x="501862" y="1310"/>
                  </a:lnTo>
                  <a:lnTo>
                    <a:pt x="562554" y="740"/>
                  </a:lnTo>
                  <a:lnTo>
                    <a:pt x="624264" y="317"/>
                  </a:lnTo>
                  <a:lnTo>
                    <a:pt x="686584" y="63"/>
                  </a:lnTo>
                  <a:lnTo>
                    <a:pt x="749106" y="0"/>
                  </a:lnTo>
                  <a:lnTo>
                    <a:pt x="811422" y="148"/>
                  </a:lnTo>
                  <a:lnTo>
                    <a:pt x="873124" y="532"/>
                  </a:lnTo>
                  <a:lnTo>
                    <a:pt x="933805" y="1171"/>
                  </a:lnTo>
                  <a:lnTo>
                    <a:pt x="993057" y="2089"/>
                  </a:lnTo>
                  <a:lnTo>
                    <a:pt x="1056605" y="3458"/>
                  </a:lnTo>
                  <a:lnTo>
                    <a:pt x="1063277" y="66597"/>
                  </a:lnTo>
                  <a:lnTo>
                    <a:pt x="1063994" y="118873"/>
                  </a:lnTo>
                  <a:lnTo>
                    <a:pt x="1063939" y="171155"/>
                  </a:lnTo>
                  <a:lnTo>
                    <a:pt x="1063112" y="223432"/>
                  </a:lnTo>
                  <a:lnTo>
                    <a:pt x="1047048" y="260650"/>
                  </a:lnTo>
                  <a:lnTo>
                    <a:pt x="930294" y="269386"/>
                  </a:lnTo>
                  <a:lnTo>
                    <a:pt x="871761" y="271546"/>
                  </a:lnTo>
                  <a:lnTo>
                    <a:pt x="816771" y="273092"/>
                  </a:lnTo>
                  <a:lnTo>
                    <a:pt x="764837" y="274088"/>
                  </a:lnTo>
                  <a:lnTo>
                    <a:pt x="715469" y="274595"/>
                  </a:lnTo>
                  <a:lnTo>
                    <a:pt x="668180" y="274677"/>
                  </a:lnTo>
                  <a:close/>
                </a:path>
              </a:pathLst>
            </a:custGeom>
            <a:solidFill>
              <a:srgbClr val="F8D943"/>
            </a:solidFill>
          </p:spPr>
          <p:txBody>
            <a:bodyPr wrap="square" lIns="0" tIns="0" rIns="0" bIns="0" rtlCol="0"/>
            <a:lstStyle/>
            <a:p>
              <a:endParaRPr dirty="0"/>
            </a:p>
          </p:txBody>
        </p:sp>
      </p:grpSp>
      <p:sp>
        <p:nvSpPr>
          <p:cNvPr id="28" name="object 28"/>
          <p:cNvSpPr txBox="1"/>
          <p:nvPr/>
        </p:nvSpPr>
        <p:spPr>
          <a:xfrm>
            <a:off x="1238349" y="4701898"/>
            <a:ext cx="5582920" cy="220842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lang="fr-FR" sz="2200" b="1" spc="-150" dirty="0">
              <a:latin typeface="Times New Roman"/>
              <a:cs typeface="Times New Roman"/>
            </a:endParaRPr>
          </a:p>
          <a:p>
            <a:pPr marL="2558415">
              <a:lnSpc>
                <a:spcPts val="1870"/>
              </a:lnSpc>
              <a:spcBef>
                <a:spcPts val="1310"/>
              </a:spcBef>
            </a:pPr>
            <a:r>
              <a:rPr lang="en" sz="1700" b="1" u="sng" spc="-150" dirty="0">
                <a:solidFill>
                  <a:srgbClr val="1D1D1B"/>
                </a:solidFill>
                <a:uFill>
                  <a:solidFill>
                    <a:srgbClr val="1D1D1B"/>
                  </a:solidFill>
                </a:uFill>
                <a:latin typeface="Calibri"/>
                <a:cs typeface="Calibri"/>
              </a:rPr>
              <a:t>ACTIVITY 1</a:t>
            </a:r>
            <a:endParaRPr lang="fr-FR" sz="1700" b="1" spc="-150" dirty="0">
              <a:latin typeface="Calibri"/>
              <a:cs typeface="Calibri"/>
            </a:endParaRPr>
          </a:p>
          <a:p>
            <a:pPr marL="2558415" marR="1334135">
              <a:lnSpc>
                <a:spcPts val="2850"/>
              </a:lnSpc>
              <a:spcBef>
                <a:spcPts val="300"/>
              </a:spcBef>
            </a:pPr>
            <a:r>
              <a:rPr lang="en" sz="2750" b="1" spc="-150" dirty="0">
                <a:solidFill>
                  <a:srgbClr val="1D1D1B"/>
                </a:solidFill>
                <a:latin typeface="Calibri"/>
                <a:cs typeface="Calibri"/>
              </a:rPr>
              <a:t>THE GESTURES OF CYBER</a:t>
            </a:r>
            <a:endParaRPr lang="fr-FR" sz="2750" b="1" spc="-150" dirty="0">
              <a:latin typeface="Calibri"/>
              <a:cs typeface="Calibri"/>
            </a:endParaRPr>
          </a:p>
        </p:txBody>
      </p:sp>
      <p:grpSp>
        <p:nvGrpSpPr>
          <p:cNvPr id="29" name="object 29"/>
          <p:cNvGrpSpPr/>
          <p:nvPr/>
        </p:nvGrpSpPr>
        <p:grpSpPr>
          <a:xfrm>
            <a:off x="1322961" y="3398085"/>
            <a:ext cx="13039090" cy="4435475"/>
            <a:chOff x="1322961" y="3398085"/>
            <a:chExt cx="13039090" cy="4435475"/>
          </a:xfrm>
        </p:grpSpPr>
        <p:sp>
          <p:nvSpPr>
            <p:cNvPr id="30" name="object 30"/>
            <p:cNvSpPr/>
            <p:nvPr/>
          </p:nvSpPr>
          <p:spPr>
            <a:xfrm>
              <a:off x="2459577" y="6564830"/>
              <a:ext cx="1178560" cy="558165"/>
            </a:xfrm>
            <a:custGeom>
              <a:avLst/>
              <a:gdLst/>
              <a:ahLst/>
              <a:cxnLst/>
              <a:rect l="l" t="t" r="r" b="b"/>
              <a:pathLst>
                <a:path w="1178560" h="558165">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31" name="object 31"/>
            <p:cNvSpPr/>
            <p:nvPr/>
          </p:nvSpPr>
          <p:spPr>
            <a:xfrm>
              <a:off x="2636310" y="6569316"/>
              <a:ext cx="824865" cy="418465"/>
            </a:xfrm>
            <a:custGeom>
              <a:avLst/>
              <a:gdLst/>
              <a:ahLst/>
              <a:cxnLst/>
              <a:rect l="l" t="t" r="r" b="b"/>
              <a:pathLst>
                <a:path w="824864" h="418465">
                  <a:moveTo>
                    <a:pt x="412354" y="418245"/>
                  </a:moveTo>
                  <a:lnTo>
                    <a:pt x="351419" y="416129"/>
                  </a:lnTo>
                  <a:lnTo>
                    <a:pt x="293260" y="409981"/>
                  </a:lnTo>
                  <a:lnTo>
                    <a:pt x="238515" y="400104"/>
                  </a:lnTo>
                  <a:lnTo>
                    <a:pt x="187822" y="386800"/>
                  </a:lnTo>
                  <a:lnTo>
                    <a:pt x="141819" y="370370"/>
                  </a:lnTo>
                  <a:lnTo>
                    <a:pt x="101143" y="351116"/>
                  </a:lnTo>
                  <a:lnTo>
                    <a:pt x="66432" y="329341"/>
                  </a:lnTo>
                  <a:lnTo>
                    <a:pt x="17458" y="279433"/>
                  </a:lnTo>
                  <a:lnTo>
                    <a:pt x="0" y="223062"/>
                  </a:lnTo>
                  <a:lnTo>
                    <a:pt x="0" y="0"/>
                  </a:lnTo>
                  <a:lnTo>
                    <a:pt x="824711" y="0"/>
                  </a:lnTo>
                  <a:lnTo>
                    <a:pt x="824711" y="223062"/>
                  </a:lnTo>
                  <a:lnTo>
                    <a:pt x="807252" y="279433"/>
                  </a:lnTo>
                  <a:lnTo>
                    <a:pt x="758277" y="329341"/>
                  </a:lnTo>
                  <a:lnTo>
                    <a:pt x="723566" y="351116"/>
                  </a:lnTo>
                  <a:lnTo>
                    <a:pt x="682890" y="370370"/>
                  </a:lnTo>
                  <a:lnTo>
                    <a:pt x="636886" y="386800"/>
                  </a:lnTo>
                  <a:lnTo>
                    <a:pt x="586193" y="400104"/>
                  </a:lnTo>
                  <a:lnTo>
                    <a:pt x="531448" y="409981"/>
                  </a:lnTo>
                  <a:lnTo>
                    <a:pt x="473289" y="416129"/>
                  </a:lnTo>
                  <a:lnTo>
                    <a:pt x="412354" y="418245"/>
                  </a:lnTo>
                  <a:close/>
                </a:path>
              </a:pathLst>
            </a:custGeom>
            <a:solidFill>
              <a:srgbClr val="FFB543"/>
            </a:solidFill>
          </p:spPr>
          <p:txBody>
            <a:bodyPr wrap="square" lIns="0" tIns="0" rIns="0" bIns="0" rtlCol="0"/>
            <a:lstStyle/>
            <a:p>
              <a:endParaRPr dirty="0"/>
            </a:p>
          </p:txBody>
        </p:sp>
        <p:sp>
          <p:nvSpPr>
            <p:cNvPr id="32" name="object 32"/>
            <p:cNvSpPr/>
            <p:nvPr/>
          </p:nvSpPr>
          <p:spPr>
            <a:xfrm>
              <a:off x="2636309" y="6374135"/>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33" name="object 33"/>
            <p:cNvSpPr/>
            <p:nvPr/>
          </p:nvSpPr>
          <p:spPr>
            <a:xfrm>
              <a:off x="2783522" y="6417277"/>
              <a:ext cx="184785" cy="323215"/>
            </a:xfrm>
            <a:custGeom>
              <a:avLst/>
              <a:gdLst/>
              <a:ahLst/>
              <a:cxnLst/>
              <a:rect l="l" t="t" r="r" b="b"/>
              <a:pathLst>
                <a:path w="184785" h="323215">
                  <a:moveTo>
                    <a:pt x="124256" y="292404"/>
                  </a:moveTo>
                  <a:lnTo>
                    <a:pt x="124244" y="278701"/>
                  </a:lnTo>
                  <a:lnTo>
                    <a:pt x="123139" y="264960"/>
                  </a:lnTo>
                  <a:lnTo>
                    <a:pt x="121539" y="251256"/>
                  </a:lnTo>
                  <a:lnTo>
                    <a:pt x="115798" y="198056"/>
                  </a:lnTo>
                  <a:lnTo>
                    <a:pt x="111506" y="144729"/>
                  </a:lnTo>
                  <a:lnTo>
                    <a:pt x="108648" y="91313"/>
                  </a:lnTo>
                  <a:lnTo>
                    <a:pt x="107226" y="37833"/>
                  </a:lnTo>
                  <a:lnTo>
                    <a:pt x="106743" y="28321"/>
                  </a:lnTo>
                  <a:lnTo>
                    <a:pt x="84137" y="1917"/>
                  </a:lnTo>
                  <a:lnTo>
                    <a:pt x="78613" y="2019"/>
                  </a:lnTo>
                  <a:lnTo>
                    <a:pt x="58572" y="3771"/>
                  </a:lnTo>
                  <a:lnTo>
                    <a:pt x="38963" y="8229"/>
                  </a:lnTo>
                  <a:lnTo>
                    <a:pt x="20167" y="15290"/>
                  </a:lnTo>
                  <a:lnTo>
                    <a:pt x="2540" y="24841"/>
                  </a:lnTo>
                  <a:lnTo>
                    <a:pt x="0" y="22948"/>
                  </a:lnTo>
                  <a:lnTo>
                    <a:pt x="4559" y="78892"/>
                  </a:lnTo>
                  <a:lnTo>
                    <a:pt x="6959" y="134962"/>
                  </a:lnTo>
                  <a:lnTo>
                    <a:pt x="7213" y="191096"/>
                  </a:lnTo>
                  <a:lnTo>
                    <a:pt x="5016" y="254622"/>
                  </a:lnTo>
                  <a:lnTo>
                    <a:pt x="5308" y="262039"/>
                  </a:lnTo>
                  <a:lnTo>
                    <a:pt x="32118" y="290741"/>
                  </a:lnTo>
                  <a:lnTo>
                    <a:pt x="69748" y="304596"/>
                  </a:lnTo>
                  <a:lnTo>
                    <a:pt x="108178" y="316153"/>
                  </a:lnTo>
                  <a:lnTo>
                    <a:pt x="113030" y="317398"/>
                  </a:lnTo>
                  <a:lnTo>
                    <a:pt x="119799" y="315493"/>
                  </a:lnTo>
                  <a:lnTo>
                    <a:pt x="121704" y="310426"/>
                  </a:lnTo>
                  <a:lnTo>
                    <a:pt x="122605" y="305981"/>
                  </a:lnTo>
                  <a:lnTo>
                    <a:pt x="124256" y="292404"/>
                  </a:lnTo>
                  <a:close/>
                </a:path>
                <a:path w="184785" h="323215">
                  <a:moveTo>
                    <a:pt x="184480" y="309321"/>
                  </a:moveTo>
                  <a:lnTo>
                    <a:pt x="181229" y="244792"/>
                  </a:lnTo>
                  <a:lnTo>
                    <a:pt x="178422" y="197993"/>
                  </a:lnTo>
                  <a:lnTo>
                    <a:pt x="175120" y="151244"/>
                  </a:lnTo>
                  <a:lnTo>
                    <a:pt x="171069" y="104559"/>
                  </a:lnTo>
                  <a:lnTo>
                    <a:pt x="165989" y="57988"/>
                  </a:lnTo>
                  <a:lnTo>
                    <a:pt x="159664" y="11569"/>
                  </a:lnTo>
                  <a:lnTo>
                    <a:pt x="155689" y="0"/>
                  </a:lnTo>
                  <a:lnTo>
                    <a:pt x="149288" y="2197"/>
                  </a:lnTo>
                  <a:lnTo>
                    <a:pt x="142849" y="25527"/>
                  </a:lnTo>
                  <a:lnTo>
                    <a:pt x="143192" y="32753"/>
                  </a:lnTo>
                  <a:lnTo>
                    <a:pt x="161963" y="318439"/>
                  </a:lnTo>
                  <a:lnTo>
                    <a:pt x="157734" y="318414"/>
                  </a:lnTo>
                  <a:lnTo>
                    <a:pt x="162407" y="322122"/>
                  </a:lnTo>
                  <a:lnTo>
                    <a:pt x="168529" y="322707"/>
                  </a:lnTo>
                  <a:lnTo>
                    <a:pt x="174726" y="320636"/>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34" name="object 34"/>
            <p:cNvSpPr/>
            <p:nvPr/>
          </p:nvSpPr>
          <p:spPr>
            <a:xfrm>
              <a:off x="2538299" y="5875958"/>
              <a:ext cx="1021080" cy="719455"/>
            </a:xfrm>
            <a:custGeom>
              <a:avLst/>
              <a:gdLst/>
              <a:ahLst/>
              <a:cxnLst/>
              <a:rect l="l" t="t" r="r" b="b"/>
              <a:pathLst>
                <a:path w="1021079" h="719454">
                  <a:moveTo>
                    <a:pt x="519029" y="719225"/>
                  </a:moveTo>
                  <a:lnTo>
                    <a:pt x="505198" y="716619"/>
                  </a:lnTo>
                  <a:lnTo>
                    <a:pt x="493228" y="708276"/>
                  </a:lnTo>
                  <a:lnTo>
                    <a:pt x="364116" y="568772"/>
                  </a:lnTo>
                  <a:lnTo>
                    <a:pt x="86366" y="568772"/>
                  </a:lnTo>
                  <a:lnTo>
                    <a:pt x="52749" y="562084"/>
                  </a:lnTo>
                  <a:lnTo>
                    <a:pt x="25296" y="543846"/>
                  </a:lnTo>
                  <a:lnTo>
                    <a:pt x="6787" y="516796"/>
                  </a:lnTo>
                  <a:lnTo>
                    <a:pt x="0" y="483671"/>
                  </a:lnTo>
                  <a:lnTo>
                    <a:pt x="0" y="85100"/>
                  </a:lnTo>
                  <a:lnTo>
                    <a:pt x="6787" y="51975"/>
                  </a:lnTo>
                  <a:lnTo>
                    <a:pt x="25296" y="24925"/>
                  </a:lnTo>
                  <a:lnTo>
                    <a:pt x="52749" y="6687"/>
                  </a:lnTo>
                  <a:lnTo>
                    <a:pt x="86366" y="0"/>
                  </a:lnTo>
                  <a:lnTo>
                    <a:pt x="934364" y="0"/>
                  </a:lnTo>
                  <a:lnTo>
                    <a:pt x="967982" y="6687"/>
                  </a:lnTo>
                  <a:lnTo>
                    <a:pt x="995435" y="24925"/>
                  </a:lnTo>
                  <a:lnTo>
                    <a:pt x="1013944" y="51975"/>
                  </a:lnTo>
                  <a:lnTo>
                    <a:pt x="1020731" y="85100"/>
                  </a:lnTo>
                  <a:lnTo>
                    <a:pt x="1020731" y="483671"/>
                  </a:lnTo>
                  <a:lnTo>
                    <a:pt x="1013944" y="516796"/>
                  </a:lnTo>
                  <a:lnTo>
                    <a:pt x="995435" y="543846"/>
                  </a:lnTo>
                  <a:lnTo>
                    <a:pt x="967982" y="562084"/>
                  </a:lnTo>
                  <a:lnTo>
                    <a:pt x="934364" y="568772"/>
                  </a:lnTo>
                  <a:lnTo>
                    <a:pt x="663704" y="568772"/>
                  </a:lnTo>
                  <a:lnTo>
                    <a:pt x="544414" y="707365"/>
                  </a:lnTo>
                  <a:lnTo>
                    <a:pt x="532755" y="716128"/>
                  </a:lnTo>
                  <a:lnTo>
                    <a:pt x="519029" y="719225"/>
                  </a:lnTo>
                  <a:close/>
                </a:path>
              </a:pathLst>
            </a:custGeom>
            <a:solidFill>
              <a:srgbClr val="FFFFFF"/>
            </a:solidFill>
          </p:spPr>
          <p:txBody>
            <a:bodyPr wrap="square" lIns="0" tIns="0" rIns="0" bIns="0" rtlCol="0"/>
            <a:lstStyle/>
            <a:p>
              <a:endParaRPr dirty="0"/>
            </a:p>
          </p:txBody>
        </p:sp>
        <p:sp>
          <p:nvSpPr>
            <p:cNvPr id="35" name="object 35"/>
            <p:cNvSpPr/>
            <p:nvPr/>
          </p:nvSpPr>
          <p:spPr>
            <a:xfrm>
              <a:off x="2818434" y="5670454"/>
              <a:ext cx="441959" cy="664210"/>
            </a:xfrm>
            <a:custGeom>
              <a:avLst/>
              <a:gdLst/>
              <a:ahLst/>
              <a:cxnLst/>
              <a:rect l="l" t="t" r="r" b="b"/>
              <a:pathLst>
                <a:path w="441960" h="664210">
                  <a:moveTo>
                    <a:pt x="441528" y="627316"/>
                  </a:moveTo>
                  <a:lnTo>
                    <a:pt x="436041" y="606450"/>
                  </a:lnTo>
                  <a:lnTo>
                    <a:pt x="417322" y="566661"/>
                  </a:lnTo>
                  <a:lnTo>
                    <a:pt x="410845" y="541464"/>
                  </a:lnTo>
                  <a:lnTo>
                    <a:pt x="408533" y="512013"/>
                  </a:lnTo>
                  <a:lnTo>
                    <a:pt x="409346" y="483603"/>
                  </a:lnTo>
                  <a:lnTo>
                    <a:pt x="412267" y="461556"/>
                  </a:lnTo>
                  <a:lnTo>
                    <a:pt x="416699" y="428815"/>
                  </a:lnTo>
                  <a:lnTo>
                    <a:pt x="420408" y="377723"/>
                  </a:lnTo>
                  <a:lnTo>
                    <a:pt x="420243" y="326161"/>
                  </a:lnTo>
                  <a:lnTo>
                    <a:pt x="413042" y="291998"/>
                  </a:lnTo>
                  <a:lnTo>
                    <a:pt x="411149" y="290410"/>
                  </a:lnTo>
                  <a:lnTo>
                    <a:pt x="402767" y="262420"/>
                  </a:lnTo>
                  <a:lnTo>
                    <a:pt x="397167" y="248348"/>
                  </a:lnTo>
                  <a:lnTo>
                    <a:pt x="397040" y="245071"/>
                  </a:lnTo>
                  <a:lnTo>
                    <a:pt x="388988" y="188315"/>
                  </a:lnTo>
                  <a:lnTo>
                    <a:pt x="374167" y="132283"/>
                  </a:lnTo>
                  <a:lnTo>
                    <a:pt x="342760" y="70002"/>
                  </a:lnTo>
                  <a:lnTo>
                    <a:pt x="309905" y="25069"/>
                  </a:lnTo>
                  <a:lnTo>
                    <a:pt x="271526" y="0"/>
                  </a:lnTo>
                  <a:lnTo>
                    <a:pt x="257416" y="1054"/>
                  </a:lnTo>
                  <a:lnTo>
                    <a:pt x="248653" y="10464"/>
                  </a:lnTo>
                  <a:lnTo>
                    <a:pt x="245897" y="24777"/>
                  </a:lnTo>
                  <a:lnTo>
                    <a:pt x="246849" y="40068"/>
                  </a:lnTo>
                  <a:lnTo>
                    <a:pt x="246900" y="40360"/>
                  </a:lnTo>
                  <a:lnTo>
                    <a:pt x="228079" y="27851"/>
                  </a:lnTo>
                  <a:lnTo>
                    <a:pt x="204495" y="12928"/>
                  </a:lnTo>
                  <a:lnTo>
                    <a:pt x="191376" y="6743"/>
                  </a:lnTo>
                  <a:lnTo>
                    <a:pt x="174002" y="2413"/>
                  </a:lnTo>
                  <a:lnTo>
                    <a:pt x="156451" y="2260"/>
                  </a:lnTo>
                  <a:lnTo>
                    <a:pt x="142760" y="8610"/>
                  </a:lnTo>
                  <a:lnTo>
                    <a:pt x="137629" y="21285"/>
                  </a:lnTo>
                  <a:lnTo>
                    <a:pt x="140385" y="36639"/>
                  </a:lnTo>
                  <a:lnTo>
                    <a:pt x="147231" y="51562"/>
                  </a:lnTo>
                  <a:lnTo>
                    <a:pt x="154317" y="62966"/>
                  </a:lnTo>
                  <a:lnTo>
                    <a:pt x="170624" y="81889"/>
                  </a:lnTo>
                  <a:lnTo>
                    <a:pt x="191770" y="101866"/>
                  </a:lnTo>
                  <a:lnTo>
                    <a:pt x="214896" y="123926"/>
                  </a:lnTo>
                  <a:lnTo>
                    <a:pt x="237134" y="149110"/>
                  </a:lnTo>
                  <a:lnTo>
                    <a:pt x="262966" y="186436"/>
                  </a:lnTo>
                  <a:lnTo>
                    <a:pt x="271208" y="200063"/>
                  </a:lnTo>
                  <a:lnTo>
                    <a:pt x="229882" y="179108"/>
                  </a:lnTo>
                  <a:lnTo>
                    <a:pt x="177126" y="161137"/>
                  </a:lnTo>
                  <a:lnTo>
                    <a:pt x="142633" y="167589"/>
                  </a:lnTo>
                  <a:lnTo>
                    <a:pt x="107302" y="193382"/>
                  </a:lnTo>
                  <a:lnTo>
                    <a:pt x="69443" y="228320"/>
                  </a:lnTo>
                  <a:lnTo>
                    <a:pt x="27393" y="262178"/>
                  </a:lnTo>
                  <a:lnTo>
                    <a:pt x="14782" y="272440"/>
                  </a:lnTo>
                  <a:lnTo>
                    <a:pt x="6337" y="284099"/>
                  </a:lnTo>
                  <a:lnTo>
                    <a:pt x="3467" y="297116"/>
                  </a:lnTo>
                  <a:lnTo>
                    <a:pt x="7607" y="311429"/>
                  </a:lnTo>
                  <a:lnTo>
                    <a:pt x="17868" y="323227"/>
                  </a:lnTo>
                  <a:lnTo>
                    <a:pt x="31457" y="329082"/>
                  </a:lnTo>
                  <a:lnTo>
                    <a:pt x="46926" y="329450"/>
                  </a:lnTo>
                  <a:lnTo>
                    <a:pt x="62814" y="324739"/>
                  </a:lnTo>
                  <a:lnTo>
                    <a:pt x="97332" y="304800"/>
                  </a:lnTo>
                  <a:lnTo>
                    <a:pt x="131368" y="282321"/>
                  </a:lnTo>
                  <a:lnTo>
                    <a:pt x="161671" y="267271"/>
                  </a:lnTo>
                  <a:lnTo>
                    <a:pt x="205574" y="291198"/>
                  </a:lnTo>
                  <a:lnTo>
                    <a:pt x="230949" y="353936"/>
                  </a:lnTo>
                  <a:lnTo>
                    <a:pt x="234772" y="392722"/>
                  </a:lnTo>
                  <a:lnTo>
                    <a:pt x="228993" y="412826"/>
                  </a:lnTo>
                  <a:lnTo>
                    <a:pt x="214033" y="427926"/>
                  </a:lnTo>
                  <a:lnTo>
                    <a:pt x="194602" y="438975"/>
                  </a:lnTo>
                  <a:lnTo>
                    <a:pt x="175374" y="446925"/>
                  </a:lnTo>
                  <a:lnTo>
                    <a:pt x="150088" y="453263"/>
                  </a:lnTo>
                  <a:lnTo>
                    <a:pt x="118491" y="451878"/>
                  </a:lnTo>
                  <a:lnTo>
                    <a:pt x="89014" y="434378"/>
                  </a:lnTo>
                  <a:lnTo>
                    <a:pt x="70091" y="392366"/>
                  </a:lnTo>
                  <a:lnTo>
                    <a:pt x="66497" y="377012"/>
                  </a:lnTo>
                  <a:lnTo>
                    <a:pt x="61277" y="361035"/>
                  </a:lnTo>
                  <a:lnTo>
                    <a:pt x="54724" y="347179"/>
                  </a:lnTo>
                  <a:lnTo>
                    <a:pt x="47129" y="338188"/>
                  </a:lnTo>
                  <a:lnTo>
                    <a:pt x="34544" y="332282"/>
                  </a:lnTo>
                  <a:lnTo>
                    <a:pt x="19621" y="330403"/>
                  </a:lnTo>
                  <a:lnTo>
                    <a:pt x="6858" y="335254"/>
                  </a:lnTo>
                  <a:lnTo>
                    <a:pt x="787" y="349554"/>
                  </a:lnTo>
                  <a:lnTo>
                    <a:pt x="0" y="372300"/>
                  </a:lnTo>
                  <a:lnTo>
                    <a:pt x="469" y="392709"/>
                  </a:lnTo>
                  <a:lnTo>
                    <a:pt x="6870" y="450786"/>
                  </a:lnTo>
                  <a:lnTo>
                    <a:pt x="17373" y="496671"/>
                  </a:lnTo>
                  <a:lnTo>
                    <a:pt x="38620" y="537730"/>
                  </a:lnTo>
                  <a:lnTo>
                    <a:pt x="77546" y="573443"/>
                  </a:lnTo>
                  <a:lnTo>
                    <a:pt x="130390" y="592023"/>
                  </a:lnTo>
                  <a:lnTo>
                    <a:pt x="163944" y="606666"/>
                  </a:lnTo>
                  <a:lnTo>
                    <a:pt x="188506" y="623684"/>
                  </a:lnTo>
                  <a:lnTo>
                    <a:pt x="214363" y="649389"/>
                  </a:lnTo>
                  <a:lnTo>
                    <a:pt x="249021" y="664057"/>
                  </a:lnTo>
                  <a:lnTo>
                    <a:pt x="295148" y="661708"/>
                  </a:lnTo>
                  <a:lnTo>
                    <a:pt x="339826" y="652145"/>
                  </a:lnTo>
                  <a:lnTo>
                    <a:pt x="370154" y="645198"/>
                  </a:lnTo>
                  <a:lnTo>
                    <a:pt x="423125" y="637489"/>
                  </a:lnTo>
                  <a:lnTo>
                    <a:pt x="441528" y="627316"/>
                  </a:lnTo>
                  <a:close/>
                </a:path>
              </a:pathLst>
            </a:custGeom>
            <a:solidFill>
              <a:srgbClr val="FFB543"/>
            </a:solidFill>
          </p:spPr>
          <p:txBody>
            <a:bodyPr wrap="square" lIns="0" tIns="0" rIns="0" bIns="0" rtlCol="0"/>
            <a:lstStyle/>
            <a:p>
              <a:endParaRPr dirty="0"/>
            </a:p>
          </p:txBody>
        </p:sp>
        <p:sp>
          <p:nvSpPr>
            <p:cNvPr id="36" name="object 36"/>
            <p:cNvSpPr/>
            <p:nvPr/>
          </p:nvSpPr>
          <p:spPr>
            <a:xfrm>
              <a:off x="3039689" y="6658036"/>
              <a:ext cx="375920" cy="113664"/>
            </a:xfrm>
            <a:custGeom>
              <a:avLst/>
              <a:gdLst/>
              <a:ahLst/>
              <a:cxnLst/>
              <a:rect l="l" t="t" r="r" b="b"/>
              <a:pathLst>
                <a:path w="375920" h="113665">
                  <a:moveTo>
                    <a:pt x="183350" y="91919"/>
                  </a:moveTo>
                  <a:lnTo>
                    <a:pt x="103389" y="91919"/>
                  </a:lnTo>
                  <a:lnTo>
                    <a:pt x="106393" y="91519"/>
                  </a:lnTo>
                  <a:lnTo>
                    <a:pt x="156929" y="83345"/>
                  </a:lnTo>
                  <a:lnTo>
                    <a:pt x="214050" y="70374"/>
                  </a:lnTo>
                  <a:lnTo>
                    <a:pt x="260253" y="56126"/>
                  </a:lnTo>
                  <a:lnTo>
                    <a:pt x="303854" y="38331"/>
                  </a:lnTo>
                  <a:lnTo>
                    <a:pt x="344104" y="16061"/>
                  </a:lnTo>
                  <a:lnTo>
                    <a:pt x="365575" y="562"/>
                  </a:lnTo>
                  <a:lnTo>
                    <a:pt x="369553" y="0"/>
                  </a:lnTo>
                  <a:lnTo>
                    <a:pt x="374907" y="5277"/>
                  </a:lnTo>
                  <a:lnTo>
                    <a:pt x="375411" y="10267"/>
                  </a:lnTo>
                  <a:lnTo>
                    <a:pt x="369227" y="15098"/>
                  </a:lnTo>
                  <a:lnTo>
                    <a:pt x="321443" y="44922"/>
                  </a:lnTo>
                  <a:lnTo>
                    <a:pt x="277312" y="64421"/>
                  </a:lnTo>
                  <a:lnTo>
                    <a:pt x="231414" y="79795"/>
                  </a:lnTo>
                  <a:lnTo>
                    <a:pt x="184455" y="91692"/>
                  </a:lnTo>
                  <a:lnTo>
                    <a:pt x="183350" y="91919"/>
                  </a:lnTo>
                  <a:close/>
                </a:path>
                <a:path w="375920" h="113665">
                  <a:moveTo>
                    <a:pt x="105912" y="91579"/>
                  </a:moveTo>
                  <a:lnTo>
                    <a:pt x="106334" y="91519"/>
                  </a:lnTo>
                  <a:lnTo>
                    <a:pt x="105912" y="91579"/>
                  </a:lnTo>
                  <a:close/>
                </a:path>
                <a:path w="375920" h="113665">
                  <a:moveTo>
                    <a:pt x="0" y="113446"/>
                  </a:moveTo>
                  <a:lnTo>
                    <a:pt x="27" y="99729"/>
                  </a:lnTo>
                  <a:lnTo>
                    <a:pt x="8976" y="99603"/>
                  </a:lnTo>
                  <a:lnTo>
                    <a:pt x="31734" y="98620"/>
                  </a:lnTo>
                  <a:lnTo>
                    <a:pt x="72160" y="95492"/>
                  </a:lnTo>
                  <a:lnTo>
                    <a:pt x="105912" y="91579"/>
                  </a:lnTo>
                  <a:lnTo>
                    <a:pt x="103389" y="91919"/>
                  </a:lnTo>
                  <a:lnTo>
                    <a:pt x="183350" y="91919"/>
                  </a:lnTo>
                  <a:lnTo>
                    <a:pt x="162747" y="96165"/>
                  </a:lnTo>
                  <a:lnTo>
                    <a:pt x="119025" y="103494"/>
                  </a:lnTo>
                  <a:lnTo>
                    <a:pt x="65451" y="109848"/>
                  </a:lnTo>
                  <a:lnTo>
                    <a:pt x="25508" y="112752"/>
                  </a:lnTo>
                  <a:lnTo>
                    <a:pt x="17242" y="113201"/>
                  </a:lnTo>
                  <a:lnTo>
                    <a:pt x="0" y="113446"/>
                  </a:lnTo>
                  <a:close/>
                </a:path>
              </a:pathLst>
            </a:custGeom>
            <a:solidFill>
              <a:srgbClr val="FFFFFF"/>
            </a:solidFill>
          </p:spPr>
          <p:txBody>
            <a:bodyPr wrap="square" lIns="0" tIns="0" rIns="0" bIns="0" rtlCol="0"/>
            <a:lstStyle/>
            <a:p>
              <a:endParaRPr dirty="0"/>
            </a:p>
          </p:txBody>
        </p:sp>
        <p:sp>
          <p:nvSpPr>
            <p:cNvPr id="37" name="object 37"/>
            <p:cNvSpPr/>
            <p:nvPr/>
          </p:nvSpPr>
          <p:spPr>
            <a:xfrm>
              <a:off x="1364845" y="482838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19050">
              <a:solidFill>
                <a:schemeClr val="bg1">
                  <a:lumMod val="85000"/>
                </a:schemeClr>
              </a:solidFill>
            </a:ln>
          </p:spPr>
          <p:txBody>
            <a:bodyPr wrap="square" lIns="0" tIns="0" rIns="0" bIns="0" rtlCol="0"/>
            <a:lstStyle/>
            <a:p>
              <a:endParaRPr dirty="0"/>
            </a:p>
          </p:txBody>
        </p:sp>
        <p:sp>
          <p:nvSpPr>
            <p:cNvPr id="38" name="object 38"/>
            <p:cNvSpPr/>
            <p:nvPr/>
          </p:nvSpPr>
          <p:spPr>
            <a:xfrm>
              <a:off x="6233047" y="3429498"/>
              <a:ext cx="8097520" cy="1880235"/>
            </a:xfrm>
            <a:custGeom>
              <a:avLst/>
              <a:gdLst/>
              <a:ahLst/>
              <a:cxnLst/>
              <a:rect l="l" t="t" r="r" b="b"/>
              <a:pathLst>
                <a:path w="8097519" h="1880235">
                  <a:moveTo>
                    <a:pt x="7740286" y="0"/>
                  </a:moveTo>
                  <a:lnTo>
                    <a:pt x="7534868"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611825"/>
                  </a:lnTo>
                  <a:lnTo>
                    <a:pt x="114977" y="1656493"/>
                  </a:lnTo>
                  <a:lnTo>
                    <a:pt x="100850" y="1699949"/>
                  </a:lnTo>
                  <a:lnTo>
                    <a:pt x="78428" y="1741283"/>
                  </a:lnTo>
                  <a:lnTo>
                    <a:pt x="48630" y="1779585"/>
                  </a:lnTo>
                  <a:lnTo>
                    <a:pt x="12375" y="1813944"/>
                  </a:lnTo>
                  <a:lnTo>
                    <a:pt x="0" y="1833515"/>
                  </a:lnTo>
                  <a:lnTo>
                    <a:pt x="1565" y="1855120"/>
                  </a:lnTo>
                  <a:lnTo>
                    <a:pt x="14676" y="1872600"/>
                  </a:lnTo>
                  <a:lnTo>
                    <a:pt x="36939" y="1879796"/>
                  </a:lnTo>
                  <a:lnTo>
                    <a:pt x="7774557" y="1879817"/>
                  </a:lnTo>
                  <a:lnTo>
                    <a:pt x="7822274" y="1876316"/>
                  </a:lnTo>
                  <a:lnTo>
                    <a:pt x="7867817" y="1866146"/>
                  </a:lnTo>
                  <a:lnTo>
                    <a:pt x="7910685" y="1849807"/>
                  </a:lnTo>
                  <a:lnTo>
                    <a:pt x="7950380" y="1827797"/>
                  </a:lnTo>
                  <a:lnTo>
                    <a:pt x="7986402" y="1800618"/>
                  </a:lnTo>
                  <a:lnTo>
                    <a:pt x="8018252" y="1768767"/>
                  </a:lnTo>
                  <a:lnTo>
                    <a:pt x="8045431" y="1732744"/>
                  </a:lnTo>
                  <a:lnTo>
                    <a:pt x="8067440" y="1693049"/>
                  </a:lnTo>
                  <a:lnTo>
                    <a:pt x="8083778" y="1650182"/>
                  </a:lnTo>
                  <a:lnTo>
                    <a:pt x="8093947" y="1604641"/>
                  </a:lnTo>
                  <a:lnTo>
                    <a:pt x="8097448" y="1556926"/>
                  </a:lnTo>
                  <a:lnTo>
                    <a:pt x="8097448" y="357172"/>
                  </a:lnTo>
                  <a:lnTo>
                    <a:pt x="8094187" y="308706"/>
                  </a:lnTo>
                  <a:lnTo>
                    <a:pt x="8084690" y="262221"/>
                  </a:lnTo>
                  <a:lnTo>
                    <a:pt x="8069381" y="218144"/>
                  </a:lnTo>
                  <a:lnTo>
                    <a:pt x="8048686" y="176900"/>
                  </a:lnTo>
                  <a:lnTo>
                    <a:pt x="8023030" y="138914"/>
                  </a:lnTo>
                  <a:lnTo>
                    <a:pt x="7992840" y="104613"/>
                  </a:lnTo>
                  <a:lnTo>
                    <a:pt x="7958539" y="74421"/>
                  </a:lnTo>
                  <a:lnTo>
                    <a:pt x="7920555" y="48764"/>
                  </a:lnTo>
                  <a:lnTo>
                    <a:pt x="7879312" y="28068"/>
                  </a:lnTo>
                  <a:lnTo>
                    <a:pt x="7835236" y="12758"/>
                  </a:lnTo>
                  <a:lnTo>
                    <a:pt x="7788752" y="3260"/>
                  </a:lnTo>
                  <a:lnTo>
                    <a:pt x="7740286" y="0"/>
                  </a:lnTo>
                  <a:close/>
                </a:path>
              </a:pathLst>
            </a:custGeom>
            <a:solidFill>
              <a:srgbClr val="FFFFFF"/>
            </a:solidFill>
          </p:spPr>
          <p:txBody>
            <a:bodyPr wrap="square" lIns="0" tIns="0" rIns="0" bIns="0" rtlCol="0"/>
            <a:lstStyle/>
            <a:p>
              <a:endParaRPr dirty="0"/>
            </a:p>
          </p:txBody>
        </p:sp>
        <p:sp>
          <p:nvSpPr>
            <p:cNvPr id="39" name="object 39"/>
            <p:cNvSpPr/>
            <p:nvPr/>
          </p:nvSpPr>
          <p:spPr>
            <a:xfrm>
              <a:off x="6233047" y="3429498"/>
              <a:ext cx="8097520" cy="1880235"/>
            </a:xfrm>
            <a:custGeom>
              <a:avLst/>
              <a:gdLst/>
              <a:ahLst/>
              <a:cxnLst/>
              <a:rect l="l" t="t" r="r" b="b"/>
              <a:pathLst>
                <a:path w="8097519" h="1880235">
                  <a:moveTo>
                    <a:pt x="7534868" y="0"/>
                  </a:moveTo>
                  <a:lnTo>
                    <a:pt x="7740286" y="0"/>
                  </a:lnTo>
                  <a:lnTo>
                    <a:pt x="7788752" y="3260"/>
                  </a:lnTo>
                  <a:lnTo>
                    <a:pt x="7835236" y="12758"/>
                  </a:lnTo>
                  <a:lnTo>
                    <a:pt x="7879312" y="28068"/>
                  </a:lnTo>
                  <a:lnTo>
                    <a:pt x="7920555" y="48764"/>
                  </a:lnTo>
                  <a:lnTo>
                    <a:pt x="7958539" y="74421"/>
                  </a:lnTo>
                  <a:lnTo>
                    <a:pt x="7992840" y="104613"/>
                  </a:lnTo>
                  <a:lnTo>
                    <a:pt x="8023030" y="138914"/>
                  </a:lnTo>
                  <a:lnTo>
                    <a:pt x="8048686" y="176900"/>
                  </a:lnTo>
                  <a:lnTo>
                    <a:pt x="8069381" y="218144"/>
                  </a:lnTo>
                  <a:lnTo>
                    <a:pt x="8084690" y="262221"/>
                  </a:lnTo>
                  <a:lnTo>
                    <a:pt x="8094187" y="308706"/>
                  </a:lnTo>
                  <a:lnTo>
                    <a:pt x="8097448" y="357172"/>
                  </a:lnTo>
                  <a:lnTo>
                    <a:pt x="8097448" y="1556926"/>
                  </a:lnTo>
                  <a:lnTo>
                    <a:pt x="8093947" y="1604641"/>
                  </a:lnTo>
                  <a:lnTo>
                    <a:pt x="8083778" y="1650182"/>
                  </a:lnTo>
                  <a:lnTo>
                    <a:pt x="8067440" y="1693049"/>
                  </a:lnTo>
                  <a:lnTo>
                    <a:pt x="8045431" y="1732744"/>
                  </a:lnTo>
                  <a:lnTo>
                    <a:pt x="8018252" y="1768767"/>
                  </a:lnTo>
                  <a:lnTo>
                    <a:pt x="7986402" y="1800618"/>
                  </a:lnTo>
                  <a:lnTo>
                    <a:pt x="7950380" y="1827797"/>
                  </a:lnTo>
                  <a:lnTo>
                    <a:pt x="7910685" y="1849807"/>
                  </a:lnTo>
                  <a:lnTo>
                    <a:pt x="7867817" y="1866146"/>
                  </a:lnTo>
                  <a:lnTo>
                    <a:pt x="7822274" y="1876316"/>
                  </a:lnTo>
                  <a:lnTo>
                    <a:pt x="7774557" y="1879817"/>
                  </a:lnTo>
                  <a:lnTo>
                    <a:pt x="36939" y="1879796"/>
                  </a:lnTo>
                  <a:lnTo>
                    <a:pt x="14676" y="1872600"/>
                  </a:lnTo>
                  <a:lnTo>
                    <a:pt x="1565" y="1855120"/>
                  </a:lnTo>
                  <a:lnTo>
                    <a:pt x="0" y="1833515"/>
                  </a:lnTo>
                  <a:lnTo>
                    <a:pt x="12375" y="1813944"/>
                  </a:lnTo>
                  <a:lnTo>
                    <a:pt x="48630" y="1779585"/>
                  </a:lnTo>
                  <a:lnTo>
                    <a:pt x="78428" y="1741283"/>
                  </a:lnTo>
                  <a:lnTo>
                    <a:pt x="100850" y="1699949"/>
                  </a:lnTo>
                  <a:lnTo>
                    <a:pt x="114977" y="1656493"/>
                  </a:lnTo>
                  <a:lnTo>
                    <a:pt x="119890" y="1611825"/>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7534868" y="0"/>
                  </a:lnTo>
                  <a:close/>
                </a:path>
              </a:pathLst>
            </a:custGeom>
            <a:ln w="62825">
              <a:solidFill>
                <a:srgbClr val="F7D842"/>
              </a:solidFill>
            </a:ln>
          </p:spPr>
          <p:txBody>
            <a:bodyPr wrap="square" lIns="0" tIns="0" rIns="0" bIns="0" rtlCol="0"/>
            <a:lstStyle/>
            <a:p>
              <a:endParaRPr dirty="0"/>
            </a:p>
          </p:txBody>
        </p:sp>
      </p:grpSp>
      <p:sp>
        <p:nvSpPr>
          <p:cNvPr id="41" name="object 41"/>
          <p:cNvSpPr txBox="1"/>
          <p:nvPr/>
        </p:nvSpPr>
        <p:spPr>
          <a:xfrm>
            <a:off x="6823110" y="3658037"/>
            <a:ext cx="6992620" cy="1249045"/>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160" dirty="0">
                <a:solidFill>
                  <a:srgbClr val="231F20"/>
                </a:solidFill>
                <a:latin typeface="Arial Narrow"/>
                <a:cs typeface="Arial Narrow"/>
              </a:rPr>
              <a:t>Does a padlock in the browser mean that the site is secure?</a:t>
            </a:r>
            <a:endParaRPr sz="2300" dirty="0">
              <a:latin typeface="Arial Narrow"/>
              <a:cs typeface="Arial Narrow"/>
            </a:endParaRPr>
          </a:p>
          <a:p>
            <a:pPr marL="12700">
              <a:lnSpc>
                <a:spcPct val="100000"/>
              </a:lnSpc>
              <a:spcBef>
                <a:spcPts val="170"/>
              </a:spcBef>
            </a:pPr>
            <a:r>
              <a:rPr lang="en" sz="2300" i="1" spc="-125" dirty="0">
                <a:solidFill>
                  <a:srgbClr val="231F20"/>
                </a:solidFill>
                <a:latin typeface="Arial Narrow"/>
                <a:cs typeface="Arial Narrow"/>
              </a:rPr>
              <a:t>Is it riskier to surf with a computer or with a smartphone?</a:t>
            </a:r>
            <a:endParaRPr sz="2300" dirty="0">
              <a:latin typeface="Arial Narrow"/>
              <a:cs typeface="Arial Narrow"/>
            </a:endParaRPr>
          </a:p>
        </p:txBody>
      </p:sp>
      <p:sp>
        <p:nvSpPr>
          <p:cNvPr id="44" name="object 12">
            <a:extLst>
              <a:ext uri="{FF2B5EF4-FFF2-40B4-BE49-F238E27FC236}">
                <a16:creationId xmlns:a16="http://schemas.microsoft.com/office/drawing/2014/main" id="{6600829C-D533-18C0-3D14-AB69F5AA19AF}"/>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46" name="object 2">
            <a:extLst>
              <a:ext uri="{FF2B5EF4-FFF2-40B4-BE49-F238E27FC236}">
                <a16:creationId xmlns:a16="http://schemas.microsoft.com/office/drawing/2014/main" id="{032B0156-3E35-88F0-2876-CD1C0D6622A3}"/>
              </a:ext>
            </a:extLst>
          </p:cNvPr>
          <p:cNvGrpSpPr/>
          <p:nvPr/>
        </p:nvGrpSpPr>
        <p:grpSpPr>
          <a:xfrm>
            <a:off x="0" y="0"/>
            <a:ext cx="20104100" cy="1543685"/>
            <a:chOff x="0" y="0"/>
            <a:chExt cx="20104100" cy="1543685"/>
          </a:xfrm>
        </p:grpSpPr>
        <p:sp>
          <p:nvSpPr>
            <p:cNvPr id="47" name="object 3">
              <a:extLst>
                <a:ext uri="{FF2B5EF4-FFF2-40B4-BE49-F238E27FC236}">
                  <a16:creationId xmlns:a16="http://schemas.microsoft.com/office/drawing/2014/main" id="{54279500-B8BD-49D9-931F-F6535FF52F5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8" name="object 4">
              <a:extLst>
                <a:ext uri="{FF2B5EF4-FFF2-40B4-BE49-F238E27FC236}">
                  <a16:creationId xmlns:a16="http://schemas.microsoft.com/office/drawing/2014/main" id="{F2FD287B-4AD8-F3C4-F19B-9C8988C6B938}"/>
                </a:ext>
              </a:extLst>
            </p:cNvPr>
            <p:cNvPicPr/>
            <p:nvPr/>
          </p:nvPicPr>
          <p:blipFill>
            <a:blip r:embed="rId4"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49" name="object 5">
              <a:extLst>
                <a:ext uri="{FF2B5EF4-FFF2-40B4-BE49-F238E27FC236}">
                  <a16:creationId xmlns:a16="http://schemas.microsoft.com/office/drawing/2014/main" id="{9B4A5670-5568-2060-EA4C-81D691866C52}"/>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50" name="object 6">
              <a:extLst>
                <a:ext uri="{FF2B5EF4-FFF2-40B4-BE49-F238E27FC236}">
                  <a16:creationId xmlns:a16="http://schemas.microsoft.com/office/drawing/2014/main" id="{2A8F805B-B97D-277E-1AED-6898BCAB0530}"/>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51" name="object 7">
              <a:extLst>
                <a:ext uri="{FF2B5EF4-FFF2-40B4-BE49-F238E27FC236}">
                  <a16:creationId xmlns:a16="http://schemas.microsoft.com/office/drawing/2014/main" id="{47F2F785-5667-9017-4A31-18B2B21DCFBA}"/>
                </a:ext>
              </a:extLst>
            </p:cNvPr>
            <p:cNvPicPr/>
            <p:nvPr/>
          </p:nvPicPr>
          <p:blipFill>
            <a:blip r:embed="rId5"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52" name="object 8">
              <a:extLst>
                <a:ext uri="{FF2B5EF4-FFF2-40B4-BE49-F238E27FC236}">
                  <a16:creationId xmlns:a16="http://schemas.microsoft.com/office/drawing/2014/main" id="{DD4CBBB8-D72B-9D65-F128-ECC7AC110A2D}"/>
                </a:ext>
              </a:extLst>
            </p:cNvPr>
            <p:cNvPicPr/>
            <p:nvPr/>
          </p:nvPicPr>
          <p:blipFill>
            <a:blip r:embed="rId6"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53" name="object 9">
              <a:extLst>
                <a:ext uri="{FF2B5EF4-FFF2-40B4-BE49-F238E27FC236}">
                  <a16:creationId xmlns:a16="http://schemas.microsoft.com/office/drawing/2014/main" id="{7108ABCC-EA07-C0C6-895D-E82C2A3EA7E1}"/>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54" name="object 10">
              <a:extLst>
                <a:ext uri="{FF2B5EF4-FFF2-40B4-BE49-F238E27FC236}">
                  <a16:creationId xmlns:a16="http://schemas.microsoft.com/office/drawing/2014/main" id="{86571E2E-1E8C-997E-54A9-BBBA50A43BA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55" name="object 11">
            <a:extLst>
              <a:ext uri="{FF2B5EF4-FFF2-40B4-BE49-F238E27FC236}">
                <a16:creationId xmlns:a16="http://schemas.microsoft.com/office/drawing/2014/main" id="{94673180-77FC-8342-7910-62C78A51BC84}"/>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56" name="object 15">
            <a:extLst>
              <a:ext uri="{FF2B5EF4-FFF2-40B4-BE49-F238E27FC236}">
                <a16:creationId xmlns:a16="http://schemas.microsoft.com/office/drawing/2014/main" id="{11D008FE-C0E2-1D77-CAA3-35D3729A2274}"/>
              </a:ext>
            </a:extLst>
          </p:cNvPr>
          <p:cNvSpPr txBox="1"/>
          <p:nvPr/>
        </p:nvSpPr>
        <p:spPr>
          <a:xfrm>
            <a:off x="1446517" y="7938849"/>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nvGrpSpPr>
          <p:cNvPr id="3" name="Group 2">
            <a:extLst>
              <a:ext uri="{FF2B5EF4-FFF2-40B4-BE49-F238E27FC236}">
                <a16:creationId xmlns:a16="http://schemas.microsoft.com/office/drawing/2014/main" id="{2F695907-9A15-0D9C-9D42-BD0E9EA1943A}"/>
              </a:ext>
            </a:extLst>
          </p:cNvPr>
          <p:cNvGrpSpPr/>
          <p:nvPr/>
        </p:nvGrpSpPr>
        <p:grpSpPr>
          <a:xfrm>
            <a:off x="1295824" y="311934"/>
            <a:ext cx="7816794" cy="765953"/>
            <a:chOff x="1295824" y="311934"/>
            <a:chExt cx="7816794" cy="765953"/>
          </a:xfrm>
        </p:grpSpPr>
        <p:sp>
          <p:nvSpPr>
            <p:cNvPr id="4" name="Rectangle 3">
              <a:extLst>
                <a:ext uri="{FF2B5EF4-FFF2-40B4-BE49-F238E27FC236}">
                  <a16:creationId xmlns:a16="http://schemas.microsoft.com/office/drawing/2014/main" id="{57269972-EEFC-194F-B10A-5BA9074DF11A}"/>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E712C17D-CFB5-1D13-D1CF-D7F30A66E9A2}"/>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 name="object 25">
            <a:extLst>
              <a:ext uri="{FF2B5EF4-FFF2-40B4-BE49-F238E27FC236}">
                <a16:creationId xmlns:a16="http://schemas.microsoft.com/office/drawing/2014/main" id="{CB3952F9-C3F8-D116-6383-F091A71BE82E}"/>
              </a:ext>
            </a:extLst>
          </p:cNvPr>
          <p:cNvSpPr/>
          <p:nvPr/>
        </p:nvSpPr>
        <p:spPr>
          <a:xfrm>
            <a:off x="763359" y="5666166"/>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1" name="object 25">
            <a:extLst>
              <a:ext uri="{FF2B5EF4-FFF2-40B4-BE49-F238E27FC236}">
                <a16:creationId xmlns:a16="http://schemas.microsoft.com/office/drawing/2014/main" id="{779FEC07-59FA-47EB-3E80-2E4A59546F21}"/>
              </a:ext>
            </a:extLst>
          </p:cNvPr>
          <p:cNvSpPr/>
          <p:nvPr/>
        </p:nvSpPr>
        <p:spPr>
          <a:xfrm>
            <a:off x="9257145" y="8236564"/>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0" name="object 25">
            <a:extLst>
              <a:ext uri="{FF2B5EF4-FFF2-40B4-BE49-F238E27FC236}">
                <a16:creationId xmlns:a16="http://schemas.microsoft.com/office/drawing/2014/main" id="{1396EC69-C3B1-6840-B519-77A2D5C85D64}"/>
              </a:ext>
            </a:extLst>
          </p:cNvPr>
          <p:cNvSpPr/>
          <p:nvPr/>
        </p:nvSpPr>
        <p:spPr>
          <a:xfrm>
            <a:off x="9249998" y="5839819"/>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9" name="object 25">
            <a:extLst>
              <a:ext uri="{FF2B5EF4-FFF2-40B4-BE49-F238E27FC236}">
                <a16:creationId xmlns:a16="http://schemas.microsoft.com/office/drawing/2014/main" id="{1FB1F1D1-9807-43F4-D297-822A88521FCE}"/>
              </a:ext>
            </a:extLst>
          </p:cNvPr>
          <p:cNvSpPr/>
          <p:nvPr/>
        </p:nvSpPr>
        <p:spPr>
          <a:xfrm>
            <a:off x="9161913" y="3310828"/>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8" name="object 25">
            <a:extLst>
              <a:ext uri="{FF2B5EF4-FFF2-40B4-BE49-F238E27FC236}">
                <a16:creationId xmlns:a16="http://schemas.microsoft.com/office/drawing/2014/main" id="{B82F313C-B736-24D5-5F89-6CA19355005B}"/>
              </a:ext>
            </a:extLst>
          </p:cNvPr>
          <p:cNvSpPr/>
          <p:nvPr/>
        </p:nvSpPr>
        <p:spPr>
          <a:xfrm>
            <a:off x="852826" y="3216275"/>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7" name="object 25">
            <a:extLst>
              <a:ext uri="{FF2B5EF4-FFF2-40B4-BE49-F238E27FC236}">
                <a16:creationId xmlns:a16="http://schemas.microsoft.com/office/drawing/2014/main" id="{7FC1D3CA-F46C-51AC-41FC-5340043A1773}"/>
              </a:ext>
            </a:extLst>
          </p:cNvPr>
          <p:cNvSpPr/>
          <p:nvPr/>
        </p:nvSpPr>
        <p:spPr>
          <a:xfrm>
            <a:off x="763359" y="8160553"/>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2" name="object 12"/>
          <p:cNvSpPr/>
          <p:nvPr/>
        </p:nvSpPr>
        <p:spPr>
          <a:xfrm>
            <a:off x="981226" y="5892623"/>
            <a:ext cx="3365500" cy="1859983"/>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 name="object 13"/>
          <p:cNvSpPr/>
          <p:nvPr/>
        </p:nvSpPr>
        <p:spPr>
          <a:xfrm>
            <a:off x="2169728" y="6513695"/>
            <a:ext cx="1701164" cy="276860"/>
          </a:xfrm>
          <a:custGeom>
            <a:avLst/>
            <a:gdLst/>
            <a:ahLst/>
            <a:cxnLst/>
            <a:rect l="l" t="t" r="r" b="b"/>
            <a:pathLst>
              <a:path w="1701164" h="276859">
                <a:moveTo>
                  <a:pt x="1654102" y="276525"/>
                </a:moveTo>
                <a:lnTo>
                  <a:pt x="1616879" y="273330"/>
                </a:lnTo>
                <a:lnTo>
                  <a:pt x="1591052" y="261027"/>
                </a:lnTo>
                <a:lnTo>
                  <a:pt x="1574880" y="245426"/>
                </a:lnTo>
                <a:lnTo>
                  <a:pt x="1566625"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1644701" y="0"/>
                </a:lnTo>
                <a:lnTo>
                  <a:pt x="1666628" y="4361"/>
                </a:lnTo>
                <a:lnTo>
                  <a:pt x="1684533" y="16256"/>
                </a:lnTo>
                <a:lnTo>
                  <a:pt x="1696606" y="33898"/>
                </a:lnTo>
                <a:lnTo>
                  <a:pt x="1701033" y="55503"/>
                </a:lnTo>
                <a:lnTo>
                  <a:pt x="1701033" y="176834"/>
                </a:lnTo>
                <a:lnTo>
                  <a:pt x="1696606" y="198439"/>
                </a:lnTo>
                <a:lnTo>
                  <a:pt x="1684533" y="216082"/>
                </a:lnTo>
                <a:lnTo>
                  <a:pt x="1666628" y="227976"/>
                </a:lnTo>
                <a:lnTo>
                  <a:pt x="1644701" y="232338"/>
                </a:lnTo>
                <a:lnTo>
                  <a:pt x="1631480" y="232338"/>
                </a:lnTo>
                <a:lnTo>
                  <a:pt x="1635462" y="246683"/>
                </a:lnTo>
                <a:lnTo>
                  <a:pt x="1639146" y="256068"/>
                </a:lnTo>
                <a:lnTo>
                  <a:pt x="1644653" y="264634"/>
                </a:lnTo>
                <a:lnTo>
                  <a:pt x="1654102" y="276525"/>
                </a:lnTo>
                <a:close/>
              </a:path>
            </a:pathLst>
          </a:custGeom>
          <a:solidFill>
            <a:srgbClr val="FCEDAF"/>
          </a:solidFill>
        </p:spPr>
        <p:txBody>
          <a:bodyPr wrap="square" lIns="0" tIns="0" rIns="0" bIns="0" rtlCol="0"/>
          <a:lstStyle/>
          <a:p>
            <a:endParaRPr dirty="0"/>
          </a:p>
        </p:txBody>
      </p:sp>
      <p:sp>
        <p:nvSpPr>
          <p:cNvPr id="14" name="object 14"/>
          <p:cNvSpPr/>
          <p:nvPr/>
        </p:nvSpPr>
        <p:spPr>
          <a:xfrm>
            <a:off x="1834425" y="7210078"/>
            <a:ext cx="2036445" cy="375920"/>
          </a:xfrm>
          <a:custGeom>
            <a:avLst/>
            <a:gdLst/>
            <a:ahLst/>
            <a:cxnLst/>
            <a:rect l="l" t="t" r="r" b="b"/>
            <a:pathLst>
              <a:path w="2036445" h="375920">
                <a:moveTo>
                  <a:pt x="1989404" y="375886"/>
                </a:moveTo>
                <a:lnTo>
                  <a:pt x="1952182" y="372690"/>
                </a:lnTo>
                <a:lnTo>
                  <a:pt x="1926354" y="360387"/>
                </a:lnTo>
                <a:lnTo>
                  <a:pt x="1910182" y="344787"/>
                </a:lnTo>
                <a:lnTo>
                  <a:pt x="1901927" y="331699"/>
                </a:lnTo>
                <a:lnTo>
                  <a:pt x="56331" y="331699"/>
                </a:lnTo>
                <a:lnTo>
                  <a:pt x="34404" y="327337"/>
                </a:lnTo>
                <a:lnTo>
                  <a:pt x="16499" y="315443"/>
                </a:lnTo>
                <a:lnTo>
                  <a:pt x="4426" y="297800"/>
                </a:lnTo>
                <a:lnTo>
                  <a:pt x="0" y="276195"/>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76195"/>
                </a:lnTo>
                <a:lnTo>
                  <a:pt x="2031908" y="297800"/>
                </a:lnTo>
                <a:lnTo>
                  <a:pt x="2019836" y="315443"/>
                </a:lnTo>
                <a:lnTo>
                  <a:pt x="2001930" y="327337"/>
                </a:lnTo>
                <a:lnTo>
                  <a:pt x="1980004" y="331699"/>
                </a:lnTo>
                <a:lnTo>
                  <a:pt x="1966782" y="331699"/>
                </a:lnTo>
                <a:lnTo>
                  <a:pt x="1970765" y="346044"/>
                </a:lnTo>
                <a:lnTo>
                  <a:pt x="1974449" y="355429"/>
                </a:lnTo>
                <a:lnTo>
                  <a:pt x="1979955" y="363995"/>
                </a:lnTo>
                <a:lnTo>
                  <a:pt x="1989404" y="375886"/>
                </a:lnTo>
                <a:close/>
              </a:path>
            </a:pathLst>
          </a:custGeom>
          <a:solidFill>
            <a:srgbClr val="F7D842"/>
          </a:solidFill>
        </p:spPr>
        <p:txBody>
          <a:bodyPr wrap="square" lIns="0" tIns="0" rIns="0" bIns="0" rtlCol="0"/>
          <a:lstStyle/>
          <a:p>
            <a:endParaRPr dirty="0"/>
          </a:p>
        </p:txBody>
      </p:sp>
      <p:sp>
        <p:nvSpPr>
          <p:cNvPr id="15" name="object 15"/>
          <p:cNvSpPr/>
          <p:nvPr/>
        </p:nvSpPr>
        <p:spPr>
          <a:xfrm>
            <a:off x="1922664" y="6809722"/>
            <a:ext cx="1948180" cy="381000"/>
          </a:xfrm>
          <a:custGeom>
            <a:avLst/>
            <a:gdLst/>
            <a:ahLst/>
            <a:cxnLst/>
            <a:rect l="l" t="t" r="r" b="b"/>
            <a:pathLst>
              <a:path w="1948179" h="381000">
                <a:moveTo>
                  <a:pt x="1901166" y="380852"/>
                </a:moveTo>
                <a:lnTo>
                  <a:pt x="1863943" y="377657"/>
                </a:lnTo>
                <a:lnTo>
                  <a:pt x="1838115" y="365354"/>
                </a:lnTo>
                <a:lnTo>
                  <a:pt x="1821943" y="349754"/>
                </a:lnTo>
                <a:lnTo>
                  <a:pt x="181368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1891765" y="0"/>
                </a:lnTo>
                <a:lnTo>
                  <a:pt x="1913691" y="4361"/>
                </a:lnTo>
                <a:lnTo>
                  <a:pt x="1931597" y="16256"/>
                </a:lnTo>
                <a:lnTo>
                  <a:pt x="1943670" y="33898"/>
                </a:lnTo>
                <a:lnTo>
                  <a:pt x="1948096" y="55503"/>
                </a:lnTo>
                <a:lnTo>
                  <a:pt x="1948096" y="281162"/>
                </a:lnTo>
                <a:lnTo>
                  <a:pt x="1943670" y="302767"/>
                </a:lnTo>
                <a:lnTo>
                  <a:pt x="1931597" y="320410"/>
                </a:lnTo>
                <a:lnTo>
                  <a:pt x="1913691" y="332304"/>
                </a:lnTo>
                <a:lnTo>
                  <a:pt x="1891765" y="336666"/>
                </a:lnTo>
                <a:lnTo>
                  <a:pt x="1878544" y="336666"/>
                </a:lnTo>
                <a:lnTo>
                  <a:pt x="1882526" y="351012"/>
                </a:lnTo>
                <a:lnTo>
                  <a:pt x="1886210" y="360397"/>
                </a:lnTo>
                <a:lnTo>
                  <a:pt x="1891716" y="368963"/>
                </a:lnTo>
                <a:lnTo>
                  <a:pt x="1901166" y="380852"/>
                </a:lnTo>
                <a:close/>
              </a:path>
            </a:pathLst>
          </a:custGeom>
          <a:solidFill>
            <a:srgbClr val="FCEDAF"/>
          </a:solidFill>
        </p:spPr>
        <p:txBody>
          <a:bodyPr wrap="square" lIns="0" tIns="0" rIns="0" bIns="0" rtlCol="0"/>
          <a:lstStyle/>
          <a:p>
            <a:endParaRPr dirty="0"/>
          </a:p>
        </p:txBody>
      </p:sp>
      <p:sp>
        <p:nvSpPr>
          <p:cNvPr id="16" name="object 16"/>
          <p:cNvSpPr txBox="1"/>
          <p:nvPr/>
        </p:nvSpPr>
        <p:spPr>
          <a:xfrm>
            <a:off x="1885840" y="7162317"/>
            <a:ext cx="1929764" cy="236220"/>
          </a:xfrm>
          <a:prstGeom prst="rect">
            <a:avLst/>
          </a:prstGeom>
        </p:spPr>
        <p:txBody>
          <a:bodyPr vert="horz" wrap="square" lIns="0" tIns="16510" rIns="0" bIns="0" rtlCol="0">
            <a:spAutoFit/>
          </a:bodyPr>
          <a:lstStyle/>
          <a:p>
            <a:pPr marL="38100">
              <a:lnSpc>
                <a:spcPct val="100000"/>
              </a:lnSpc>
              <a:spcBef>
                <a:spcPts val="130"/>
              </a:spcBef>
            </a:pPr>
            <a:r>
              <a:rPr lang="en" sz="2025" baseline="-12345" dirty="0">
                <a:solidFill>
                  <a:srgbClr val="FFFFFF"/>
                </a:solidFill>
                <a:latin typeface="Calibri"/>
                <a:cs typeface="Calibri"/>
              </a:rPr>
              <a:t>C </a:t>
            </a:r>
            <a:r>
              <a:rPr lang="en" sz="600" dirty="0">
                <a:solidFill>
                  <a:srgbClr val="231F20"/>
                </a:solidFill>
                <a:latin typeface="Calibri"/>
                <a:cs typeface="Calibri"/>
              </a:rPr>
              <a:t>Do not open the attachment and log in</a:t>
            </a:r>
            <a:endParaRPr sz="600" dirty="0">
              <a:latin typeface="Calibri"/>
              <a:cs typeface="Calibri"/>
            </a:endParaRPr>
          </a:p>
        </p:txBody>
      </p:sp>
      <p:sp>
        <p:nvSpPr>
          <p:cNvPr id="17" name="object 17"/>
          <p:cNvSpPr txBox="1"/>
          <p:nvPr/>
        </p:nvSpPr>
        <p:spPr>
          <a:xfrm>
            <a:off x="2764005" y="7368258"/>
            <a:ext cx="1027430"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directly to your account</a:t>
            </a:r>
            <a:endParaRPr sz="600" dirty="0">
              <a:latin typeface="Calibri"/>
              <a:cs typeface="Calibri"/>
            </a:endParaRPr>
          </a:p>
        </p:txBody>
      </p:sp>
      <p:sp>
        <p:nvSpPr>
          <p:cNvPr id="18" name="object 18"/>
          <p:cNvSpPr txBox="1"/>
          <p:nvPr/>
        </p:nvSpPr>
        <p:spPr>
          <a:xfrm>
            <a:off x="1977642" y="6761962"/>
            <a:ext cx="1838960" cy="236220"/>
          </a:xfrm>
          <a:prstGeom prst="rect">
            <a:avLst/>
          </a:prstGeom>
        </p:spPr>
        <p:txBody>
          <a:bodyPr vert="horz" wrap="square" lIns="0" tIns="16510" rIns="0" bIns="0" rtlCol="0">
            <a:spAutoFit/>
          </a:bodyPr>
          <a:lstStyle/>
          <a:p>
            <a:pPr marL="38100">
              <a:lnSpc>
                <a:spcPct val="100000"/>
              </a:lnSpc>
              <a:spcBef>
                <a:spcPts val="130"/>
              </a:spcBef>
            </a:pPr>
            <a:r>
              <a:rPr lang="en" sz="2025" spc="-67" baseline="-12345" dirty="0">
                <a:solidFill>
                  <a:srgbClr val="FFB542"/>
                </a:solidFill>
                <a:latin typeface="Calibri"/>
                <a:cs typeface="Calibri"/>
              </a:rPr>
              <a:t>B </a:t>
            </a:r>
            <a:r>
              <a:rPr lang="en" sz="600" dirty="0">
                <a:solidFill>
                  <a:srgbClr val="231F20"/>
                </a:solidFill>
                <a:latin typeface="Calibri"/>
                <a:cs typeface="Calibri"/>
              </a:rPr>
              <a:t>Hesitate to open the attachment but are reassured</a:t>
            </a:r>
            <a:endParaRPr sz="600" dirty="0">
              <a:latin typeface="Calibri"/>
              <a:cs typeface="Calibri"/>
            </a:endParaRPr>
          </a:p>
        </p:txBody>
      </p:sp>
      <p:sp>
        <p:nvSpPr>
          <p:cNvPr id="19" name="object 19"/>
          <p:cNvSpPr txBox="1"/>
          <p:nvPr/>
        </p:nvSpPr>
        <p:spPr>
          <a:xfrm>
            <a:off x="3041117" y="6967902"/>
            <a:ext cx="749935"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by the Instagram logo</a:t>
            </a:r>
            <a:endParaRPr sz="600" dirty="0">
              <a:latin typeface="Calibri"/>
              <a:cs typeface="Calibri"/>
            </a:endParaRPr>
          </a:p>
        </p:txBody>
      </p:sp>
      <p:pic>
        <p:nvPicPr>
          <p:cNvPr id="20" name="object 20"/>
          <p:cNvPicPr/>
          <p:nvPr/>
        </p:nvPicPr>
        <p:blipFill>
          <a:blip r:embed="rId2" cstate="screen">
            <a:extLst>
              <a:ext uri="{28A0092B-C50C-407E-A947-70E740481C1C}">
                <a14:useLocalDpi xmlns:a14="http://schemas.microsoft.com/office/drawing/2010/main"/>
              </a:ext>
            </a:extLst>
          </a:blip>
          <a:stretch>
            <a:fillRect/>
          </a:stretch>
        </p:blipFill>
        <p:spPr>
          <a:xfrm>
            <a:off x="3421511" y="7503832"/>
            <a:ext cx="105634" cy="128355"/>
          </a:xfrm>
          <a:prstGeom prst="rect">
            <a:avLst/>
          </a:prstGeom>
        </p:spPr>
      </p:pic>
      <p:sp>
        <p:nvSpPr>
          <p:cNvPr id="21" name="object 21"/>
          <p:cNvSpPr txBox="1"/>
          <p:nvPr/>
        </p:nvSpPr>
        <p:spPr>
          <a:xfrm>
            <a:off x="1392954" y="6225365"/>
            <a:ext cx="2541905" cy="476884"/>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You receive an email about the closure of your Instagram account. This email contains the Instagram logo and has an attachment. You:</a:t>
            </a:r>
            <a:endParaRPr sz="600" dirty="0">
              <a:latin typeface="Calibri"/>
              <a:cs typeface="Calibri"/>
            </a:endParaRPr>
          </a:p>
          <a:p>
            <a:pPr marL="861694">
              <a:lnSpc>
                <a:spcPts val="1405"/>
              </a:lnSpc>
            </a:pPr>
            <a:r>
              <a:rPr lang="en" sz="2025" baseline="-12345" dirty="0">
                <a:solidFill>
                  <a:srgbClr val="FFB542"/>
                </a:solidFill>
                <a:latin typeface="Calibri"/>
                <a:cs typeface="Calibri"/>
              </a:rPr>
              <a:t>A </a:t>
            </a:r>
            <a:r>
              <a:rPr lang="en" sz="600" dirty="0">
                <a:solidFill>
                  <a:srgbClr val="231F20"/>
                </a:solidFill>
                <a:latin typeface="Calibri"/>
                <a:cs typeface="Calibri"/>
              </a:rPr>
              <a:t>Open the attachment to learn more</a:t>
            </a:r>
            <a:endParaRPr sz="600" dirty="0">
              <a:latin typeface="Calibri"/>
              <a:cs typeface="Calibri"/>
            </a:endParaRPr>
          </a:p>
        </p:txBody>
      </p:sp>
      <p:sp>
        <p:nvSpPr>
          <p:cNvPr id="22" name="object 22"/>
          <p:cNvSpPr/>
          <p:nvPr/>
        </p:nvSpPr>
        <p:spPr>
          <a:xfrm>
            <a:off x="1168978" y="6027280"/>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23" name="object 23"/>
          <p:cNvSpPr txBox="1"/>
          <p:nvPr/>
        </p:nvSpPr>
        <p:spPr>
          <a:xfrm>
            <a:off x="1530714" y="5940902"/>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sp>
        <p:nvSpPr>
          <p:cNvPr id="25" name="object 25"/>
          <p:cNvSpPr/>
          <p:nvPr/>
        </p:nvSpPr>
        <p:spPr>
          <a:xfrm>
            <a:off x="2192972" y="6027286"/>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53"/>
                </a:lnTo>
                <a:lnTo>
                  <a:pt x="1000480" y="17653"/>
                </a:lnTo>
                <a:lnTo>
                  <a:pt x="1000480" y="13868"/>
                </a:lnTo>
                <a:close/>
              </a:path>
            </a:pathLst>
          </a:custGeom>
          <a:solidFill>
            <a:srgbClr val="FCF4D8"/>
          </a:solidFill>
        </p:spPr>
        <p:txBody>
          <a:bodyPr wrap="square" lIns="0" tIns="0" rIns="0" bIns="0" rtlCol="0"/>
          <a:lstStyle/>
          <a:p>
            <a:endParaRPr dirty="0"/>
          </a:p>
        </p:txBody>
      </p:sp>
      <p:sp>
        <p:nvSpPr>
          <p:cNvPr id="26" name="object 26"/>
          <p:cNvSpPr/>
          <p:nvPr/>
        </p:nvSpPr>
        <p:spPr>
          <a:xfrm>
            <a:off x="2184571" y="6027280"/>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27" name="object 27"/>
          <p:cNvSpPr/>
          <p:nvPr/>
        </p:nvSpPr>
        <p:spPr>
          <a:xfrm>
            <a:off x="3208566" y="6027286"/>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53"/>
                </a:lnTo>
                <a:lnTo>
                  <a:pt x="1022299" y="17653"/>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28" name="object 28"/>
          <p:cNvSpPr/>
          <p:nvPr/>
        </p:nvSpPr>
        <p:spPr>
          <a:xfrm>
            <a:off x="3191269" y="6027279"/>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29" name="object 29"/>
          <p:cNvSpPr/>
          <p:nvPr/>
        </p:nvSpPr>
        <p:spPr>
          <a:xfrm>
            <a:off x="2163899"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30" name="object 30"/>
          <p:cNvSpPr/>
          <p:nvPr/>
        </p:nvSpPr>
        <p:spPr>
          <a:xfrm>
            <a:off x="2159452" y="6008460"/>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31" name="object 31"/>
          <p:cNvSpPr/>
          <p:nvPr/>
        </p:nvSpPr>
        <p:spPr>
          <a:xfrm>
            <a:off x="3176617"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32" name="object 32"/>
          <p:cNvSpPr/>
          <p:nvPr/>
        </p:nvSpPr>
        <p:spPr>
          <a:xfrm>
            <a:off x="3172170" y="6008460"/>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screen">
            <a:extLst>
              <a:ext uri="{28A0092B-C50C-407E-A947-70E740481C1C}">
                <a14:useLocalDpi xmlns:a14="http://schemas.microsoft.com/office/drawing/2010/main"/>
              </a:ext>
            </a:extLst>
          </a:blip>
          <a:stretch>
            <a:fillRect/>
          </a:stretch>
        </p:blipFill>
        <p:spPr>
          <a:xfrm>
            <a:off x="1076757" y="5995021"/>
            <a:ext cx="109080" cy="73020"/>
          </a:xfrm>
          <a:prstGeom prst="rect">
            <a:avLst/>
          </a:prstGeom>
        </p:spPr>
      </p:pic>
      <p:sp>
        <p:nvSpPr>
          <p:cNvPr id="34" name="object 34"/>
          <p:cNvSpPr/>
          <p:nvPr/>
        </p:nvSpPr>
        <p:spPr>
          <a:xfrm>
            <a:off x="981226" y="5892624"/>
            <a:ext cx="3365500" cy="1821944"/>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36" name="object 36"/>
          <p:cNvSpPr/>
          <p:nvPr/>
        </p:nvSpPr>
        <p:spPr>
          <a:xfrm>
            <a:off x="981226"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37" name="object 37"/>
          <p:cNvSpPr/>
          <p:nvPr/>
        </p:nvSpPr>
        <p:spPr>
          <a:xfrm>
            <a:off x="1947862" y="9033274"/>
            <a:ext cx="1923414" cy="875030"/>
          </a:xfrm>
          <a:custGeom>
            <a:avLst/>
            <a:gdLst/>
            <a:ahLst/>
            <a:cxnLst/>
            <a:rect l="l" t="t" r="r" b="b"/>
            <a:pathLst>
              <a:path w="1923414" h="875029">
                <a:moveTo>
                  <a:pt x="1922894" y="652526"/>
                </a:moveTo>
                <a:lnTo>
                  <a:pt x="1918462" y="630923"/>
                </a:lnTo>
                <a:lnTo>
                  <a:pt x="1906397" y="613283"/>
                </a:lnTo>
                <a:lnTo>
                  <a:pt x="1888490" y="601383"/>
                </a:lnTo>
                <a:lnTo>
                  <a:pt x="1866557" y="597027"/>
                </a:lnTo>
                <a:lnTo>
                  <a:pt x="56337" y="597027"/>
                </a:lnTo>
                <a:lnTo>
                  <a:pt x="34404" y="601383"/>
                </a:lnTo>
                <a:lnTo>
                  <a:pt x="16510" y="613283"/>
                </a:lnTo>
                <a:lnTo>
                  <a:pt x="4432" y="630923"/>
                </a:lnTo>
                <a:lnTo>
                  <a:pt x="0" y="652526"/>
                </a:lnTo>
                <a:lnTo>
                  <a:pt x="0" y="775093"/>
                </a:lnTo>
                <a:lnTo>
                  <a:pt x="4432" y="796696"/>
                </a:lnTo>
                <a:lnTo>
                  <a:pt x="16510" y="814349"/>
                </a:lnTo>
                <a:lnTo>
                  <a:pt x="34404" y="826236"/>
                </a:lnTo>
                <a:lnTo>
                  <a:pt x="56337" y="830605"/>
                </a:lnTo>
                <a:lnTo>
                  <a:pt x="1788490" y="830605"/>
                </a:lnTo>
                <a:lnTo>
                  <a:pt x="1796745" y="843686"/>
                </a:lnTo>
                <a:lnTo>
                  <a:pt x="1812912" y="859294"/>
                </a:lnTo>
                <a:lnTo>
                  <a:pt x="1838744" y="871588"/>
                </a:lnTo>
                <a:lnTo>
                  <a:pt x="1875967" y="874788"/>
                </a:lnTo>
                <a:lnTo>
                  <a:pt x="1866506" y="862901"/>
                </a:lnTo>
                <a:lnTo>
                  <a:pt x="1861007" y="854329"/>
                </a:lnTo>
                <a:lnTo>
                  <a:pt x="1857324" y="844943"/>
                </a:lnTo>
                <a:lnTo>
                  <a:pt x="1853336" y="830605"/>
                </a:lnTo>
                <a:lnTo>
                  <a:pt x="1866557" y="830605"/>
                </a:lnTo>
                <a:lnTo>
                  <a:pt x="1888490" y="826236"/>
                </a:lnTo>
                <a:lnTo>
                  <a:pt x="1906397" y="814349"/>
                </a:lnTo>
                <a:lnTo>
                  <a:pt x="1918462" y="796696"/>
                </a:lnTo>
                <a:lnTo>
                  <a:pt x="1922894" y="775093"/>
                </a:lnTo>
                <a:lnTo>
                  <a:pt x="1922894" y="652526"/>
                </a:lnTo>
                <a:close/>
              </a:path>
              <a:path w="1923414" h="875029">
                <a:moveTo>
                  <a:pt x="1922894" y="55499"/>
                </a:moveTo>
                <a:lnTo>
                  <a:pt x="1918462" y="33896"/>
                </a:lnTo>
                <a:lnTo>
                  <a:pt x="1906397" y="16256"/>
                </a:lnTo>
                <a:lnTo>
                  <a:pt x="1888490" y="4356"/>
                </a:lnTo>
                <a:lnTo>
                  <a:pt x="1866557" y="0"/>
                </a:lnTo>
                <a:lnTo>
                  <a:pt x="278193" y="0"/>
                </a:lnTo>
                <a:lnTo>
                  <a:pt x="256260" y="4356"/>
                </a:lnTo>
                <a:lnTo>
                  <a:pt x="238353" y="16256"/>
                </a:lnTo>
                <a:lnTo>
                  <a:pt x="226288" y="33896"/>
                </a:lnTo>
                <a:lnTo>
                  <a:pt x="221856" y="55499"/>
                </a:lnTo>
                <a:lnTo>
                  <a:pt x="221856" y="176834"/>
                </a:lnTo>
                <a:lnTo>
                  <a:pt x="226288" y="198437"/>
                </a:lnTo>
                <a:lnTo>
                  <a:pt x="238353" y="216077"/>
                </a:lnTo>
                <a:lnTo>
                  <a:pt x="256260" y="227977"/>
                </a:lnTo>
                <a:lnTo>
                  <a:pt x="278193" y="232333"/>
                </a:lnTo>
                <a:lnTo>
                  <a:pt x="1788490" y="232333"/>
                </a:lnTo>
                <a:lnTo>
                  <a:pt x="1796745" y="245427"/>
                </a:lnTo>
                <a:lnTo>
                  <a:pt x="1812912" y="261023"/>
                </a:lnTo>
                <a:lnTo>
                  <a:pt x="1838744" y="273329"/>
                </a:lnTo>
                <a:lnTo>
                  <a:pt x="1875967" y="276529"/>
                </a:lnTo>
                <a:lnTo>
                  <a:pt x="1866506" y="264629"/>
                </a:lnTo>
                <a:lnTo>
                  <a:pt x="1861007" y="256070"/>
                </a:lnTo>
                <a:lnTo>
                  <a:pt x="1857324" y="246684"/>
                </a:lnTo>
                <a:lnTo>
                  <a:pt x="1853336" y="232333"/>
                </a:lnTo>
                <a:lnTo>
                  <a:pt x="1866557" y="232333"/>
                </a:lnTo>
                <a:lnTo>
                  <a:pt x="1888490" y="227977"/>
                </a:lnTo>
                <a:lnTo>
                  <a:pt x="1906397" y="216077"/>
                </a:lnTo>
                <a:lnTo>
                  <a:pt x="1918462" y="198437"/>
                </a:lnTo>
                <a:lnTo>
                  <a:pt x="1922894" y="176834"/>
                </a:lnTo>
                <a:lnTo>
                  <a:pt x="1922894" y="55499"/>
                </a:lnTo>
                <a:close/>
              </a:path>
            </a:pathLst>
          </a:custGeom>
          <a:solidFill>
            <a:srgbClr val="FCEDAF"/>
          </a:solidFill>
        </p:spPr>
        <p:txBody>
          <a:bodyPr wrap="square" lIns="0" tIns="0" rIns="0" bIns="0" rtlCol="0"/>
          <a:lstStyle/>
          <a:p>
            <a:endParaRPr dirty="0"/>
          </a:p>
        </p:txBody>
      </p:sp>
      <p:sp>
        <p:nvSpPr>
          <p:cNvPr id="38" name="object 38"/>
          <p:cNvSpPr/>
          <p:nvPr/>
        </p:nvSpPr>
        <p:spPr>
          <a:xfrm>
            <a:off x="3098337" y="9329295"/>
            <a:ext cx="772795" cy="273050"/>
          </a:xfrm>
          <a:custGeom>
            <a:avLst/>
            <a:gdLst/>
            <a:ahLst/>
            <a:cxnLst/>
            <a:rect l="l" t="t" r="r" b="b"/>
            <a:pathLst>
              <a:path w="772795" h="273050">
                <a:moveTo>
                  <a:pt x="725493" y="272799"/>
                </a:moveTo>
                <a:lnTo>
                  <a:pt x="688270" y="269604"/>
                </a:lnTo>
                <a:lnTo>
                  <a:pt x="662442" y="257301"/>
                </a:lnTo>
                <a:lnTo>
                  <a:pt x="646270" y="241700"/>
                </a:lnTo>
                <a:lnTo>
                  <a:pt x="638015"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716092" y="0"/>
                </a:lnTo>
                <a:lnTo>
                  <a:pt x="738019" y="4361"/>
                </a:lnTo>
                <a:lnTo>
                  <a:pt x="755924" y="16256"/>
                </a:lnTo>
                <a:lnTo>
                  <a:pt x="767997" y="33898"/>
                </a:lnTo>
                <a:lnTo>
                  <a:pt x="772423" y="55503"/>
                </a:lnTo>
                <a:lnTo>
                  <a:pt x="772423" y="173108"/>
                </a:lnTo>
                <a:lnTo>
                  <a:pt x="767997" y="194713"/>
                </a:lnTo>
                <a:lnTo>
                  <a:pt x="755924" y="212356"/>
                </a:lnTo>
                <a:lnTo>
                  <a:pt x="738019" y="224250"/>
                </a:lnTo>
                <a:lnTo>
                  <a:pt x="716092" y="228612"/>
                </a:lnTo>
                <a:lnTo>
                  <a:pt x="702871" y="228612"/>
                </a:lnTo>
                <a:lnTo>
                  <a:pt x="706853" y="242957"/>
                </a:lnTo>
                <a:lnTo>
                  <a:pt x="710537" y="252342"/>
                </a:lnTo>
                <a:lnTo>
                  <a:pt x="716043" y="260908"/>
                </a:lnTo>
                <a:lnTo>
                  <a:pt x="725493" y="272799"/>
                </a:lnTo>
                <a:close/>
              </a:path>
            </a:pathLst>
          </a:custGeom>
          <a:solidFill>
            <a:srgbClr val="F7D842"/>
          </a:solidFill>
        </p:spPr>
        <p:txBody>
          <a:bodyPr wrap="square" lIns="0" tIns="0" rIns="0" bIns="0" rtlCol="0"/>
          <a:lstStyle/>
          <a:p>
            <a:endParaRPr dirty="0"/>
          </a:p>
        </p:txBody>
      </p:sp>
      <p:sp>
        <p:nvSpPr>
          <p:cNvPr id="41" name="object 41"/>
          <p:cNvSpPr/>
          <p:nvPr/>
        </p:nvSpPr>
        <p:spPr>
          <a:xfrm>
            <a:off x="9401498" y="5892623"/>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42" name="object 42"/>
          <p:cNvSpPr/>
          <p:nvPr/>
        </p:nvSpPr>
        <p:spPr>
          <a:xfrm>
            <a:off x="11546745" y="6513695"/>
            <a:ext cx="744855" cy="276860"/>
          </a:xfrm>
          <a:custGeom>
            <a:avLst/>
            <a:gdLst/>
            <a:ahLst/>
            <a:cxnLst/>
            <a:rect l="l" t="t" r="r" b="b"/>
            <a:pathLst>
              <a:path w="744854" h="276859">
                <a:moveTo>
                  <a:pt x="697357" y="276525"/>
                </a:moveTo>
                <a:lnTo>
                  <a:pt x="660134" y="273330"/>
                </a:lnTo>
                <a:lnTo>
                  <a:pt x="634306" y="261027"/>
                </a:lnTo>
                <a:lnTo>
                  <a:pt x="618134" y="245426"/>
                </a:lnTo>
                <a:lnTo>
                  <a:pt x="609879"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687956" y="0"/>
                </a:lnTo>
                <a:lnTo>
                  <a:pt x="709882" y="4361"/>
                </a:lnTo>
                <a:lnTo>
                  <a:pt x="727788" y="16256"/>
                </a:lnTo>
                <a:lnTo>
                  <a:pt x="739860" y="33898"/>
                </a:lnTo>
                <a:lnTo>
                  <a:pt x="744287" y="55503"/>
                </a:lnTo>
                <a:lnTo>
                  <a:pt x="744287" y="176834"/>
                </a:lnTo>
                <a:lnTo>
                  <a:pt x="739860" y="198439"/>
                </a:lnTo>
                <a:lnTo>
                  <a:pt x="727788" y="216082"/>
                </a:lnTo>
                <a:lnTo>
                  <a:pt x="709882" y="227976"/>
                </a:lnTo>
                <a:lnTo>
                  <a:pt x="687956" y="232338"/>
                </a:lnTo>
                <a:lnTo>
                  <a:pt x="674734" y="232338"/>
                </a:lnTo>
                <a:lnTo>
                  <a:pt x="678717" y="246683"/>
                </a:lnTo>
                <a:lnTo>
                  <a:pt x="682401" y="256068"/>
                </a:lnTo>
                <a:lnTo>
                  <a:pt x="687907" y="264634"/>
                </a:lnTo>
                <a:lnTo>
                  <a:pt x="697357" y="276525"/>
                </a:lnTo>
                <a:close/>
              </a:path>
            </a:pathLst>
          </a:custGeom>
          <a:solidFill>
            <a:srgbClr val="FCEDAF"/>
          </a:solidFill>
        </p:spPr>
        <p:txBody>
          <a:bodyPr wrap="square" lIns="0" tIns="0" rIns="0" bIns="0" rtlCol="0"/>
          <a:lstStyle/>
          <a:p>
            <a:endParaRPr dirty="0"/>
          </a:p>
        </p:txBody>
      </p:sp>
      <p:sp>
        <p:nvSpPr>
          <p:cNvPr id="43" name="object 43"/>
          <p:cNvSpPr/>
          <p:nvPr/>
        </p:nvSpPr>
        <p:spPr>
          <a:xfrm>
            <a:off x="10078223" y="7210078"/>
            <a:ext cx="2212975" cy="375920"/>
          </a:xfrm>
          <a:custGeom>
            <a:avLst/>
            <a:gdLst/>
            <a:ahLst/>
            <a:cxnLst/>
            <a:rect l="l" t="t" r="r" b="b"/>
            <a:pathLst>
              <a:path w="2212975" h="375920">
                <a:moveTo>
                  <a:pt x="2165878" y="375886"/>
                </a:moveTo>
                <a:lnTo>
                  <a:pt x="2128655" y="372690"/>
                </a:lnTo>
                <a:lnTo>
                  <a:pt x="2102828" y="360387"/>
                </a:lnTo>
                <a:lnTo>
                  <a:pt x="2086656" y="344787"/>
                </a:lnTo>
                <a:lnTo>
                  <a:pt x="2078401" y="331699"/>
                </a:lnTo>
                <a:lnTo>
                  <a:pt x="56331" y="331699"/>
                </a:lnTo>
                <a:lnTo>
                  <a:pt x="34404" y="327337"/>
                </a:lnTo>
                <a:lnTo>
                  <a:pt x="16498" y="315443"/>
                </a:lnTo>
                <a:lnTo>
                  <a:pt x="4426" y="297800"/>
                </a:lnTo>
                <a:lnTo>
                  <a:pt x="0" y="276195"/>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276195"/>
                </a:lnTo>
                <a:lnTo>
                  <a:pt x="2208382" y="297800"/>
                </a:lnTo>
                <a:lnTo>
                  <a:pt x="2196310" y="315443"/>
                </a:lnTo>
                <a:lnTo>
                  <a:pt x="2178404" y="327337"/>
                </a:lnTo>
                <a:lnTo>
                  <a:pt x="2156477" y="331699"/>
                </a:lnTo>
                <a:lnTo>
                  <a:pt x="2143256" y="331699"/>
                </a:lnTo>
                <a:lnTo>
                  <a:pt x="2147238" y="346044"/>
                </a:lnTo>
                <a:lnTo>
                  <a:pt x="2150922" y="355429"/>
                </a:lnTo>
                <a:lnTo>
                  <a:pt x="2156429" y="363995"/>
                </a:lnTo>
                <a:lnTo>
                  <a:pt x="2165878" y="375886"/>
                </a:lnTo>
                <a:close/>
              </a:path>
            </a:pathLst>
          </a:custGeom>
          <a:solidFill>
            <a:srgbClr val="F7D842"/>
          </a:solidFill>
        </p:spPr>
        <p:txBody>
          <a:bodyPr wrap="square" lIns="0" tIns="0" rIns="0" bIns="0" rtlCol="0"/>
          <a:lstStyle/>
          <a:p>
            <a:endParaRPr dirty="0"/>
          </a:p>
        </p:txBody>
      </p:sp>
      <p:sp>
        <p:nvSpPr>
          <p:cNvPr id="44" name="object 44"/>
          <p:cNvSpPr/>
          <p:nvPr/>
        </p:nvSpPr>
        <p:spPr>
          <a:xfrm>
            <a:off x="10254697" y="6809722"/>
            <a:ext cx="2036445" cy="381000"/>
          </a:xfrm>
          <a:custGeom>
            <a:avLst/>
            <a:gdLst/>
            <a:ahLst/>
            <a:cxnLst/>
            <a:rect l="l" t="t" r="r" b="b"/>
            <a:pathLst>
              <a:path w="2036445" h="381000">
                <a:moveTo>
                  <a:pt x="1989404" y="380852"/>
                </a:moveTo>
                <a:lnTo>
                  <a:pt x="1952182" y="377657"/>
                </a:lnTo>
                <a:lnTo>
                  <a:pt x="1926354" y="365354"/>
                </a:lnTo>
                <a:lnTo>
                  <a:pt x="1910182" y="349754"/>
                </a:lnTo>
                <a:lnTo>
                  <a:pt x="1901927" y="336666"/>
                </a:lnTo>
                <a:lnTo>
                  <a:pt x="56331" y="336666"/>
                </a:lnTo>
                <a:lnTo>
                  <a:pt x="34404" y="332304"/>
                </a:lnTo>
                <a:lnTo>
                  <a:pt x="16499" y="320410"/>
                </a:lnTo>
                <a:lnTo>
                  <a:pt x="4426" y="302767"/>
                </a:lnTo>
                <a:lnTo>
                  <a:pt x="0" y="281162"/>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81162"/>
                </a:lnTo>
                <a:lnTo>
                  <a:pt x="2031908" y="302767"/>
                </a:lnTo>
                <a:lnTo>
                  <a:pt x="2019836" y="320410"/>
                </a:lnTo>
                <a:lnTo>
                  <a:pt x="2001930" y="332304"/>
                </a:lnTo>
                <a:lnTo>
                  <a:pt x="1980004" y="336666"/>
                </a:lnTo>
                <a:lnTo>
                  <a:pt x="1966782" y="336666"/>
                </a:lnTo>
                <a:lnTo>
                  <a:pt x="1970765" y="351012"/>
                </a:lnTo>
                <a:lnTo>
                  <a:pt x="1974449" y="360397"/>
                </a:lnTo>
                <a:lnTo>
                  <a:pt x="1979955" y="368963"/>
                </a:lnTo>
                <a:lnTo>
                  <a:pt x="1989404" y="380852"/>
                </a:lnTo>
                <a:close/>
              </a:path>
            </a:pathLst>
          </a:custGeom>
          <a:solidFill>
            <a:srgbClr val="FCEDAF"/>
          </a:solidFill>
        </p:spPr>
        <p:txBody>
          <a:bodyPr wrap="square" lIns="0" tIns="0" rIns="0" bIns="0" rtlCol="0"/>
          <a:lstStyle/>
          <a:p>
            <a:endParaRPr dirty="0"/>
          </a:p>
        </p:txBody>
      </p:sp>
      <p:sp>
        <p:nvSpPr>
          <p:cNvPr id="45" name="object 45"/>
          <p:cNvSpPr txBox="1"/>
          <p:nvPr/>
        </p:nvSpPr>
        <p:spPr>
          <a:xfrm>
            <a:off x="9813226" y="6225365"/>
            <a:ext cx="2542540" cy="476884"/>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What should you do if a message appears blocking your computer, indicating a serious technical problem, a risk of losing your data or the presence of many viruses?</a:t>
            </a:r>
            <a:endParaRPr sz="600" dirty="0">
              <a:latin typeface="Calibri"/>
              <a:cs typeface="Calibri"/>
            </a:endParaRPr>
          </a:p>
          <a:p>
            <a:pPr marR="148590" algn="r">
              <a:lnSpc>
                <a:spcPts val="1405"/>
              </a:lnSpc>
            </a:pPr>
            <a:r>
              <a:rPr lang="en" sz="2025" baseline="-12345" dirty="0">
                <a:solidFill>
                  <a:srgbClr val="FFB542"/>
                </a:solidFill>
                <a:latin typeface="Calibri"/>
                <a:cs typeface="Calibri"/>
              </a:rPr>
              <a:t>Doing </a:t>
            </a:r>
            <a:r>
              <a:rPr lang="en" sz="600" dirty="0">
                <a:solidFill>
                  <a:srgbClr val="231F20"/>
                </a:solidFill>
                <a:latin typeface="Calibri"/>
                <a:cs typeface="Calibri"/>
              </a:rPr>
              <a:t>nothing</a:t>
            </a:r>
            <a:endParaRPr sz="600" dirty="0">
              <a:latin typeface="Calibri"/>
              <a:cs typeface="Calibri"/>
            </a:endParaRPr>
          </a:p>
        </p:txBody>
      </p:sp>
      <p:sp>
        <p:nvSpPr>
          <p:cNvPr id="46" name="object 46"/>
          <p:cNvSpPr txBox="1"/>
          <p:nvPr/>
        </p:nvSpPr>
        <p:spPr>
          <a:xfrm>
            <a:off x="10148261" y="7162317"/>
            <a:ext cx="2089150" cy="236220"/>
          </a:xfrm>
          <a:prstGeom prst="rect">
            <a:avLst/>
          </a:prstGeom>
        </p:spPr>
        <p:txBody>
          <a:bodyPr vert="horz" wrap="square" lIns="0" tIns="16510" rIns="0" bIns="0" rtlCol="0">
            <a:spAutoFit/>
          </a:bodyPr>
          <a:lstStyle/>
          <a:p>
            <a:pPr marL="38100">
              <a:lnSpc>
                <a:spcPct val="100000"/>
              </a:lnSpc>
              <a:spcBef>
                <a:spcPts val="130"/>
              </a:spcBef>
            </a:pPr>
            <a:r>
              <a:rPr lang="en" sz="2025" baseline="-12345" dirty="0">
                <a:solidFill>
                  <a:srgbClr val="FFFFFF"/>
                </a:solidFill>
                <a:latin typeface="Calibri"/>
                <a:cs typeface="Calibri"/>
              </a:rPr>
              <a:t>C </a:t>
            </a:r>
            <a:r>
              <a:rPr lang="en" sz="600" dirty="0">
                <a:solidFill>
                  <a:srgbClr val="231F20"/>
                </a:solidFill>
                <a:latin typeface="Calibri"/>
                <a:cs typeface="Calibri"/>
              </a:rPr>
              <a:t>Try to restart your computer and, if the problem</a:t>
            </a:r>
            <a:endParaRPr sz="600" dirty="0">
              <a:latin typeface="Calibri"/>
              <a:cs typeface="Calibri"/>
            </a:endParaRPr>
          </a:p>
        </p:txBody>
      </p:sp>
      <p:sp>
        <p:nvSpPr>
          <p:cNvPr id="47" name="object 47"/>
          <p:cNvSpPr txBox="1"/>
          <p:nvPr/>
        </p:nvSpPr>
        <p:spPr>
          <a:xfrm>
            <a:off x="10918687" y="7368258"/>
            <a:ext cx="1292860"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persists, asking a friend for help</a:t>
            </a:r>
            <a:endParaRPr sz="600" dirty="0">
              <a:latin typeface="Calibri"/>
              <a:cs typeface="Calibri"/>
            </a:endParaRPr>
          </a:p>
        </p:txBody>
      </p:sp>
      <p:sp>
        <p:nvSpPr>
          <p:cNvPr id="48" name="object 48"/>
          <p:cNvSpPr txBox="1"/>
          <p:nvPr/>
        </p:nvSpPr>
        <p:spPr>
          <a:xfrm>
            <a:off x="10325954" y="6761962"/>
            <a:ext cx="1910714" cy="236220"/>
          </a:xfrm>
          <a:prstGeom prst="rect">
            <a:avLst/>
          </a:prstGeom>
        </p:spPr>
        <p:txBody>
          <a:bodyPr vert="horz" wrap="square" lIns="0" tIns="16510" rIns="0" bIns="0" rtlCol="0">
            <a:spAutoFit/>
          </a:bodyPr>
          <a:lstStyle/>
          <a:p>
            <a:pPr marL="38100">
              <a:lnSpc>
                <a:spcPct val="100000"/>
              </a:lnSpc>
              <a:spcBef>
                <a:spcPts val="130"/>
              </a:spcBef>
            </a:pPr>
            <a:r>
              <a:rPr lang="en" sz="2025" spc="-67" baseline="-12345" dirty="0">
                <a:solidFill>
                  <a:srgbClr val="FFB542"/>
                </a:solidFill>
                <a:latin typeface="Calibri"/>
                <a:cs typeface="Calibri"/>
              </a:rPr>
              <a:t>B </a:t>
            </a:r>
            <a:r>
              <a:rPr lang="en" sz="600" dirty="0">
                <a:solidFill>
                  <a:srgbClr val="231F20"/>
                </a:solidFill>
                <a:latin typeface="Calibri"/>
                <a:cs typeface="Calibri"/>
              </a:rPr>
              <a:t>Contact technical support at the number listed</a:t>
            </a:r>
            <a:endParaRPr sz="600" dirty="0">
              <a:latin typeface="Calibri"/>
              <a:cs typeface="Calibri"/>
            </a:endParaRPr>
          </a:p>
        </p:txBody>
      </p:sp>
      <p:sp>
        <p:nvSpPr>
          <p:cNvPr id="49" name="object 49"/>
          <p:cNvSpPr txBox="1"/>
          <p:nvPr/>
        </p:nvSpPr>
        <p:spPr>
          <a:xfrm>
            <a:off x="11394391" y="6967902"/>
            <a:ext cx="817244"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on the error message</a:t>
            </a:r>
            <a:endParaRPr sz="600" dirty="0">
              <a:latin typeface="Calibri"/>
              <a:cs typeface="Calibri"/>
            </a:endParaRPr>
          </a:p>
        </p:txBody>
      </p:sp>
      <p:grpSp>
        <p:nvGrpSpPr>
          <p:cNvPr id="50" name="object 50"/>
          <p:cNvGrpSpPr/>
          <p:nvPr/>
        </p:nvGrpSpPr>
        <p:grpSpPr>
          <a:xfrm>
            <a:off x="9589250" y="6027280"/>
            <a:ext cx="2502535" cy="1586865"/>
            <a:chOff x="9589250" y="6027280"/>
            <a:chExt cx="2502535" cy="1586865"/>
          </a:xfrm>
        </p:grpSpPr>
        <p:pic>
          <p:nvPicPr>
            <p:cNvPr id="51" name="object 51"/>
            <p:cNvPicPr/>
            <p:nvPr/>
          </p:nvPicPr>
          <p:blipFill>
            <a:blip r:embed="rId4" cstate="screen">
              <a:extLst>
                <a:ext uri="{28A0092B-C50C-407E-A947-70E740481C1C}">
                  <a14:useLocalDpi xmlns:a14="http://schemas.microsoft.com/office/drawing/2010/main"/>
                </a:ext>
              </a:extLst>
            </a:blip>
            <a:stretch>
              <a:fillRect/>
            </a:stretch>
          </p:blipFill>
          <p:spPr>
            <a:xfrm>
              <a:off x="11986030" y="7485354"/>
              <a:ext cx="105634" cy="128355"/>
            </a:xfrm>
            <a:prstGeom prst="rect">
              <a:avLst/>
            </a:prstGeom>
          </p:spPr>
        </p:pic>
        <p:sp>
          <p:nvSpPr>
            <p:cNvPr id="52" name="object 52"/>
            <p:cNvSpPr/>
            <p:nvPr/>
          </p:nvSpPr>
          <p:spPr>
            <a:xfrm>
              <a:off x="9589250" y="6027280"/>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53" name="object 53"/>
          <p:cNvSpPr txBox="1"/>
          <p:nvPr/>
        </p:nvSpPr>
        <p:spPr>
          <a:xfrm>
            <a:off x="9950986" y="5940902"/>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sp>
        <p:nvSpPr>
          <p:cNvPr id="55" name="object 55"/>
          <p:cNvSpPr/>
          <p:nvPr/>
        </p:nvSpPr>
        <p:spPr>
          <a:xfrm>
            <a:off x="10613251" y="6027286"/>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53"/>
                </a:lnTo>
                <a:lnTo>
                  <a:pt x="1000467" y="17653"/>
                </a:lnTo>
                <a:lnTo>
                  <a:pt x="1000467" y="13868"/>
                </a:lnTo>
                <a:close/>
              </a:path>
            </a:pathLst>
          </a:custGeom>
          <a:solidFill>
            <a:srgbClr val="FCF4D8"/>
          </a:solidFill>
        </p:spPr>
        <p:txBody>
          <a:bodyPr wrap="square" lIns="0" tIns="0" rIns="0" bIns="0" rtlCol="0"/>
          <a:lstStyle/>
          <a:p>
            <a:endParaRPr dirty="0"/>
          </a:p>
        </p:txBody>
      </p:sp>
      <p:sp>
        <p:nvSpPr>
          <p:cNvPr id="56" name="object 56"/>
          <p:cNvSpPr/>
          <p:nvPr/>
        </p:nvSpPr>
        <p:spPr>
          <a:xfrm>
            <a:off x="10604842" y="6027280"/>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57" name="object 57"/>
          <p:cNvSpPr/>
          <p:nvPr/>
        </p:nvSpPr>
        <p:spPr>
          <a:xfrm>
            <a:off x="11628832" y="6027286"/>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53"/>
                </a:lnTo>
                <a:lnTo>
                  <a:pt x="1022311" y="17653"/>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58" name="object 58"/>
          <p:cNvSpPr/>
          <p:nvPr/>
        </p:nvSpPr>
        <p:spPr>
          <a:xfrm>
            <a:off x="11611541" y="6027279"/>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59" name="object 59"/>
          <p:cNvSpPr/>
          <p:nvPr/>
        </p:nvSpPr>
        <p:spPr>
          <a:xfrm>
            <a:off x="10584171"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60" name="object 60"/>
          <p:cNvSpPr/>
          <p:nvPr/>
        </p:nvSpPr>
        <p:spPr>
          <a:xfrm>
            <a:off x="10579724" y="6008460"/>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61" name="object 61"/>
          <p:cNvSpPr/>
          <p:nvPr/>
        </p:nvSpPr>
        <p:spPr>
          <a:xfrm>
            <a:off x="11596889"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62" name="object 62"/>
          <p:cNvSpPr/>
          <p:nvPr/>
        </p:nvSpPr>
        <p:spPr>
          <a:xfrm>
            <a:off x="11592442" y="6008460"/>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63" name="object 63"/>
          <p:cNvPicPr/>
          <p:nvPr/>
        </p:nvPicPr>
        <p:blipFill>
          <a:blip r:embed="rId3" cstate="screen">
            <a:extLst>
              <a:ext uri="{28A0092B-C50C-407E-A947-70E740481C1C}">
                <a14:useLocalDpi xmlns:a14="http://schemas.microsoft.com/office/drawing/2010/main"/>
              </a:ext>
            </a:extLst>
          </a:blip>
          <a:stretch>
            <a:fillRect/>
          </a:stretch>
        </p:blipFill>
        <p:spPr>
          <a:xfrm>
            <a:off x="9497028" y="5995021"/>
            <a:ext cx="109080" cy="73020"/>
          </a:xfrm>
          <a:prstGeom prst="rect">
            <a:avLst/>
          </a:prstGeom>
        </p:spPr>
      </p:pic>
      <p:sp>
        <p:nvSpPr>
          <p:cNvPr id="64" name="object 64"/>
          <p:cNvSpPr/>
          <p:nvPr/>
        </p:nvSpPr>
        <p:spPr>
          <a:xfrm>
            <a:off x="9401498" y="5892623"/>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66" name="object 66"/>
          <p:cNvSpPr/>
          <p:nvPr/>
        </p:nvSpPr>
        <p:spPr>
          <a:xfrm>
            <a:off x="9401498"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67" name="object 67"/>
          <p:cNvSpPr/>
          <p:nvPr/>
        </p:nvSpPr>
        <p:spPr>
          <a:xfrm>
            <a:off x="11832719" y="9395867"/>
            <a:ext cx="458470" cy="276860"/>
          </a:xfrm>
          <a:custGeom>
            <a:avLst/>
            <a:gdLst/>
            <a:ahLst/>
            <a:cxnLst/>
            <a:rect l="l" t="t" r="r" b="b"/>
            <a:pathLst>
              <a:path w="458470" h="276859">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68" name="object 68"/>
          <p:cNvSpPr/>
          <p:nvPr/>
        </p:nvSpPr>
        <p:spPr>
          <a:xfrm>
            <a:off x="11833742" y="9691894"/>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sp>
        <p:nvSpPr>
          <p:cNvPr id="69" name="object 69"/>
          <p:cNvSpPr txBox="1"/>
          <p:nvPr/>
        </p:nvSpPr>
        <p:spPr>
          <a:xfrm>
            <a:off x="2000256" y="8899796"/>
            <a:ext cx="1816735" cy="918844"/>
          </a:xfrm>
          <a:prstGeom prst="rect">
            <a:avLst/>
          </a:prstGeom>
        </p:spPr>
        <p:txBody>
          <a:bodyPr vert="horz" wrap="square" lIns="0" tIns="102235" rIns="0" bIns="0" rtlCol="0">
            <a:spAutoFit/>
          </a:bodyPr>
          <a:lstStyle/>
          <a:p>
            <a:pPr marR="30480" algn="r">
              <a:lnSpc>
                <a:spcPct val="100000"/>
              </a:lnSpc>
              <a:spcBef>
                <a:spcPts val="805"/>
              </a:spcBef>
            </a:pPr>
            <a:r>
              <a:rPr lang="en" sz="2025" baseline="-12345" dirty="0">
                <a:solidFill>
                  <a:srgbClr val="FFB542"/>
                </a:solidFill>
                <a:latin typeface="Calibri"/>
                <a:cs typeface="Calibri"/>
              </a:rPr>
              <a:t>A </a:t>
            </a:r>
            <a:r>
              <a:rPr lang="en" sz="600" dirty="0">
                <a:solidFill>
                  <a:srgbClr val="231F20"/>
                </a:solidFill>
                <a:latin typeface="Calibri"/>
                <a:cs typeface="Calibri"/>
              </a:rPr>
              <a:t>Tap the link in the SMS</a:t>
            </a:r>
            <a:endParaRPr sz="600" dirty="0">
              <a:latin typeface="Calibri"/>
              <a:cs typeface="Calibri"/>
            </a:endParaRPr>
          </a:p>
          <a:p>
            <a:pPr marR="30480" algn="r">
              <a:lnSpc>
                <a:spcPct val="100000"/>
              </a:lnSpc>
              <a:spcBef>
                <a:spcPts val="710"/>
              </a:spcBef>
            </a:pPr>
            <a:r>
              <a:rPr lang="en" sz="2025" spc="-67" baseline="-12345" dirty="0">
                <a:solidFill>
                  <a:srgbClr val="FFFFFF"/>
                </a:solidFill>
                <a:latin typeface="Calibri"/>
                <a:cs typeface="Calibri"/>
              </a:rPr>
              <a:t>B </a:t>
            </a:r>
            <a:r>
              <a:rPr lang="en" sz="600" dirty="0">
                <a:solidFill>
                  <a:srgbClr val="231F20"/>
                </a:solidFill>
                <a:latin typeface="Calibri"/>
                <a:cs typeface="Calibri"/>
              </a:rPr>
              <a:t>Do nothing</a:t>
            </a:r>
            <a:endParaRPr sz="600" dirty="0">
              <a:latin typeface="Calibri"/>
              <a:cs typeface="Calibri"/>
            </a:endParaRPr>
          </a:p>
          <a:p>
            <a:pPr marR="30480" algn="r">
              <a:lnSpc>
                <a:spcPct val="100000"/>
              </a:lnSpc>
              <a:spcBef>
                <a:spcPts val="750"/>
              </a:spcBef>
            </a:pPr>
            <a:r>
              <a:rPr lang="en" sz="2025" baseline="-12345" dirty="0">
                <a:solidFill>
                  <a:srgbClr val="FFB542"/>
                </a:solidFill>
                <a:latin typeface="Calibri"/>
                <a:cs typeface="Calibri"/>
              </a:rPr>
              <a:t>C </a:t>
            </a:r>
            <a:r>
              <a:rPr lang="en" sz="600" dirty="0">
                <a:solidFill>
                  <a:srgbClr val="231F20"/>
                </a:solidFill>
                <a:latin typeface="Calibri"/>
                <a:cs typeface="Calibri"/>
              </a:rPr>
              <a:t>Call the sender's phone number</a:t>
            </a:r>
            <a:endParaRPr sz="600" dirty="0">
              <a:latin typeface="Calibri"/>
              <a:cs typeface="Calibri"/>
            </a:endParaRPr>
          </a:p>
        </p:txBody>
      </p:sp>
      <p:sp>
        <p:nvSpPr>
          <p:cNvPr id="70" name="object 70"/>
          <p:cNvSpPr txBox="1"/>
          <p:nvPr/>
        </p:nvSpPr>
        <p:spPr>
          <a:xfrm>
            <a:off x="1418338" y="8744936"/>
            <a:ext cx="2492375" cy="208279"/>
          </a:xfrm>
          <a:prstGeom prst="rect">
            <a:avLst/>
          </a:prstGeom>
        </p:spPr>
        <p:txBody>
          <a:bodyPr vert="horz" wrap="square" lIns="0" tIns="21590" rIns="0" bIns="0" rtlCol="0">
            <a:spAutoFit/>
          </a:bodyPr>
          <a:lstStyle/>
          <a:p>
            <a:pPr marL="12700" marR="5080">
              <a:lnSpc>
                <a:spcPts val="690"/>
              </a:lnSpc>
              <a:spcBef>
                <a:spcPts val="170"/>
              </a:spcBef>
            </a:pPr>
            <a:r>
              <a:rPr lang="en" sz="600" dirty="0">
                <a:solidFill>
                  <a:srgbClr val="231F20"/>
                </a:solidFill>
                <a:latin typeface="Calibri"/>
                <a:cs typeface="Calibri"/>
              </a:rPr>
              <a:t>You receive an SMS telling you that your package is arriving but that you need to update your delivery details. You:</a:t>
            </a:r>
            <a:endParaRPr sz="600" dirty="0">
              <a:latin typeface="Calibri"/>
              <a:cs typeface="Calibri"/>
            </a:endParaRPr>
          </a:p>
        </p:txBody>
      </p:sp>
      <p:grpSp>
        <p:nvGrpSpPr>
          <p:cNvPr id="71" name="object 71"/>
          <p:cNvGrpSpPr/>
          <p:nvPr/>
        </p:nvGrpSpPr>
        <p:grpSpPr>
          <a:xfrm>
            <a:off x="1168978" y="8484753"/>
            <a:ext cx="2518410" cy="1146175"/>
            <a:chOff x="1168978" y="8484753"/>
            <a:chExt cx="2518410" cy="1146175"/>
          </a:xfrm>
        </p:grpSpPr>
        <p:pic>
          <p:nvPicPr>
            <p:cNvPr id="72" name="object 72"/>
            <p:cNvPicPr/>
            <p:nvPr/>
          </p:nvPicPr>
          <p:blipFill>
            <a:blip r:embed="rId4" cstate="screen">
              <a:extLst>
                <a:ext uri="{28A0092B-C50C-407E-A947-70E740481C1C}">
                  <a14:useLocalDpi xmlns:a14="http://schemas.microsoft.com/office/drawing/2010/main"/>
                </a:ext>
              </a:extLst>
            </a:blip>
            <a:stretch>
              <a:fillRect/>
            </a:stretch>
          </p:blipFill>
          <p:spPr>
            <a:xfrm>
              <a:off x="3581599" y="9501982"/>
              <a:ext cx="105634" cy="128355"/>
            </a:xfrm>
            <a:prstGeom prst="rect">
              <a:avLst/>
            </a:prstGeom>
          </p:spPr>
        </p:pic>
        <p:sp>
          <p:nvSpPr>
            <p:cNvPr id="73" name="object 73"/>
            <p:cNvSpPr/>
            <p:nvPr/>
          </p:nvSpPr>
          <p:spPr>
            <a:xfrm>
              <a:off x="1168978" y="8484753"/>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74" name="object 74"/>
          <p:cNvSpPr txBox="1"/>
          <p:nvPr/>
        </p:nvSpPr>
        <p:spPr>
          <a:xfrm>
            <a:off x="1530714" y="839837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75" name="object 75"/>
          <p:cNvGrpSpPr/>
          <p:nvPr/>
        </p:nvGrpSpPr>
        <p:grpSpPr>
          <a:xfrm>
            <a:off x="967829" y="3435156"/>
            <a:ext cx="3378897" cy="6807875"/>
            <a:chOff x="967829" y="3435156"/>
            <a:chExt cx="3378897" cy="6807875"/>
          </a:xfrm>
        </p:grpSpPr>
        <p:sp>
          <p:nvSpPr>
            <p:cNvPr id="77" name="object 77"/>
            <p:cNvSpPr/>
            <p:nvPr/>
          </p:nvSpPr>
          <p:spPr>
            <a:xfrm>
              <a:off x="967829"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78" name="object 78"/>
            <p:cNvSpPr/>
            <p:nvPr/>
          </p:nvSpPr>
          <p:spPr>
            <a:xfrm>
              <a:off x="1417659" y="4129506"/>
              <a:ext cx="2440305" cy="276860"/>
            </a:xfrm>
            <a:custGeom>
              <a:avLst/>
              <a:gdLst/>
              <a:ahLst/>
              <a:cxnLst/>
              <a:rect l="l" t="t" r="r" b="b"/>
              <a:pathLst>
                <a:path w="2440304" h="276860">
                  <a:moveTo>
                    <a:pt x="2392774" y="276525"/>
                  </a:moveTo>
                  <a:lnTo>
                    <a:pt x="2355551" y="273330"/>
                  </a:lnTo>
                  <a:lnTo>
                    <a:pt x="2329724" y="261027"/>
                  </a:lnTo>
                  <a:lnTo>
                    <a:pt x="2313552" y="245426"/>
                  </a:lnTo>
                  <a:lnTo>
                    <a:pt x="2305297"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383374" y="0"/>
                  </a:lnTo>
                  <a:lnTo>
                    <a:pt x="2405300" y="4361"/>
                  </a:lnTo>
                  <a:lnTo>
                    <a:pt x="2423206" y="16256"/>
                  </a:lnTo>
                  <a:lnTo>
                    <a:pt x="2435278" y="33898"/>
                  </a:lnTo>
                  <a:lnTo>
                    <a:pt x="2439705" y="55503"/>
                  </a:lnTo>
                  <a:lnTo>
                    <a:pt x="2439705" y="176834"/>
                  </a:lnTo>
                  <a:lnTo>
                    <a:pt x="2435278" y="198439"/>
                  </a:lnTo>
                  <a:lnTo>
                    <a:pt x="2423206" y="216082"/>
                  </a:lnTo>
                  <a:lnTo>
                    <a:pt x="2405300" y="227976"/>
                  </a:lnTo>
                  <a:lnTo>
                    <a:pt x="2383374" y="232338"/>
                  </a:lnTo>
                  <a:lnTo>
                    <a:pt x="2370152" y="232338"/>
                  </a:lnTo>
                  <a:lnTo>
                    <a:pt x="2374135" y="246683"/>
                  </a:lnTo>
                  <a:lnTo>
                    <a:pt x="2377818" y="256068"/>
                  </a:lnTo>
                  <a:lnTo>
                    <a:pt x="2383325" y="264634"/>
                  </a:lnTo>
                  <a:lnTo>
                    <a:pt x="2392774" y="276525"/>
                  </a:lnTo>
                  <a:close/>
                </a:path>
              </a:pathLst>
            </a:custGeom>
            <a:solidFill>
              <a:srgbClr val="FCEDAF"/>
            </a:solidFill>
          </p:spPr>
          <p:txBody>
            <a:bodyPr wrap="square" lIns="0" tIns="0" rIns="0" bIns="0" rtlCol="0"/>
            <a:lstStyle/>
            <a:p>
              <a:endParaRPr dirty="0"/>
            </a:p>
          </p:txBody>
        </p:sp>
        <p:sp>
          <p:nvSpPr>
            <p:cNvPr id="79" name="object 79"/>
            <p:cNvSpPr/>
            <p:nvPr/>
          </p:nvSpPr>
          <p:spPr>
            <a:xfrm>
              <a:off x="1644555" y="4825889"/>
              <a:ext cx="2212975" cy="276860"/>
            </a:xfrm>
            <a:custGeom>
              <a:avLst/>
              <a:gdLst/>
              <a:ahLst/>
              <a:cxnLst/>
              <a:rect l="l" t="t" r="r" b="b"/>
              <a:pathLst>
                <a:path w="2212975" h="276860">
                  <a:moveTo>
                    <a:pt x="2165878" y="276525"/>
                  </a:moveTo>
                  <a:lnTo>
                    <a:pt x="2128655" y="273330"/>
                  </a:lnTo>
                  <a:lnTo>
                    <a:pt x="2102828" y="261027"/>
                  </a:lnTo>
                  <a:lnTo>
                    <a:pt x="2086656" y="245426"/>
                  </a:lnTo>
                  <a:lnTo>
                    <a:pt x="2078401"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176834"/>
                  </a:lnTo>
                  <a:lnTo>
                    <a:pt x="2208382" y="198439"/>
                  </a:lnTo>
                  <a:lnTo>
                    <a:pt x="2196310" y="216082"/>
                  </a:lnTo>
                  <a:lnTo>
                    <a:pt x="2178404" y="227976"/>
                  </a:lnTo>
                  <a:lnTo>
                    <a:pt x="2156477" y="232338"/>
                  </a:lnTo>
                  <a:lnTo>
                    <a:pt x="2143256" y="232338"/>
                  </a:lnTo>
                  <a:lnTo>
                    <a:pt x="2147238" y="246683"/>
                  </a:lnTo>
                  <a:lnTo>
                    <a:pt x="2150922" y="256068"/>
                  </a:lnTo>
                  <a:lnTo>
                    <a:pt x="2156429" y="264634"/>
                  </a:lnTo>
                  <a:lnTo>
                    <a:pt x="2165878" y="276525"/>
                  </a:lnTo>
                  <a:close/>
                </a:path>
              </a:pathLst>
            </a:custGeom>
            <a:solidFill>
              <a:srgbClr val="F7D842"/>
            </a:solidFill>
          </p:spPr>
          <p:txBody>
            <a:bodyPr wrap="square" lIns="0" tIns="0" rIns="0" bIns="0" rtlCol="0"/>
            <a:lstStyle/>
            <a:p>
              <a:endParaRPr dirty="0"/>
            </a:p>
          </p:txBody>
        </p:sp>
        <p:sp>
          <p:nvSpPr>
            <p:cNvPr id="80" name="object 80"/>
            <p:cNvSpPr/>
            <p:nvPr/>
          </p:nvSpPr>
          <p:spPr>
            <a:xfrm>
              <a:off x="1745398" y="4425533"/>
              <a:ext cx="2112010" cy="381000"/>
            </a:xfrm>
            <a:custGeom>
              <a:avLst/>
              <a:gdLst/>
              <a:ahLst/>
              <a:cxnLst/>
              <a:rect l="l" t="t" r="r" b="b"/>
              <a:pathLst>
                <a:path w="2112010" h="381000">
                  <a:moveTo>
                    <a:pt x="2065035" y="380852"/>
                  </a:moveTo>
                  <a:lnTo>
                    <a:pt x="2027812" y="377657"/>
                  </a:lnTo>
                  <a:lnTo>
                    <a:pt x="2001985" y="365354"/>
                  </a:lnTo>
                  <a:lnTo>
                    <a:pt x="1985813" y="349754"/>
                  </a:lnTo>
                  <a:lnTo>
                    <a:pt x="197755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2055635" y="0"/>
                  </a:lnTo>
                  <a:lnTo>
                    <a:pt x="2077561" y="4361"/>
                  </a:lnTo>
                  <a:lnTo>
                    <a:pt x="2095467" y="16256"/>
                  </a:lnTo>
                  <a:lnTo>
                    <a:pt x="2107539" y="33898"/>
                  </a:lnTo>
                  <a:lnTo>
                    <a:pt x="2111966" y="55503"/>
                  </a:lnTo>
                  <a:lnTo>
                    <a:pt x="2111966" y="281162"/>
                  </a:lnTo>
                  <a:lnTo>
                    <a:pt x="2107539" y="302767"/>
                  </a:lnTo>
                  <a:lnTo>
                    <a:pt x="2095467" y="320410"/>
                  </a:lnTo>
                  <a:lnTo>
                    <a:pt x="2077561" y="332304"/>
                  </a:lnTo>
                  <a:lnTo>
                    <a:pt x="2055635" y="336666"/>
                  </a:lnTo>
                  <a:lnTo>
                    <a:pt x="2042413" y="336666"/>
                  </a:lnTo>
                  <a:lnTo>
                    <a:pt x="2046396" y="351012"/>
                  </a:lnTo>
                  <a:lnTo>
                    <a:pt x="2050079" y="360397"/>
                  </a:lnTo>
                  <a:lnTo>
                    <a:pt x="2055586" y="368963"/>
                  </a:lnTo>
                  <a:lnTo>
                    <a:pt x="2065035" y="380852"/>
                  </a:lnTo>
                  <a:close/>
                </a:path>
              </a:pathLst>
            </a:custGeom>
            <a:solidFill>
              <a:srgbClr val="FCEDAF"/>
            </a:solidFill>
          </p:spPr>
          <p:txBody>
            <a:bodyPr wrap="square" lIns="0" tIns="0" rIns="0" bIns="0" rtlCol="0"/>
            <a:lstStyle/>
            <a:p>
              <a:endParaRPr dirty="0"/>
            </a:p>
          </p:txBody>
        </p:sp>
        <p:sp>
          <p:nvSpPr>
            <p:cNvPr id="81" name="object 81"/>
            <p:cNvSpPr/>
            <p:nvPr/>
          </p:nvSpPr>
          <p:spPr>
            <a:xfrm>
              <a:off x="2192972" y="8484761"/>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40"/>
                  </a:lnTo>
                  <a:lnTo>
                    <a:pt x="1000480" y="17640"/>
                  </a:lnTo>
                  <a:lnTo>
                    <a:pt x="1000480" y="13868"/>
                  </a:lnTo>
                  <a:close/>
                </a:path>
              </a:pathLst>
            </a:custGeom>
            <a:solidFill>
              <a:srgbClr val="FCF4D8"/>
            </a:solidFill>
          </p:spPr>
          <p:txBody>
            <a:bodyPr wrap="square" lIns="0" tIns="0" rIns="0" bIns="0" rtlCol="0"/>
            <a:lstStyle/>
            <a:p>
              <a:endParaRPr dirty="0"/>
            </a:p>
          </p:txBody>
        </p:sp>
        <p:sp>
          <p:nvSpPr>
            <p:cNvPr id="82" name="object 82"/>
            <p:cNvSpPr/>
            <p:nvPr/>
          </p:nvSpPr>
          <p:spPr>
            <a:xfrm>
              <a:off x="2184571" y="8484753"/>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83" name="object 83"/>
            <p:cNvSpPr/>
            <p:nvPr/>
          </p:nvSpPr>
          <p:spPr>
            <a:xfrm>
              <a:off x="3208566" y="8484761"/>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40"/>
                  </a:lnTo>
                  <a:lnTo>
                    <a:pt x="1022299" y="17640"/>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84" name="object 84"/>
            <p:cNvSpPr/>
            <p:nvPr/>
          </p:nvSpPr>
          <p:spPr>
            <a:xfrm>
              <a:off x="3191269" y="8484752"/>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85" name="object 85"/>
            <p:cNvSpPr/>
            <p:nvPr/>
          </p:nvSpPr>
          <p:spPr>
            <a:xfrm>
              <a:off x="2163899"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86" name="object 86"/>
            <p:cNvSpPr/>
            <p:nvPr/>
          </p:nvSpPr>
          <p:spPr>
            <a:xfrm>
              <a:off x="2159452" y="8465933"/>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87" name="object 87"/>
            <p:cNvSpPr/>
            <p:nvPr/>
          </p:nvSpPr>
          <p:spPr>
            <a:xfrm>
              <a:off x="3176617"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88" name="object 88"/>
            <p:cNvSpPr/>
            <p:nvPr/>
          </p:nvSpPr>
          <p:spPr>
            <a:xfrm>
              <a:off x="3172170" y="8465933"/>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89" name="object 89"/>
            <p:cNvPicPr/>
            <p:nvPr/>
          </p:nvPicPr>
          <p:blipFill>
            <a:blip r:embed="rId5" cstate="screen">
              <a:extLst>
                <a:ext uri="{28A0092B-C50C-407E-A947-70E740481C1C}">
                  <a14:useLocalDpi xmlns:a14="http://schemas.microsoft.com/office/drawing/2010/main"/>
                </a:ext>
              </a:extLst>
            </a:blip>
            <a:stretch>
              <a:fillRect/>
            </a:stretch>
          </p:blipFill>
          <p:spPr>
            <a:xfrm>
              <a:off x="1076757" y="8452494"/>
              <a:ext cx="109080" cy="73020"/>
            </a:xfrm>
            <a:prstGeom prst="rect">
              <a:avLst/>
            </a:prstGeom>
          </p:spPr>
        </p:pic>
        <p:sp>
          <p:nvSpPr>
            <p:cNvPr id="90" name="object 90"/>
            <p:cNvSpPr/>
            <p:nvPr/>
          </p:nvSpPr>
          <p:spPr>
            <a:xfrm>
              <a:off x="981226"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grpSp>
      <p:sp>
        <p:nvSpPr>
          <p:cNvPr id="91" name="object 91"/>
          <p:cNvSpPr txBox="1"/>
          <p:nvPr/>
        </p:nvSpPr>
        <p:spPr>
          <a:xfrm>
            <a:off x="9813226" y="8746759"/>
            <a:ext cx="2543175" cy="1133475"/>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You are at the airport before boarding your flight. You have run out of battery on your phone. There are public computers available for passengers to browse the Internet. You want to pass the time and go to your favorite social network.</a:t>
            </a:r>
            <a:endParaRPr sz="600" dirty="0">
              <a:latin typeface="Calibri"/>
              <a:cs typeface="Calibri"/>
            </a:endParaRPr>
          </a:p>
          <a:p>
            <a:pPr marL="38100" algn="just">
              <a:lnSpc>
                <a:spcPts val="705"/>
              </a:lnSpc>
              <a:spcBef>
                <a:spcPts val="45"/>
              </a:spcBef>
            </a:pPr>
            <a:r>
              <a:rPr lang="en" sz="600" dirty="0">
                <a:solidFill>
                  <a:srgbClr val="231F20"/>
                </a:solidFill>
                <a:latin typeface="Calibri"/>
                <a:cs typeface="Calibri"/>
              </a:rPr>
              <a:t>You launch a browser in private mode, then authenticate</a:t>
            </a:r>
            <a:endParaRPr sz="600" dirty="0">
              <a:latin typeface="Calibri"/>
              <a:cs typeface="Calibri"/>
            </a:endParaRPr>
          </a:p>
          <a:p>
            <a:pPr marL="38100" algn="just">
              <a:lnSpc>
                <a:spcPts val="705"/>
              </a:lnSpc>
            </a:pPr>
            <a:r>
              <a:rPr lang="en" sz="600" dirty="0">
                <a:solidFill>
                  <a:srgbClr val="231F20"/>
                </a:solidFill>
                <a:latin typeface="Calibri"/>
                <a:cs typeface="Calibri"/>
              </a:rPr>
              <a:t>with your password to access your profile.</a:t>
            </a:r>
            <a:endParaRPr sz="600" dirty="0">
              <a:latin typeface="Calibri"/>
              <a:cs typeface="Calibri"/>
            </a:endParaRPr>
          </a:p>
          <a:p>
            <a:pPr marL="38100" algn="just">
              <a:lnSpc>
                <a:spcPts val="560"/>
              </a:lnSpc>
              <a:spcBef>
                <a:spcPts val="80"/>
              </a:spcBef>
            </a:pPr>
            <a:r>
              <a:rPr lang="en" sz="600" dirty="0">
                <a:solidFill>
                  <a:srgbClr val="231F20"/>
                </a:solidFill>
                <a:latin typeface="Calibri"/>
                <a:cs typeface="Calibri"/>
              </a:rPr>
              <a:t>Is it safe?</a:t>
            </a:r>
            <a:endParaRPr sz="600" dirty="0">
              <a:latin typeface="Calibri"/>
              <a:cs typeface="Calibri"/>
            </a:endParaRPr>
          </a:p>
          <a:p>
            <a:pPr marL="2138045">
              <a:lnSpc>
                <a:spcPts val="1460"/>
              </a:lnSpc>
            </a:pPr>
            <a:r>
              <a:rPr lang="en" sz="2025" baseline="-12345" dirty="0">
                <a:solidFill>
                  <a:srgbClr val="FFB542"/>
                </a:solidFill>
                <a:latin typeface="Calibri"/>
                <a:cs typeface="Calibri"/>
              </a:rPr>
              <a:t>A </a:t>
            </a:r>
            <a:r>
              <a:rPr lang="en" sz="600" spc="-25" dirty="0">
                <a:solidFill>
                  <a:srgbClr val="231F20"/>
                </a:solidFill>
                <a:latin typeface="Calibri"/>
                <a:cs typeface="Calibri"/>
              </a:rPr>
              <a:t>Yes</a:t>
            </a:r>
            <a:endParaRPr sz="600" dirty="0">
              <a:latin typeface="Calibri"/>
              <a:cs typeface="Calibri"/>
            </a:endParaRPr>
          </a:p>
          <a:p>
            <a:pPr marL="2124710">
              <a:lnSpc>
                <a:spcPct val="100000"/>
              </a:lnSpc>
              <a:spcBef>
                <a:spcPts val="710"/>
              </a:spcBef>
            </a:pPr>
            <a:r>
              <a:rPr lang="en" sz="2025" spc="-67" baseline="-12345" dirty="0">
                <a:solidFill>
                  <a:srgbClr val="FFFFFF"/>
                </a:solidFill>
                <a:latin typeface="Calibri"/>
                <a:cs typeface="Calibri"/>
              </a:rPr>
              <a:t>B </a:t>
            </a:r>
            <a:r>
              <a:rPr lang="en" sz="600" spc="-25" dirty="0">
                <a:solidFill>
                  <a:srgbClr val="231F20"/>
                </a:solidFill>
                <a:latin typeface="Calibri"/>
                <a:cs typeface="Calibri"/>
              </a:rPr>
              <a:t>No</a:t>
            </a:r>
            <a:endParaRPr sz="600" dirty="0">
              <a:latin typeface="Calibri"/>
              <a:cs typeface="Calibri"/>
            </a:endParaRPr>
          </a:p>
        </p:txBody>
      </p:sp>
      <p:grpSp>
        <p:nvGrpSpPr>
          <p:cNvPr id="92" name="object 92"/>
          <p:cNvGrpSpPr/>
          <p:nvPr/>
        </p:nvGrpSpPr>
        <p:grpSpPr>
          <a:xfrm>
            <a:off x="9589250" y="8484753"/>
            <a:ext cx="2677160" cy="1522730"/>
            <a:chOff x="9589250" y="8484753"/>
            <a:chExt cx="2677160" cy="1522730"/>
          </a:xfrm>
        </p:grpSpPr>
        <p:pic>
          <p:nvPicPr>
            <p:cNvPr id="93" name="object 93"/>
            <p:cNvPicPr/>
            <p:nvPr/>
          </p:nvPicPr>
          <p:blipFill>
            <a:blip r:embed="rId4" cstate="screen">
              <a:extLst>
                <a:ext uri="{28A0092B-C50C-407E-A947-70E740481C1C}">
                  <a14:useLocalDpi xmlns:a14="http://schemas.microsoft.com/office/drawing/2010/main"/>
                </a:ext>
              </a:extLst>
            </a:blip>
            <a:stretch>
              <a:fillRect/>
            </a:stretch>
          </p:blipFill>
          <p:spPr>
            <a:xfrm>
              <a:off x="12160157" y="9878712"/>
              <a:ext cx="105634" cy="128355"/>
            </a:xfrm>
            <a:prstGeom prst="rect">
              <a:avLst/>
            </a:prstGeom>
          </p:spPr>
        </p:pic>
        <p:sp>
          <p:nvSpPr>
            <p:cNvPr id="94" name="object 94"/>
            <p:cNvSpPr/>
            <p:nvPr/>
          </p:nvSpPr>
          <p:spPr>
            <a:xfrm>
              <a:off x="9589250" y="8484753"/>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95" name="object 95"/>
          <p:cNvSpPr txBox="1"/>
          <p:nvPr/>
        </p:nvSpPr>
        <p:spPr>
          <a:xfrm>
            <a:off x="9950986" y="839837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96" name="object 96"/>
          <p:cNvGrpSpPr/>
          <p:nvPr/>
        </p:nvGrpSpPr>
        <p:grpSpPr>
          <a:xfrm>
            <a:off x="9374739" y="5896949"/>
            <a:ext cx="9712960" cy="4605655"/>
            <a:chOff x="9374739" y="5896949"/>
            <a:chExt cx="9712960" cy="4605655"/>
          </a:xfrm>
        </p:grpSpPr>
        <p:sp>
          <p:nvSpPr>
            <p:cNvPr id="97" name="object 97"/>
            <p:cNvSpPr/>
            <p:nvPr/>
          </p:nvSpPr>
          <p:spPr>
            <a:xfrm>
              <a:off x="10613250" y="8484761"/>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40"/>
                  </a:lnTo>
                  <a:lnTo>
                    <a:pt x="1000467" y="17640"/>
                  </a:lnTo>
                  <a:lnTo>
                    <a:pt x="1000467" y="13868"/>
                  </a:lnTo>
                  <a:close/>
                </a:path>
              </a:pathLst>
            </a:custGeom>
            <a:solidFill>
              <a:srgbClr val="FCF4D8"/>
            </a:solidFill>
          </p:spPr>
          <p:txBody>
            <a:bodyPr wrap="square" lIns="0" tIns="0" rIns="0" bIns="0" rtlCol="0"/>
            <a:lstStyle/>
            <a:p>
              <a:endParaRPr dirty="0"/>
            </a:p>
          </p:txBody>
        </p:sp>
        <p:sp>
          <p:nvSpPr>
            <p:cNvPr id="98" name="object 98"/>
            <p:cNvSpPr/>
            <p:nvPr/>
          </p:nvSpPr>
          <p:spPr>
            <a:xfrm>
              <a:off x="10604842" y="8484753"/>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99" name="object 99"/>
            <p:cNvSpPr/>
            <p:nvPr/>
          </p:nvSpPr>
          <p:spPr>
            <a:xfrm>
              <a:off x="11628831" y="8484761"/>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40"/>
                  </a:lnTo>
                  <a:lnTo>
                    <a:pt x="1022311" y="17640"/>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100" name="object 100"/>
            <p:cNvSpPr/>
            <p:nvPr/>
          </p:nvSpPr>
          <p:spPr>
            <a:xfrm>
              <a:off x="11611540" y="8484752"/>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01" name="object 101"/>
            <p:cNvSpPr/>
            <p:nvPr/>
          </p:nvSpPr>
          <p:spPr>
            <a:xfrm>
              <a:off x="10584170"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02" name="object 102"/>
            <p:cNvSpPr/>
            <p:nvPr/>
          </p:nvSpPr>
          <p:spPr>
            <a:xfrm>
              <a:off x="10579723" y="8465933"/>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03" name="object 103"/>
            <p:cNvSpPr/>
            <p:nvPr/>
          </p:nvSpPr>
          <p:spPr>
            <a:xfrm>
              <a:off x="11596888"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04" name="object 104"/>
            <p:cNvSpPr/>
            <p:nvPr/>
          </p:nvSpPr>
          <p:spPr>
            <a:xfrm>
              <a:off x="11592441" y="8465933"/>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05" name="object 105"/>
            <p:cNvPicPr/>
            <p:nvPr/>
          </p:nvPicPr>
          <p:blipFill>
            <a:blip r:embed="rId5" cstate="screen">
              <a:extLst>
                <a:ext uri="{28A0092B-C50C-407E-A947-70E740481C1C}">
                  <a14:useLocalDpi xmlns:a14="http://schemas.microsoft.com/office/drawing/2010/main"/>
                </a:ext>
              </a:extLst>
            </a:blip>
            <a:stretch>
              <a:fillRect/>
            </a:stretch>
          </p:blipFill>
          <p:spPr>
            <a:xfrm>
              <a:off x="9497028" y="8452494"/>
              <a:ext cx="109080" cy="73020"/>
            </a:xfrm>
            <a:prstGeom prst="rect">
              <a:avLst/>
            </a:prstGeom>
          </p:spPr>
        </p:pic>
        <p:sp>
          <p:nvSpPr>
            <p:cNvPr id="106" name="object 106"/>
            <p:cNvSpPr/>
            <p:nvPr/>
          </p:nvSpPr>
          <p:spPr>
            <a:xfrm>
              <a:off x="9401497"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07" name="object 107"/>
            <p:cNvSpPr/>
            <p:nvPr/>
          </p:nvSpPr>
          <p:spPr>
            <a:xfrm>
              <a:off x="12612632" y="5924529"/>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08" name="object 108"/>
            <p:cNvSpPr/>
            <p:nvPr/>
          </p:nvSpPr>
          <p:spPr>
            <a:xfrm>
              <a:off x="12612632" y="5924529"/>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109" name="object 109"/>
            <p:cNvSpPr/>
            <p:nvPr/>
          </p:nvSpPr>
          <p:spPr>
            <a:xfrm>
              <a:off x="12612632" y="8496494"/>
              <a:ext cx="6447790" cy="1978025"/>
            </a:xfrm>
            <a:custGeom>
              <a:avLst/>
              <a:gdLst/>
              <a:ahLst/>
              <a:cxnLst/>
              <a:rect l="l" t="t" r="r" b="b"/>
              <a:pathLst>
                <a:path w="6447790" h="197802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10" name="object 110"/>
            <p:cNvSpPr/>
            <p:nvPr/>
          </p:nvSpPr>
          <p:spPr>
            <a:xfrm>
              <a:off x="12612632" y="8496494"/>
              <a:ext cx="6447790" cy="1978025"/>
            </a:xfrm>
            <a:custGeom>
              <a:avLst/>
              <a:gdLst/>
              <a:ahLst/>
              <a:cxnLst/>
              <a:rect l="l" t="t" r="r" b="b"/>
              <a:pathLst>
                <a:path w="6447790" h="197802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762385" y="1977950"/>
                  </a:lnTo>
                  <a:lnTo>
                    <a:pt x="5800074"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1633541"/>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11" name="object 111"/>
          <p:cNvSpPr txBox="1"/>
          <p:nvPr/>
        </p:nvSpPr>
        <p:spPr>
          <a:xfrm>
            <a:off x="1696267" y="4778128"/>
            <a:ext cx="2106295" cy="236220"/>
          </a:xfrm>
          <a:prstGeom prst="rect">
            <a:avLst/>
          </a:prstGeom>
        </p:spPr>
        <p:txBody>
          <a:bodyPr vert="horz" wrap="square" lIns="0" tIns="16510" rIns="0" bIns="0" rtlCol="0">
            <a:spAutoFit/>
          </a:bodyPr>
          <a:lstStyle/>
          <a:p>
            <a:pPr marL="38100">
              <a:lnSpc>
                <a:spcPct val="100000"/>
              </a:lnSpc>
              <a:spcBef>
                <a:spcPts val="130"/>
              </a:spcBef>
            </a:pPr>
            <a:r>
              <a:rPr lang="en" sz="2025" baseline="-12345" dirty="0">
                <a:solidFill>
                  <a:srgbClr val="FFFFFF"/>
                </a:solidFill>
                <a:latin typeface="Calibri"/>
                <a:cs typeface="Calibri"/>
              </a:rPr>
              <a:t>C </a:t>
            </a:r>
            <a:r>
              <a:rPr lang="en" sz="600" dirty="0">
                <a:solidFill>
                  <a:srgbClr val="231F20"/>
                </a:solidFill>
                <a:latin typeface="Calibri"/>
                <a:cs typeface="Calibri"/>
              </a:rPr>
              <a:t>No, each department must have a different password</a:t>
            </a:r>
            <a:endParaRPr sz="600" dirty="0">
              <a:latin typeface="Calibri"/>
              <a:cs typeface="Calibri"/>
            </a:endParaRPr>
          </a:p>
        </p:txBody>
      </p:sp>
      <p:sp>
        <p:nvSpPr>
          <p:cNvPr id="112" name="object 112"/>
          <p:cNvSpPr txBox="1"/>
          <p:nvPr/>
        </p:nvSpPr>
        <p:spPr>
          <a:xfrm>
            <a:off x="1801522" y="4377773"/>
            <a:ext cx="2001520" cy="236220"/>
          </a:xfrm>
          <a:prstGeom prst="rect">
            <a:avLst/>
          </a:prstGeom>
        </p:spPr>
        <p:txBody>
          <a:bodyPr vert="horz" wrap="square" lIns="0" tIns="16510" rIns="0" bIns="0" rtlCol="0">
            <a:spAutoFit/>
          </a:bodyPr>
          <a:lstStyle/>
          <a:p>
            <a:pPr marL="38100">
              <a:lnSpc>
                <a:spcPct val="100000"/>
              </a:lnSpc>
              <a:spcBef>
                <a:spcPts val="130"/>
              </a:spcBef>
            </a:pPr>
            <a:r>
              <a:rPr lang="en" sz="2025" spc="-67" baseline="-12345" dirty="0">
                <a:solidFill>
                  <a:srgbClr val="FFB542"/>
                </a:solidFill>
                <a:latin typeface="Calibri"/>
                <a:cs typeface="Calibri"/>
              </a:rPr>
              <a:t>B </a:t>
            </a:r>
            <a:r>
              <a:rPr lang="en" sz="600" dirty="0">
                <a:solidFill>
                  <a:srgbClr val="231F20"/>
                </a:solidFill>
                <a:latin typeface="Calibri"/>
                <a:cs typeface="Calibri"/>
              </a:rPr>
              <a:t>Yes, but only if the password contains</a:t>
            </a:r>
            <a:endParaRPr sz="600" dirty="0">
              <a:latin typeface="Calibri"/>
              <a:cs typeface="Calibri"/>
            </a:endParaRPr>
          </a:p>
        </p:txBody>
      </p:sp>
      <p:sp>
        <p:nvSpPr>
          <p:cNvPr id="113" name="object 113"/>
          <p:cNvSpPr txBox="1"/>
          <p:nvPr/>
        </p:nvSpPr>
        <p:spPr>
          <a:xfrm>
            <a:off x="3078393" y="4583713"/>
            <a:ext cx="699770"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Special characters</a:t>
            </a:r>
            <a:endParaRPr sz="600" dirty="0">
              <a:latin typeface="Calibri"/>
              <a:cs typeface="Calibri"/>
            </a:endParaRPr>
          </a:p>
        </p:txBody>
      </p:sp>
      <p:pic>
        <p:nvPicPr>
          <p:cNvPr id="114" name="object 114"/>
          <p:cNvPicPr/>
          <p:nvPr/>
        </p:nvPicPr>
        <p:blipFill>
          <a:blip r:embed="rId4" cstate="screen">
            <a:extLst>
              <a:ext uri="{28A0092B-C50C-407E-A947-70E740481C1C}">
                <a14:useLocalDpi xmlns:a14="http://schemas.microsoft.com/office/drawing/2010/main"/>
              </a:ext>
            </a:extLst>
          </a:blip>
          <a:stretch>
            <a:fillRect/>
          </a:stretch>
        </p:blipFill>
        <p:spPr>
          <a:xfrm>
            <a:off x="3408114" y="5014073"/>
            <a:ext cx="105634" cy="128355"/>
          </a:xfrm>
          <a:prstGeom prst="rect">
            <a:avLst/>
          </a:prstGeom>
        </p:spPr>
      </p:pic>
      <p:sp>
        <p:nvSpPr>
          <p:cNvPr id="115" name="object 115"/>
          <p:cNvSpPr txBox="1"/>
          <p:nvPr/>
        </p:nvSpPr>
        <p:spPr>
          <a:xfrm>
            <a:off x="1379558" y="3767896"/>
            <a:ext cx="2543810" cy="549910"/>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Do you think that a good password can be used for several services (mailboxes, social networks, banking, e-commerce sites, administrations, etc.)  ?</a:t>
            </a:r>
            <a:endParaRPr sz="600" dirty="0">
              <a:latin typeface="Calibri"/>
              <a:cs typeface="Calibri"/>
            </a:endParaRPr>
          </a:p>
          <a:p>
            <a:pPr marL="147955">
              <a:lnSpc>
                <a:spcPct val="100000"/>
              </a:lnSpc>
              <a:spcBef>
                <a:spcPts val="360"/>
              </a:spcBef>
            </a:pPr>
            <a:r>
              <a:rPr lang="en" sz="2025" baseline="-12345" dirty="0">
                <a:solidFill>
                  <a:srgbClr val="FFB542"/>
                </a:solidFill>
                <a:latin typeface="Calibri"/>
                <a:cs typeface="Calibri"/>
              </a:rPr>
              <a:t>A </a:t>
            </a:r>
            <a:r>
              <a:rPr lang="en" sz="600" dirty="0">
                <a:solidFill>
                  <a:srgbClr val="231F20"/>
                </a:solidFill>
                <a:latin typeface="Calibri"/>
                <a:cs typeface="Calibri"/>
              </a:rPr>
              <a:t>Yes, when the services have nothing to do with each other</a:t>
            </a:r>
            <a:endParaRPr sz="600" dirty="0">
              <a:latin typeface="Calibri"/>
              <a:cs typeface="Calibri"/>
            </a:endParaRPr>
          </a:p>
        </p:txBody>
      </p:sp>
      <p:sp>
        <p:nvSpPr>
          <p:cNvPr id="116" name="object 116"/>
          <p:cNvSpPr/>
          <p:nvPr/>
        </p:nvSpPr>
        <p:spPr>
          <a:xfrm>
            <a:off x="1155582" y="3569812"/>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17" name="object 117"/>
          <p:cNvSpPr txBox="1"/>
          <p:nvPr/>
        </p:nvSpPr>
        <p:spPr>
          <a:xfrm>
            <a:off x="1517318" y="348343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118" name="object 118"/>
          <p:cNvGrpSpPr/>
          <p:nvPr/>
        </p:nvGrpSpPr>
        <p:grpSpPr>
          <a:xfrm>
            <a:off x="940841" y="3249951"/>
            <a:ext cx="8064500" cy="4468495"/>
            <a:chOff x="940841" y="3249951"/>
            <a:chExt cx="8064500" cy="4468495"/>
          </a:xfrm>
        </p:grpSpPr>
        <p:sp>
          <p:nvSpPr>
            <p:cNvPr id="119" name="object 119"/>
            <p:cNvSpPr/>
            <p:nvPr/>
          </p:nvSpPr>
          <p:spPr>
            <a:xfrm>
              <a:off x="2179574" y="3569823"/>
              <a:ext cx="1000760" cy="17780"/>
            </a:xfrm>
            <a:custGeom>
              <a:avLst/>
              <a:gdLst/>
              <a:ahLst/>
              <a:cxnLst/>
              <a:rect l="l" t="t" r="r" b="b"/>
              <a:pathLst>
                <a:path w="1000760" h="17779">
                  <a:moveTo>
                    <a:pt x="1000480" y="13855"/>
                  </a:moveTo>
                  <a:lnTo>
                    <a:pt x="998296" y="13855"/>
                  </a:lnTo>
                  <a:lnTo>
                    <a:pt x="998296" y="3771"/>
                  </a:lnTo>
                  <a:lnTo>
                    <a:pt x="1000353" y="3771"/>
                  </a:lnTo>
                  <a:lnTo>
                    <a:pt x="1000353" y="0"/>
                  </a:lnTo>
                  <a:lnTo>
                    <a:pt x="0" y="0"/>
                  </a:lnTo>
                  <a:lnTo>
                    <a:pt x="0" y="3771"/>
                  </a:lnTo>
                  <a:lnTo>
                    <a:pt x="0" y="13855"/>
                  </a:lnTo>
                  <a:lnTo>
                    <a:pt x="0" y="17640"/>
                  </a:lnTo>
                  <a:lnTo>
                    <a:pt x="1000480" y="17640"/>
                  </a:lnTo>
                  <a:lnTo>
                    <a:pt x="1000480" y="13855"/>
                  </a:lnTo>
                  <a:close/>
                </a:path>
              </a:pathLst>
            </a:custGeom>
            <a:solidFill>
              <a:srgbClr val="FCF4D8"/>
            </a:solidFill>
          </p:spPr>
          <p:txBody>
            <a:bodyPr wrap="square" lIns="0" tIns="0" rIns="0" bIns="0" rtlCol="0"/>
            <a:lstStyle/>
            <a:p>
              <a:endParaRPr dirty="0"/>
            </a:p>
          </p:txBody>
        </p:sp>
        <p:sp>
          <p:nvSpPr>
            <p:cNvPr id="120" name="object 120"/>
            <p:cNvSpPr/>
            <p:nvPr/>
          </p:nvSpPr>
          <p:spPr>
            <a:xfrm>
              <a:off x="2171174" y="3569812"/>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21" name="object 121"/>
            <p:cNvSpPr/>
            <p:nvPr/>
          </p:nvSpPr>
          <p:spPr>
            <a:xfrm>
              <a:off x="3195167" y="3569823"/>
              <a:ext cx="1024890" cy="17780"/>
            </a:xfrm>
            <a:custGeom>
              <a:avLst/>
              <a:gdLst/>
              <a:ahLst/>
              <a:cxnLst/>
              <a:rect l="l" t="t" r="r" b="b"/>
              <a:pathLst>
                <a:path w="1024889"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22" name="object 122"/>
            <p:cNvSpPr/>
            <p:nvPr/>
          </p:nvSpPr>
          <p:spPr>
            <a:xfrm>
              <a:off x="3177873" y="3569811"/>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23" name="object 123"/>
            <p:cNvSpPr/>
            <p:nvPr/>
          </p:nvSpPr>
          <p:spPr>
            <a:xfrm>
              <a:off x="2150502"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24" name="object 124"/>
            <p:cNvSpPr/>
            <p:nvPr/>
          </p:nvSpPr>
          <p:spPr>
            <a:xfrm>
              <a:off x="2146055" y="3550992"/>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25" name="object 125"/>
            <p:cNvSpPr/>
            <p:nvPr/>
          </p:nvSpPr>
          <p:spPr>
            <a:xfrm>
              <a:off x="3163220"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26" name="object 126"/>
            <p:cNvSpPr/>
            <p:nvPr/>
          </p:nvSpPr>
          <p:spPr>
            <a:xfrm>
              <a:off x="3158774" y="3550992"/>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27" name="object 127"/>
            <p:cNvPicPr/>
            <p:nvPr/>
          </p:nvPicPr>
          <p:blipFill>
            <a:blip r:embed="rId5" cstate="screen">
              <a:extLst>
                <a:ext uri="{28A0092B-C50C-407E-A947-70E740481C1C}">
                  <a14:useLocalDpi xmlns:a14="http://schemas.microsoft.com/office/drawing/2010/main"/>
                </a:ext>
              </a:extLst>
            </a:blip>
            <a:stretch>
              <a:fillRect/>
            </a:stretch>
          </p:blipFill>
          <p:spPr>
            <a:xfrm>
              <a:off x="1063360" y="3537553"/>
              <a:ext cx="109080" cy="73020"/>
            </a:xfrm>
            <a:prstGeom prst="rect">
              <a:avLst/>
            </a:prstGeom>
          </p:spPr>
        </p:pic>
        <p:sp>
          <p:nvSpPr>
            <p:cNvPr id="128" name="object 128"/>
            <p:cNvSpPr/>
            <p:nvPr/>
          </p:nvSpPr>
          <p:spPr>
            <a:xfrm>
              <a:off x="967829"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29" name="object 129"/>
            <p:cNvSpPr/>
            <p:nvPr/>
          </p:nvSpPr>
          <p:spPr>
            <a:xfrm>
              <a:off x="4067609" y="3277573"/>
              <a:ext cx="4889500" cy="1644650"/>
            </a:xfrm>
            <a:custGeom>
              <a:avLst/>
              <a:gdLst/>
              <a:ahLst/>
              <a:cxnLst/>
              <a:rect l="l" t="t" r="r" b="b"/>
              <a:pathLst>
                <a:path w="4889500" h="164465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0" name="object 130"/>
            <p:cNvSpPr/>
            <p:nvPr/>
          </p:nvSpPr>
          <p:spPr>
            <a:xfrm>
              <a:off x="4067609" y="3277573"/>
              <a:ext cx="4889500" cy="1644650"/>
            </a:xfrm>
            <a:custGeom>
              <a:avLst/>
              <a:gdLst/>
              <a:ahLst/>
              <a:cxnLst/>
              <a:rect l="l" t="t" r="r" b="b"/>
              <a:pathLst>
                <a:path w="4889500" h="164465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241818"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1299625"/>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sp>
          <p:nvSpPr>
            <p:cNvPr id="131" name="object 131"/>
            <p:cNvSpPr/>
            <p:nvPr/>
          </p:nvSpPr>
          <p:spPr>
            <a:xfrm>
              <a:off x="4088550" y="5156261"/>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2" name="object 132"/>
            <p:cNvSpPr/>
            <p:nvPr/>
          </p:nvSpPr>
          <p:spPr>
            <a:xfrm>
              <a:off x="4088550" y="5156261"/>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grpSp>
        <p:nvGrpSpPr>
          <p:cNvPr id="133" name="object 133"/>
          <p:cNvGrpSpPr/>
          <p:nvPr/>
        </p:nvGrpSpPr>
        <p:grpSpPr>
          <a:xfrm>
            <a:off x="9388103" y="3435156"/>
            <a:ext cx="3365500" cy="1892935"/>
            <a:chOff x="9388103" y="3435156"/>
            <a:chExt cx="3365500" cy="1892935"/>
          </a:xfrm>
        </p:grpSpPr>
        <p:sp>
          <p:nvSpPr>
            <p:cNvPr id="135" name="object 135"/>
            <p:cNvSpPr/>
            <p:nvPr/>
          </p:nvSpPr>
          <p:spPr>
            <a:xfrm>
              <a:off x="9388103"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6" name="object 136"/>
            <p:cNvSpPr/>
            <p:nvPr/>
          </p:nvSpPr>
          <p:spPr>
            <a:xfrm>
              <a:off x="11819324" y="4431247"/>
              <a:ext cx="458470" cy="276860"/>
            </a:xfrm>
            <a:custGeom>
              <a:avLst/>
              <a:gdLst/>
              <a:ahLst/>
              <a:cxnLst/>
              <a:rect l="l" t="t" r="r" b="b"/>
              <a:pathLst>
                <a:path w="458470" h="276860">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137" name="object 137"/>
            <p:cNvSpPr/>
            <p:nvPr/>
          </p:nvSpPr>
          <p:spPr>
            <a:xfrm>
              <a:off x="11820346" y="4727273"/>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grpSp>
      <p:sp>
        <p:nvSpPr>
          <p:cNvPr id="138" name="object 138"/>
          <p:cNvSpPr txBox="1"/>
          <p:nvPr/>
        </p:nvSpPr>
        <p:spPr>
          <a:xfrm>
            <a:off x="11912040" y="4714894"/>
            <a:ext cx="114935" cy="236220"/>
          </a:xfrm>
          <a:prstGeom prst="rect">
            <a:avLst/>
          </a:prstGeom>
        </p:spPr>
        <p:txBody>
          <a:bodyPr vert="horz" wrap="square" lIns="0" tIns="16510" rIns="0" bIns="0" rtlCol="0">
            <a:spAutoFit/>
          </a:bodyPr>
          <a:lstStyle/>
          <a:p>
            <a:pPr marL="12700">
              <a:lnSpc>
                <a:spcPct val="100000"/>
              </a:lnSpc>
              <a:spcBef>
                <a:spcPts val="130"/>
              </a:spcBef>
            </a:pPr>
            <a:r>
              <a:rPr lang="en" sz="1350" spc="-30" dirty="0">
                <a:solidFill>
                  <a:srgbClr val="FFFFFF"/>
                </a:solidFill>
                <a:latin typeface="Calibri"/>
                <a:cs typeface="Calibri"/>
              </a:rPr>
              <a:t>B</a:t>
            </a:r>
            <a:endParaRPr sz="1350" dirty="0">
              <a:latin typeface="Calibri"/>
              <a:cs typeface="Calibri"/>
            </a:endParaRPr>
          </a:p>
        </p:txBody>
      </p:sp>
      <p:sp>
        <p:nvSpPr>
          <p:cNvPr id="139" name="object 139"/>
          <p:cNvSpPr txBox="1"/>
          <p:nvPr/>
        </p:nvSpPr>
        <p:spPr>
          <a:xfrm>
            <a:off x="12032813" y="4775907"/>
            <a:ext cx="165735" cy="120650"/>
          </a:xfrm>
          <a:prstGeom prst="rect">
            <a:avLst/>
          </a:prstGeom>
        </p:spPr>
        <p:txBody>
          <a:bodyPr vert="horz" wrap="square" lIns="0" tIns="15240" rIns="0" bIns="0" rtlCol="0">
            <a:spAutoFit/>
          </a:bodyPr>
          <a:lstStyle/>
          <a:p>
            <a:pPr marL="12700">
              <a:lnSpc>
                <a:spcPct val="100000"/>
              </a:lnSpc>
              <a:spcBef>
                <a:spcPts val="120"/>
              </a:spcBef>
            </a:pPr>
            <a:r>
              <a:rPr lang="en" sz="600" spc="-25" dirty="0">
                <a:solidFill>
                  <a:srgbClr val="231F20"/>
                </a:solidFill>
                <a:latin typeface="Calibri"/>
                <a:cs typeface="Calibri"/>
              </a:rPr>
              <a:t>No</a:t>
            </a:r>
            <a:endParaRPr sz="600" dirty="0">
              <a:latin typeface="Calibri"/>
              <a:cs typeface="Calibri"/>
            </a:endParaRPr>
          </a:p>
        </p:txBody>
      </p:sp>
      <p:pic>
        <p:nvPicPr>
          <p:cNvPr id="140" name="object 140"/>
          <p:cNvPicPr/>
          <p:nvPr/>
        </p:nvPicPr>
        <p:blipFill>
          <a:blip r:embed="rId4" cstate="screen">
            <a:extLst>
              <a:ext uri="{28A0092B-C50C-407E-A947-70E740481C1C}">
                <a14:useLocalDpi xmlns:a14="http://schemas.microsoft.com/office/drawing/2010/main"/>
              </a:ext>
            </a:extLst>
          </a:blip>
          <a:stretch>
            <a:fillRect/>
          </a:stretch>
        </p:blipFill>
        <p:spPr>
          <a:xfrm>
            <a:off x="12171972" y="4914091"/>
            <a:ext cx="105634" cy="128355"/>
          </a:xfrm>
          <a:prstGeom prst="rect">
            <a:avLst/>
          </a:prstGeom>
        </p:spPr>
      </p:pic>
      <p:sp>
        <p:nvSpPr>
          <p:cNvPr id="141" name="object 141"/>
          <p:cNvSpPr txBox="1"/>
          <p:nvPr/>
        </p:nvSpPr>
        <p:spPr>
          <a:xfrm>
            <a:off x="9799830" y="3831819"/>
            <a:ext cx="2541270" cy="787400"/>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You receive an email informing you that photos where you are tagged are available. The website asks you to enter your Facebook ID and password. It appears that the website has a legitimate certificate with a padlock next to the address bar.</a:t>
            </a:r>
            <a:endParaRPr sz="600" dirty="0">
              <a:latin typeface="Calibri"/>
              <a:cs typeface="Calibri"/>
            </a:endParaRPr>
          </a:p>
          <a:p>
            <a:pPr marL="38100" algn="just">
              <a:lnSpc>
                <a:spcPct val="100000"/>
              </a:lnSpc>
              <a:spcBef>
                <a:spcPts val="45"/>
              </a:spcBef>
            </a:pPr>
            <a:r>
              <a:rPr lang="en" sz="600" dirty="0">
                <a:solidFill>
                  <a:srgbClr val="231F20"/>
                </a:solidFill>
                <a:latin typeface="Calibri"/>
                <a:cs typeface="Calibri"/>
              </a:rPr>
              <a:t>You enter your username and password on the website.</a:t>
            </a:r>
            <a:endParaRPr sz="600" dirty="0">
              <a:latin typeface="Calibri"/>
              <a:cs typeface="Calibri"/>
            </a:endParaRPr>
          </a:p>
          <a:p>
            <a:pPr marL="38100" algn="just">
              <a:lnSpc>
                <a:spcPts val="710"/>
              </a:lnSpc>
              <a:spcBef>
                <a:spcPts val="80"/>
              </a:spcBef>
            </a:pPr>
            <a:r>
              <a:rPr lang="en" sz="600" dirty="0">
                <a:solidFill>
                  <a:srgbClr val="231F20"/>
                </a:solidFill>
                <a:latin typeface="Calibri"/>
                <a:cs typeface="Calibri"/>
              </a:rPr>
              <a:t>Is this a good idea or not?</a:t>
            </a:r>
            <a:endParaRPr sz="600" dirty="0">
              <a:latin typeface="Calibri"/>
              <a:cs typeface="Calibri"/>
            </a:endParaRPr>
          </a:p>
          <a:p>
            <a:pPr marR="147955" algn="r">
              <a:lnSpc>
                <a:spcPts val="1610"/>
              </a:lnSpc>
            </a:pPr>
            <a:r>
              <a:rPr lang="en" sz="2025" baseline="-12345" dirty="0">
                <a:solidFill>
                  <a:srgbClr val="FFB542"/>
                </a:solidFill>
                <a:latin typeface="Calibri"/>
                <a:cs typeface="Calibri"/>
              </a:rPr>
              <a:t>A </a:t>
            </a:r>
            <a:r>
              <a:rPr lang="en" sz="600" spc="-25" dirty="0">
                <a:solidFill>
                  <a:srgbClr val="231F20"/>
                </a:solidFill>
                <a:latin typeface="Calibri"/>
                <a:cs typeface="Calibri"/>
              </a:rPr>
              <a:t>Yes</a:t>
            </a:r>
            <a:endParaRPr sz="600" dirty="0">
              <a:latin typeface="Calibri"/>
              <a:cs typeface="Calibri"/>
            </a:endParaRPr>
          </a:p>
        </p:txBody>
      </p:sp>
      <p:sp>
        <p:nvSpPr>
          <p:cNvPr id="142" name="object 142"/>
          <p:cNvSpPr/>
          <p:nvPr/>
        </p:nvSpPr>
        <p:spPr>
          <a:xfrm>
            <a:off x="9575855" y="3569812"/>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43" name="object 143"/>
          <p:cNvSpPr txBox="1"/>
          <p:nvPr/>
        </p:nvSpPr>
        <p:spPr>
          <a:xfrm>
            <a:off x="9937591" y="348343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144" name="object 144"/>
          <p:cNvGrpSpPr/>
          <p:nvPr/>
        </p:nvGrpSpPr>
        <p:grpSpPr>
          <a:xfrm>
            <a:off x="9388102" y="3144009"/>
            <a:ext cx="9672320" cy="2534920"/>
            <a:chOff x="9388102" y="3144009"/>
            <a:chExt cx="9672320" cy="2534920"/>
          </a:xfrm>
        </p:grpSpPr>
        <p:sp>
          <p:nvSpPr>
            <p:cNvPr id="145" name="object 145"/>
            <p:cNvSpPr/>
            <p:nvPr/>
          </p:nvSpPr>
          <p:spPr>
            <a:xfrm>
              <a:off x="10599852" y="3569823"/>
              <a:ext cx="1000760" cy="17780"/>
            </a:xfrm>
            <a:custGeom>
              <a:avLst/>
              <a:gdLst/>
              <a:ahLst/>
              <a:cxnLst/>
              <a:rect l="l" t="t" r="r" b="b"/>
              <a:pathLst>
                <a:path w="1000759" h="17779">
                  <a:moveTo>
                    <a:pt x="1000467" y="13855"/>
                  </a:moveTo>
                  <a:lnTo>
                    <a:pt x="998283" y="13855"/>
                  </a:lnTo>
                  <a:lnTo>
                    <a:pt x="998283" y="3771"/>
                  </a:lnTo>
                  <a:lnTo>
                    <a:pt x="1000353" y="3771"/>
                  </a:lnTo>
                  <a:lnTo>
                    <a:pt x="1000353" y="0"/>
                  </a:lnTo>
                  <a:lnTo>
                    <a:pt x="0" y="0"/>
                  </a:lnTo>
                  <a:lnTo>
                    <a:pt x="0" y="3771"/>
                  </a:lnTo>
                  <a:lnTo>
                    <a:pt x="0" y="13855"/>
                  </a:lnTo>
                  <a:lnTo>
                    <a:pt x="0" y="17640"/>
                  </a:lnTo>
                  <a:lnTo>
                    <a:pt x="1000467" y="17640"/>
                  </a:lnTo>
                  <a:lnTo>
                    <a:pt x="1000467" y="13855"/>
                  </a:lnTo>
                  <a:close/>
                </a:path>
              </a:pathLst>
            </a:custGeom>
            <a:solidFill>
              <a:srgbClr val="FCF4D8"/>
            </a:solidFill>
          </p:spPr>
          <p:txBody>
            <a:bodyPr wrap="square" lIns="0" tIns="0" rIns="0" bIns="0" rtlCol="0"/>
            <a:lstStyle/>
            <a:p>
              <a:endParaRPr dirty="0"/>
            </a:p>
          </p:txBody>
        </p:sp>
        <p:sp>
          <p:nvSpPr>
            <p:cNvPr id="146" name="object 146"/>
            <p:cNvSpPr/>
            <p:nvPr/>
          </p:nvSpPr>
          <p:spPr>
            <a:xfrm>
              <a:off x="10591446" y="3569812"/>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47" name="object 147"/>
            <p:cNvSpPr/>
            <p:nvPr/>
          </p:nvSpPr>
          <p:spPr>
            <a:xfrm>
              <a:off x="11615445" y="3569823"/>
              <a:ext cx="1024890" cy="17780"/>
            </a:xfrm>
            <a:custGeom>
              <a:avLst/>
              <a:gdLst/>
              <a:ahLst/>
              <a:cxnLst/>
              <a:rect l="l" t="t" r="r" b="b"/>
              <a:pathLst>
                <a:path w="1024890"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48" name="object 148"/>
            <p:cNvSpPr/>
            <p:nvPr/>
          </p:nvSpPr>
          <p:spPr>
            <a:xfrm>
              <a:off x="11598145" y="3569811"/>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49" name="object 149"/>
            <p:cNvSpPr/>
            <p:nvPr/>
          </p:nvSpPr>
          <p:spPr>
            <a:xfrm>
              <a:off x="10570775"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50" name="object 150"/>
            <p:cNvSpPr/>
            <p:nvPr/>
          </p:nvSpPr>
          <p:spPr>
            <a:xfrm>
              <a:off x="10566328" y="3550992"/>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51" name="object 151"/>
            <p:cNvSpPr/>
            <p:nvPr/>
          </p:nvSpPr>
          <p:spPr>
            <a:xfrm>
              <a:off x="11583493"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52" name="object 152"/>
            <p:cNvSpPr/>
            <p:nvPr/>
          </p:nvSpPr>
          <p:spPr>
            <a:xfrm>
              <a:off x="11579046" y="3550992"/>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53" name="object 153"/>
            <p:cNvPicPr/>
            <p:nvPr/>
          </p:nvPicPr>
          <p:blipFill>
            <a:blip r:embed="rId5" cstate="screen">
              <a:extLst>
                <a:ext uri="{28A0092B-C50C-407E-A947-70E740481C1C}">
                  <a14:useLocalDpi xmlns:a14="http://schemas.microsoft.com/office/drawing/2010/main"/>
                </a:ext>
              </a:extLst>
            </a:blip>
            <a:stretch>
              <a:fillRect/>
            </a:stretch>
          </p:blipFill>
          <p:spPr>
            <a:xfrm>
              <a:off x="9483633" y="3537553"/>
              <a:ext cx="109080" cy="73020"/>
            </a:xfrm>
            <a:prstGeom prst="rect">
              <a:avLst/>
            </a:prstGeom>
          </p:spPr>
        </p:pic>
        <p:sp>
          <p:nvSpPr>
            <p:cNvPr id="154" name="object 154"/>
            <p:cNvSpPr/>
            <p:nvPr/>
          </p:nvSpPr>
          <p:spPr>
            <a:xfrm>
              <a:off x="9388102"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55" name="object 155"/>
            <p:cNvSpPr/>
            <p:nvPr/>
          </p:nvSpPr>
          <p:spPr>
            <a:xfrm>
              <a:off x="12612632" y="3144009"/>
              <a:ext cx="6447790" cy="2534920"/>
            </a:xfrm>
            <a:custGeom>
              <a:avLst/>
              <a:gdLst/>
              <a:ahLst/>
              <a:cxnLst/>
              <a:rect l="l" t="t" r="r" b="b"/>
              <a:pathLst>
                <a:path w="6447790" h="2534920">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56" name="object 156"/>
            <p:cNvSpPr/>
            <p:nvPr/>
          </p:nvSpPr>
          <p:spPr>
            <a:xfrm>
              <a:off x="12612632" y="3144009"/>
              <a:ext cx="6447790" cy="2534920"/>
            </a:xfrm>
            <a:custGeom>
              <a:avLst/>
              <a:gdLst/>
              <a:ahLst/>
              <a:cxnLst/>
              <a:rect l="l" t="t" r="r" b="b"/>
              <a:pathLst>
                <a:path w="6447790" h="2534920">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85" y="2534477"/>
                  </a:lnTo>
                  <a:lnTo>
                    <a:pt x="5800074"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21900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57" name="object 157"/>
          <p:cNvSpPr txBox="1"/>
          <p:nvPr/>
        </p:nvSpPr>
        <p:spPr>
          <a:xfrm>
            <a:off x="4518114" y="5466975"/>
            <a:ext cx="4254500"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235" dirty="0">
                <a:solidFill>
                  <a:srgbClr val="231F20"/>
                </a:solidFill>
                <a:latin typeface="Arial Narrow"/>
                <a:cs typeface="Arial Narrow"/>
              </a:rPr>
              <a:t>Never click on a link or attachment that seems questionable about its origin or nature. If in doubt, access the website is preferred by typing the address directly into the search bar.</a:t>
            </a:r>
            <a:endParaRPr sz="2300" dirty="0">
              <a:latin typeface="Arial Narrow"/>
              <a:cs typeface="Arial Narrow"/>
            </a:endParaRPr>
          </a:p>
        </p:txBody>
      </p:sp>
      <p:sp>
        <p:nvSpPr>
          <p:cNvPr id="158" name="object 158"/>
          <p:cNvSpPr txBox="1"/>
          <p:nvPr/>
        </p:nvSpPr>
        <p:spPr>
          <a:xfrm>
            <a:off x="4540375" y="3472514"/>
            <a:ext cx="3891915" cy="1140460"/>
          </a:xfrm>
          <a:prstGeom prst="rect">
            <a:avLst/>
          </a:prstGeom>
        </p:spPr>
        <p:txBody>
          <a:bodyPr vert="horz" wrap="square" lIns="0" tIns="12065" rIns="0" bIns="0" rtlCol="0">
            <a:spAutoFit/>
          </a:bodyPr>
          <a:lstStyle/>
          <a:p>
            <a:pPr marL="12700" marR="5080">
              <a:lnSpc>
                <a:spcPct val="106000"/>
              </a:lnSpc>
              <a:spcBef>
                <a:spcPts val="95"/>
              </a:spcBef>
            </a:pPr>
            <a:r>
              <a:rPr lang="en" sz="2300" i="1" spc="-204" dirty="0">
                <a:solidFill>
                  <a:srgbClr val="231F20"/>
                </a:solidFill>
                <a:latin typeface="Arial Narrow"/>
                <a:cs typeface="Arial Narrow"/>
              </a:rPr>
              <a:t>Each service should have a different password to avoid the risk of a cascading compromise.</a:t>
            </a:r>
            <a:endParaRPr sz="2300" dirty="0">
              <a:latin typeface="Arial Narrow"/>
              <a:cs typeface="Arial Narrow"/>
            </a:endParaRPr>
          </a:p>
        </p:txBody>
      </p:sp>
      <p:sp>
        <p:nvSpPr>
          <p:cNvPr id="159" name="object 159"/>
          <p:cNvSpPr txBox="1"/>
          <p:nvPr/>
        </p:nvSpPr>
        <p:spPr>
          <a:xfrm>
            <a:off x="13171041" y="8666380"/>
            <a:ext cx="5545455" cy="1511935"/>
          </a:xfrm>
          <a:prstGeom prst="rect">
            <a:avLst/>
          </a:prstGeom>
        </p:spPr>
        <p:txBody>
          <a:bodyPr vert="horz" wrap="square" lIns="0" tIns="12065" rIns="0" bIns="0" rtlCol="0">
            <a:spAutoFit/>
          </a:bodyPr>
          <a:lstStyle/>
          <a:p>
            <a:pPr marL="12700" marR="5080">
              <a:lnSpc>
                <a:spcPct val="106000"/>
              </a:lnSpc>
              <a:spcBef>
                <a:spcPts val="95"/>
              </a:spcBef>
            </a:pPr>
            <a:r>
              <a:rPr lang="en" sz="2300" i="1" spc="-65" dirty="0">
                <a:solidFill>
                  <a:srgbClr val="231F20"/>
                </a:solidFill>
                <a:latin typeface="Arial Narrow"/>
                <a:cs typeface="Arial Narrow"/>
              </a:rPr>
              <a:t>It's risky to log in to your online accounts from a device that you don't own. Keys typed on the keyboard could be recorded or malware could steal your authentication secrets.</a:t>
            </a:r>
            <a:endParaRPr sz="2300" dirty="0">
              <a:latin typeface="Arial Narrow"/>
              <a:cs typeface="Arial Narrow"/>
            </a:endParaRPr>
          </a:p>
        </p:txBody>
      </p:sp>
      <p:sp>
        <p:nvSpPr>
          <p:cNvPr id="160" name="object 160"/>
          <p:cNvSpPr txBox="1"/>
          <p:nvPr/>
        </p:nvSpPr>
        <p:spPr>
          <a:xfrm>
            <a:off x="13133316" y="6104571"/>
            <a:ext cx="5419090"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185" dirty="0">
                <a:solidFill>
                  <a:srgbClr val="231F20"/>
                </a:solidFill>
                <a:latin typeface="Arial Narrow"/>
                <a:cs typeface="Arial Narrow"/>
              </a:rPr>
              <a:t>Fake error messages are usually generated by a malicious or compromised website. These pop-ups may appear to block access to your computer, but restarting your computer may be enough to fix the problem.</a:t>
            </a:r>
            <a:endParaRPr sz="2300" dirty="0">
              <a:latin typeface="Arial Narrow"/>
              <a:cs typeface="Arial Narrow"/>
            </a:endParaRPr>
          </a:p>
        </p:txBody>
      </p:sp>
      <p:sp>
        <p:nvSpPr>
          <p:cNvPr id="161" name="object 161"/>
          <p:cNvSpPr txBox="1"/>
          <p:nvPr/>
        </p:nvSpPr>
        <p:spPr>
          <a:xfrm>
            <a:off x="13125898" y="3432293"/>
            <a:ext cx="5351145"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235" dirty="0">
                <a:solidFill>
                  <a:srgbClr val="231F20"/>
                </a:solidFill>
                <a:latin typeface="Arial Narrow"/>
                <a:cs typeface="Arial Narrow"/>
              </a:rPr>
              <a:t>A padlock in the address bar does not mean that the site is secure. If in doubt, access the website is preferred by typing the address directly into the search bar. Otherwise, you risk leaking your password to a fraudster.</a:t>
            </a:r>
            <a:endParaRPr sz="2300" dirty="0">
              <a:latin typeface="Arial Narrow"/>
              <a:cs typeface="Arial Narrow"/>
            </a:endParaRPr>
          </a:p>
        </p:txBody>
      </p:sp>
      <p:grpSp>
        <p:nvGrpSpPr>
          <p:cNvPr id="165" name="object 165"/>
          <p:cNvGrpSpPr/>
          <p:nvPr/>
        </p:nvGrpSpPr>
        <p:grpSpPr>
          <a:xfrm>
            <a:off x="1322959" y="1559883"/>
            <a:ext cx="1341120" cy="1233170"/>
            <a:chOff x="1322959" y="1559883"/>
            <a:chExt cx="1341120" cy="1233170"/>
          </a:xfrm>
        </p:grpSpPr>
        <p:sp>
          <p:nvSpPr>
            <p:cNvPr id="166" name="object 166"/>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67" name="object 167"/>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168" name="object 168"/>
          <p:cNvGrpSpPr/>
          <p:nvPr/>
        </p:nvGrpSpPr>
        <p:grpSpPr>
          <a:xfrm>
            <a:off x="4040028" y="7875289"/>
            <a:ext cx="4944745" cy="2590165"/>
            <a:chOff x="4040028" y="7875289"/>
            <a:chExt cx="4944745" cy="2590165"/>
          </a:xfrm>
        </p:grpSpPr>
        <p:sp>
          <p:nvSpPr>
            <p:cNvPr id="169" name="object 169"/>
            <p:cNvSpPr/>
            <p:nvPr/>
          </p:nvSpPr>
          <p:spPr>
            <a:xfrm>
              <a:off x="4067609" y="7902870"/>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70" name="object 170"/>
            <p:cNvSpPr/>
            <p:nvPr/>
          </p:nvSpPr>
          <p:spPr>
            <a:xfrm>
              <a:off x="4067609" y="7902870"/>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sp>
        <p:nvSpPr>
          <p:cNvPr id="171" name="object 171"/>
          <p:cNvSpPr txBox="1"/>
          <p:nvPr/>
        </p:nvSpPr>
        <p:spPr>
          <a:xfrm>
            <a:off x="4509374" y="8186522"/>
            <a:ext cx="4093210"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150" dirty="0">
                <a:solidFill>
                  <a:srgbClr val="231F20"/>
                </a:solidFill>
                <a:latin typeface="Arial Narrow"/>
                <a:cs typeface="Arial Narrow"/>
              </a:rPr>
              <a:t>Be careful of messages that seem urgent. If you had ordered something, you would have already entered your postal address. Do not click on these messages or dial the number provided.</a:t>
            </a:r>
            <a:endParaRPr sz="2300" dirty="0">
              <a:latin typeface="Arial Narrow"/>
              <a:cs typeface="Arial Narrow"/>
            </a:endParaRPr>
          </a:p>
        </p:txBody>
      </p:sp>
      <p:grpSp>
        <p:nvGrpSpPr>
          <p:cNvPr id="183" name="object 2">
            <a:extLst>
              <a:ext uri="{FF2B5EF4-FFF2-40B4-BE49-F238E27FC236}">
                <a16:creationId xmlns:a16="http://schemas.microsoft.com/office/drawing/2014/main" id="{E43DC61B-A928-C062-D93F-6C483D2EF33E}"/>
              </a:ext>
            </a:extLst>
          </p:cNvPr>
          <p:cNvGrpSpPr/>
          <p:nvPr/>
        </p:nvGrpSpPr>
        <p:grpSpPr>
          <a:xfrm>
            <a:off x="0" y="0"/>
            <a:ext cx="20104100" cy="1543685"/>
            <a:chOff x="0" y="0"/>
            <a:chExt cx="20104100" cy="1543685"/>
          </a:xfrm>
        </p:grpSpPr>
        <p:sp>
          <p:nvSpPr>
            <p:cNvPr id="184" name="object 3">
              <a:extLst>
                <a:ext uri="{FF2B5EF4-FFF2-40B4-BE49-F238E27FC236}">
                  <a16:creationId xmlns:a16="http://schemas.microsoft.com/office/drawing/2014/main" id="{48C3A7A3-244E-1BD3-06A3-909DC6D673E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85" name="object 4">
              <a:extLst>
                <a:ext uri="{FF2B5EF4-FFF2-40B4-BE49-F238E27FC236}">
                  <a16:creationId xmlns:a16="http://schemas.microsoft.com/office/drawing/2014/main" id="{86515F82-2841-DE87-2DE7-1342532DEA6C}"/>
                </a:ext>
              </a:extLst>
            </p:cNvPr>
            <p:cNvPicPr/>
            <p:nvPr/>
          </p:nvPicPr>
          <p:blipFill>
            <a:blip r:embed="rId6"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186" name="object 5">
              <a:extLst>
                <a:ext uri="{FF2B5EF4-FFF2-40B4-BE49-F238E27FC236}">
                  <a16:creationId xmlns:a16="http://schemas.microsoft.com/office/drawing/2014/main" id="{348A94DA-AA60-FD51-363F-415AADE51D94}"/>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87" name="object 6">
              <a:extLst>
                <a:ext uri="{FF2B5EF4-FFF2-40B4-BE49-F238E27FC236}">
                  <a16:creationId xmlns:a16="http://schemas.microsoft.com/office/drawing/2014/main" id="{BF3168D8-AC94-034E-6B7D-D42E9FC45DF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88" name="object 7">
              <a:extLst>
                <a:ext uri="{FF2B5EF4-FFF2-40B4-BE49-F238E27FC236}">
                  <a16:creationId xmlns:a16="http://schemas.microsoft.com/office/drawing/2014/main" id="{CC2E7C43-40E4-1429-B20E-4DFF946E6940}"/>
                </a:ext>
              </a:extLst>
            </p:cNvPr>
            <p:cNvPicPr/>
            <p:nvPr/>
          </p:nvPicPr>
          <p:blipFill>
            <a:blip r:embed="rId7"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189" name="object 8">
              <a:extLst>
                <a:ext uri="{FF2B5EF4-FFF2-40B4-BE49-F238E27FC236}">
                  <a16:creationId xmlns:a16="http://schemas.microsoft.com/office/drawing/2014/main" id="{B6F3B237-A355-30C0-D6F5-79D69ACC0D8B}"/>
                </a:ext>
              </a:extLst>
            </p:cNvPr>
            <p:cNvPicPr/>
            <p:nvPr/>
          </p:nvPicPr>
          <p:blipFill>
            <a:blip r:embed="rId8"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190" name="object 9">
              <a:extLst>
                <a:ext uri="{FF2B5EF4-FFF2-40B4-BE49-F238E27FC236}">
                  <a16:creationId xmlns:a16="http://schemas.microsoft.com/office/drawing/2014/main" id="{B6B54B37-2AAE-7500-37C5-524D6B19841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91" name="object 10">
              <a:extLst>
                <a:ext uri="{FF2B5EF4-FFF2-40B4-BE49-F238E27FC236}">
                  <a16:creationId xmlns:a16="http://schemas.microsoft.com/office/drawing/2014/main" id="{005A9D5D-EA52-E40E-14E5-269EB458412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92" name="object 11">
            <a:extLst>
              <a:ext uri="{FF2B5EF4-FFF2-40B4-BE49-F238E27FC236}">
                <a16:creationId xmlns:a16="http://schemas.microsoft.com/office/drawing/2014/main" id="{4CADD458-6377-5288-3253-9160EAF3426B}"/>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196" name="object 12">
            <a:extLst>
              <a:ext uri="{FF2B5EF4-FFF2-40B4-BE49-F238E27FC236}">
                <a16:creationId xmlns:a16="http://schemas.microsoft.com/office/drawing/2014/main" id="{BD57FB8D-AFE5-09D1-7454-C90409D97A44}"/>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2" name="Group 1">
            <a:extLst>
              <a:ext uri="{FF2B5EF4-FFF2-40B4-BE49-F238E27FC236}">
                <a16:creationId xmlns:a16="http://schemas.microsoft.com/office/drawing/2014/main" id="{EDBF964D-FCA9-DEF7-DCB8-BC9F1BFAE8A7}"/>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D9A85303-5F9B-B45B-1448-EE058DF9F5DD}"/>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DB330CB2-BE72-FBBB-E255-0FFEDE4A64FF}"/>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658736F7-71C0-C6F3-57C6-CA792EF50F7B}"/>
              </a:ext>
            </a:extLst>
          </p:cNvPr>
          <p:cNvGrpSpPr/>
          <p:nvPr/>
        </p:nvGrpSpPr>
        <p:grpSpPr>
          <a:xfrm>
            <a:off x="5865833" y="6599263"/>
            <a:ext cx="5507578" cy="3551212"/>
            <a:chOff x="5865833" y="6599263"/>
            <a:chExt cx="5507578" cy="3551212"/>
          </a:xfrm>
        </p:grpSpPr>
        <p:sp>
          <p:nvSpPr>
            <p:cNvPr id="67" name="object 25">
              <a:extLst>
                <a:ext uri="{FF2B5EF4-FFF2-40B4-BE49-F238E27FC236}">
                  <a16:creationId xmlns:a16="http://schemas.microsoft.com/office/drawing/2014/main" id="{AE2DC7AD-9965-CDE7-5F7D-0475D2F86E28}"/>
                </a:ext>
              </a:extLst>
            </p:cNvPr>
            <p:cNvSpPr/>
            <p:nvPr/>
          </p:nvSpPr>
          <p:spPr>
            <a:xfrm>
              <a:off x="5865833" y="6599263"/>
              <a:ext cx="5507578" cy="3551212"/>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68" name="Groupe 67">
              <a:extLst>
                <a:ext uri="{FF2B5EF4-FFF2-40B4-BE49-F238E27FC236}">
                  <a16:creationId xmlns:a16="http://schemas.microsoft.com/office/drawing/2014/main" id="{474C44EA-443C-555B-2722-C3B430E056F2}"/>
                </a:ext>
              </a:extLst>
            </p:cNvPr>
            <p:cNvGrpSpPr/>
            <p:nvPr/>
          </p:nvGrpSpPr>
          <p:grpSpPr>
            <a:xfrm>
              <a:off x="6003859" y="6958384"/>
              <a:ext cx="5267325" cy="2962910"/>
              <a:chOff x="6003859" y="6958384"/>
              <a:chExt cx="5267325" cy="2962910"/>
            </a:xfrm>
          </p:grpSpPr>
          <p:grpSp>
            <p:nvGrpSpPr>
              <p:cNvPr id="10" name="object 10"/>
              <p:cNvGrpSpPr/>
              <p:nvPr/>
            </p:nvGrpSpPr>
            <p:grpSpPr>
              <a:xfrm>
                <a:off x="6003859" y="6958384"/>
                <a:ext cx="5267325" cy="2962910"/>
                <a:chOff x="6003859" y="6958384"/>
                <a:chExt cx="5267325" cy="2962910"/>
              </a:xfrm>
            </p:grpSpPr>
            <p:sp>
              <p:nvSpPr>
                <p:cNvPr id="12" name="object 12"/>
                <p:cNvSpPr/>
                <p:nvPr/>
              </p:nvSpPr>
              <p:spPr>
                <a:xfrm>
                  <a:off x="6003859" y="695838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8469903" y="8003558"/>
                  <a:ext cx="347980" cy="156845"/>
                </a:xfrm>
                <a:custGeom>
                  <a:avLst/>
                  <a:gdLst/>
                  <a:ahLst/>
                  <a:cxnLst/>
                  <a:rect l="l" t="t" r="r" b="b"/>
                  <a:pathLst>
                    <a:path w="347979" h="156845">
                      <a:moveTo>
                        <a:pt x="173805" y="156745"/>
                      </a:moveTo>
                      <a:lnTo>
                        <a:pt x="106150" y="150280"/>
                      </a:lnTo>
                      <a:lnTo>
                        <a:pt x="50904" y="132649"/>
                      </a:lnTo>
                      <a:lnTo>
                        <a:pt x="13657" y="106498"/>
                      </a:lnTo>
                      <a:lnTo>
                        <a:pt x="0" y="74475"/>
                      </a:lnTo>
                      <a:lnTo>
                        <a:pt x="7306" y="50799"/>
                      </a:lnTo>
                      <a:lnTo>
                        <a:pt x="27806" y="29822"/>
                      </a:lnTo>
                      <a:lnTo>
                        <a:pt x="59374" y="12554"/>
                      </a:lnTo>
                      <a:lnTo>
                        <a:pt x="99881" y="0"/>
                      </a:lnTo>
                      <a:lnTo>
                        <a:pt x="99881" y="3429"/>
                      </a:lnTo>
                      <a:lnTo>
                        <a:pt x="99302" y="2222"/>
                      </a:lnTo>
                      <a:lnTo>
                        <a:pt x="98238" y="4630"/>
                      </a:lnTo>
                      <a:lnTo>
                        <a:pt x="97431" y="10051"/>
                      </a:lnTo>
                      <a:lnTo>
                        <a:pt x="99881" y="11603"/>
                      </a:lnTo>
                      <a:lnTo>
                        <a:pt x="99881" y="25978"/>
                      </a:lnTo>
                      <a:lnTo>
                        <a:pt x="100009" y="36907"/>
                      </a:lnTo>
                      <a:lnTo>
                        <a:pt x="99302" y="35445"/>
                      </a:lnTo>
                      <a:lnTo>
                        <a:pt x="98238" y="37837"/>
                      </a:lnTo>
                      <a:lnTo>
                        <a:pt x="97431" y="43266"/>
                      </a:lnTo>
                      <a:lnTo>
                        <a:pt x="99881" y="44827"/>
                      </a:lnTo>
                      <a:lnTo>
                        <a:pt x="99881" y="54313"/>
                      </a:lnTo>
                      <a:lnTo>
                        <a:pt x="105677" y="71632"/>
                      </a:lnTo>
                      <a:lnTo>
                        <a:pt x="121617" y="85824"/>
                      </a:lnTo>
                      <a:lnTo>
                        <a:pt x="145303" y="95445"/>
                      </a:lnTo>
                      <a:lnTo>
                        <a:pt x="174340" y="99055"/>
                      </a:lnTo>
                      <a:lnTo>
                        <a:pt x="174763" y="99055"/>
                      </a:lnTo>
                      <a:lnTo>
                        <a:pt x="203392" y="95656"/>
                      </a:lnTo>
                      <a:lnTo>
                        <a:pt x="226861" y="86373"/>
                      </a:lnTo>
                      <a:lnTo>
                        <a:pt x="242862" y="72572"/>
                      </a:lnTo>
                      <a:lnTo>
                        <a:pt x="249311" y="54957"/>
                      </a:lnTo>
                      <a:lnTo>
                        <a:pt x="249206" y="50028"/>
                      </a:lnTo>
                      <a:lnTo>
                        <a:pt x="249222" y="45740"/>
                      </a:lnTo>
                      <a:lnTo>
                        <a:pt x="249634" y="44371"/>
                      </a:lnTo>
                      <a:lnTo>
                        <a:pt x="248866" y="42275"/>
                      </a:lnTo>
                      <a:lnTo>
                        <a:pt x="249097" y="25978"/>
                      </a:lnTo>
                      <a:lnTo>
                        <a:pt x="249097" y="22368"/>
                      </a:lnTo>
                      <a:lnTo>
                        <a:pt x="249311" y="21742"/>
                      </a:lnTo>
                      <a:lnTo>
                        <a:pt x="249206" y="16815"/>
                      </a:lnTo>
                      <a:lnTo>
                        <a:pt x="249222" y="12810"/>
                      </a:lnTo>
                      <a:lnTo>
                        <a:pt x="249540" y="11494"/>
                      </a:lnTo>
                      <a:lnTo>
                        <a:pt x="249097" y="9787"/>
                      </a:lnTo>
                      <a:lnTo>
                        <a:pt x="289078" y="12907"/>
                      </a:lnTo>
                      <a:lnTo>
                        <a:pt x="340412" y="50973"/>
                      </a:lnTo>
                      <a:lnTo>
                        <a:pt x="347608" y="74475"/>
                      </a:lnTo>
                      <a:lnTo>
                        <a:pt x="333949" y="106498"/>
                      </a:lnTo>
                      <a:lnTo>
                        <a:pt x="296701" y="132649"/>
                      </a:lnTo>
                      <a:lnTo>
                        <a:pt x="241455" y="150280"/>
                      </a:lnTo>
                      <a:lnTo>
                        <a:pt x="173805" y="156745"/>
                      </a:lnTo>
                      <a:close/>
                    </a:path>
                  </a:pathLst>
                </a:custGeom>
                <a:solidFill>
                  <a:srgbClr val="EDEDED"/>
                </a:solidFill>
              </p:spPr>
              <p:txBody>
                <a:bodyPr wrap="square" lIns="0" tIns="0" rIns="0" bIns="0" rtlCol="0"/>
                <a:lstStyle/>
                <a:p>
                  <a:endParaRPr dirty="0"/>
                </a:p>
              </p:txBody>
            </p:sp>
            <p:pic>
              <p:nvPicPr>
                <p:cNvPr id="14" name="object 14"/>
                <p:cNvPicPr/>
                <p:nvPr/>
              </p:nvPicPr>
              <p:blipFill>
                <a:blip r:embed="rId2" cstate="screen">
                  <a:extLst>
                    <a:ext uri="{28A0092B-C50C-407E-A947-70E740481C1C}">
                      <a14:useLocalDpi xmlns:a14="http://schemas.microsoft.com/office/drawing/2010/main"/>
                    </a:ext>
                  </a:extLst>
                </a:blip>
                <a:stretch>
                  <a:fillRect/>
                </a:stretch>
              </p:blipFill>
              <p:spPr>
                <a:xfrm>
                  <a:off x="8567333" y="7918496"/>
                  <a:ext cx="152856" cy="184117"/>
                </a:xfrm>
                <a:prstGeom prst="rect">
                  <a:avLst/>
                </a:prstGeom>
              </p:spPr>
            </p:pic>
            <p:sp>
              <p:nvSpPr>
                <p:cNvPr id="15" name="object 15"/>
                <p:cNvSpPr/>
                <p:nvPr/>
              </p:nvSpPr>
              <p:spPr>
                <a:xfrm>
                  <a:off x="8459038" y="7516717"/>
                  <a:ext cx="385445" cy="440055"/>
                </a:xfrm>
                <a:custGeom>
                  <a:avLst/>
                  <a:gdLst/>
                  <a:ahLst/>
                  <a:cxnLst/>
                  <a:rect l="l" t="t" r="r" b="b"/>
                  <a:pathLst>
                    <a:path w="385445" h="440054">
                      <a:moveTo>
                        <a:pt x="385216" y="189776"/>
                      </a:moveTo>
                      <a:lnTo>
                        <a:pt x="380123" y="146253"/>
                      </a:lnTo>
                      <a:lnTo>
                        <a:pt x="365633" y="106311"/>
                      </a:lnTo>
                      <a:lnTo>
                        <a:pt x="342900" y="71081"/>
                      </a:lnTo>
                      <a:lnTo>
                        <a:pt x="313067" y="41694"/>
                      </a:lnTo>
                      <a:lnTo>
                        <a:pt x="277304" y="19291"/>
                      </a:lnTo>
                      <a:lnTo>
                        <a:pt x="236766" y="5003"/>
                      </a:lnTo>
                      <a:lnTo>
                        <a:pt x="192595" y="0"/>
                      </a:lnTo>
                      <a:lnTo>
                        <a:pt x="148437" y="5003"/>
                      </a:lnTo>
                      <a:lnTo>
                        <a:pt x="107899" y="19291"/>
                      </a:lnTo>
                      <a:lnTo>
                        <a:pt x="72136" y="41694"/>
                      </a:lnTo>
                      <a:lnTo>
                        <a:pt x="42316" y="71081"/>
                      </a:lnTo>
                      <a:lnTo>
                        <a:pt x="19570" y="106311"/>
                      </a:lnTo>
                      <a:lnTo>
                        <a:pt x="5080" y="146253"/>
                      </a:lnTo>
                      <a:lnTo>
                        <a:pt x="0" y="189776"/>
                      </a:lnTo>
                      <a:lnTo>
                        <a:pt x="5080" y="233286"/>
                      </a:lnTo>
                      <a:lnTo>
                        <a:pt x="19570" y="273227"/>
                      </a:lnTo>
                      <a:lnTo>
                        <a:pt x="42316" y="308470"/>
                      </a:lnTo>
                      <a:lnTo>
                        <a:pt x="57010" y="322961"/>
                      </a:lnTo>
                      <a:lnTo>
                        <a:pt x="55372" y="322910"/>
                      </a:lnTo>
                      <a:lnTo>
                        <a:pt x="87401" y="355434"/>
                      </a:lnTo>
                      <a:lnTo>
                        <a:pt x="103962" y="378460"/>
                      </a:lnTo>
                      <a:lnTo>
                        <a:pt x="110363" y="402945"/>
                      </a:lnTo>
                      <a:lnTo>
                        <a:pt x="111912" y="439889"/>
                      </a:lnTo>
                      <a:lnTo>
                        <a:pt x="260172" y="439889"/>
                      </a:lnTo>
                      <a:lnTo>
                        <a:pt x="272948" y="392303"/>
                      </a:lnTo>
                      <a:lnTo>
                        <a:pt x="298145" y="347726"/>
                      </a:lnTo>
                      <a:lnTo>
                        <a:pt x="313067" y="337858"/>
                      </a:lnTo>
                      <a:lnTo>
                        <a:pt x="317106" y="333883"/>
                      </a:lnTo>
                      <a:lnTo>
                        <a:pt x="322211" y="330149"/>
                      </a:lnTo>
                      <a:lnTo>
                        <a:pt x="320916" y="330123"/>
                      </a:lnTo>
                      <a:lnTo>
                        <a:pt x="342900" y="308470"/>
                      </a:lnTo>
                      <a:lnTo>
                        <a:pt x="365633" y="273227"/>
                      </a:lnTo>
                      <a:lnTo>
                        <a:pt x="380123" y="233286"/>
                      </a:lnTo>
                      <a:lnTo>
                        <a:pt x="385216" y="189776"/>
                      </a:lnTo>
                      <a:close/>
                    </a:path>
                  </a:pathLst>
                </a:custGeom>
                <a:solidFill>
                  <a:srgbClr val="F7D842"/>
                </a:solidFill>
              </p:spPr>
              <p:txBody>
                <a:bodyPr wrap="square" lIns="0" tIns="0" rIns="0" bIns="0" rtlCol="0"/>
                <a:lstStyle/>
                <a:p>
                  <a:endParaRPr dirty="0"/>
                </a:p>
              </p:txBody>
            </p:sp>
            <p:sp>
              <p:nvSpPr>
                <p:cNvPr id="16" name="object 16"/>
                <p:cNvSpPr/>
                <p:nvPr/>
              </p:nvSpPr>
              <p:spPr>
                <a:xfrm>
                  <a:off x="8489620" y="7547980"/>
                  <a:ext cx="283845" cy="242570"/>
                </a:xfrm>
                <a:custGeom>
                  <a:avLst/>
                  <a:gdLst/>
                  <a:ahLst/>
                  <a:cxnLst/>
                  <a:rect l="l" t="t" r="r" b="b"/>
                  <a:pathLst>
                    <a:path w="283845" h="242570">
                      <a:moveTo>
                        <a:pt x="125247" y="242514"/>
                      </a:moveTo>
                      <a:lnTo>
                        <a:pt x="70189" y="237147"/>
                      </a:lnTo>
                      <a:lnTo>
                        <a:pt x="31078" y="219125"/>
                      </a:lnTo>
                      <a:lnTo>
                        <a:pt x="7740" y="185564"/>
                      </a:lnTo>
                      <a:lnTo>
                        <a:pt x="0" y="133581"/>
                      </a:lnTo>
                      <a:lnTo>
                        <a:pt x="8836" y="87861"/>
                      </a:lnTo>
                      <a:lnTo>
                        <a:pt x="33014" y="50754"/>
                      </a:lnTo>
                      <a:lnTo>
                        <a:pt x="69035" y="23150"/>
                      </a:lnTo>
                      <a:lnTo>
                        <a:pt x="113400" y="5935"/>
                      </a:lnTo>
                      <a:lnTo>
                        <a:pt x="162610" y="0"/>
                      </a:lnTo>
                      <a:lnTo>
                        <a:pt x="216952" y="8697"/>
                      </a:lnTo>
                      <a:lnTo>
                        <a:pt x="254499" y="34047"/>
                      </a:lnTo>
                      <a:lnTo>
                        <a:pt x="276275" y="74937"/>
                      </a:lnTo>
                      <a:lnTo>
                        <a:pt x="283306" y="130253"/>
                      </a:lnTo>
                      <a:lnTo>
                        <a:pt x="274943" y="173755"/>
                      </a:lnTo>
                      <a:lnTo>
                        <a:pt x="251895" y="205574"/>
                      </a:lnTo>
                      <a:lnTo>
                        <a:pt x="217222" y="226868"/>
                      </a:lnTo>
                      <a:lnTo>
                        <a:pt x="173986" y="238796"/>
                      </a:lnTo>
                      <a:lnTo>
                        <a:pt x="125247" y="242514"/>
                      </a:lnTo>
                      <a:close/>
                    </a:path>
                  </a:pathLst>
                </a:custGeom>
                <a:solidFill>
                  <a:srgbClr val="FCEDA0"/>
                </a:solidFill>
              </p:spPr>
              <p:txBody>
                <a:bodyPr wrap="square" lIns="0" tIns="0" rIns="0" bIns="0" rtlCol="0"/>
                <a:lstStyle/>
                <a:p>
                  <a:endParaRPr dirty="0"/>
                </a:p>
              </p:txBody>
            </p:sp>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8512041" y="7589023"/>
                  <a:ext cx="80646" cy="86582"/>
                </a:xfrm>
                <a:prstGeom prst="rect">
                  <a:avLst/>
                </a:prstGeom>
              </p:spPr>
            </p:pic>
            <p:pic>
              <p:nvPicPr>
                <p:cNvPr id="18" name="object 18"/>
                <p:cNvPicPr/>
                <p:nvPr/>
              </p:nvPicPr>
              <p:blipFill>
                <a:blip r:embed="rId4" cstate="screen">
                  <a:extLst>
                    <a:ext uri="{28A0092B-C50C-407E-A947-70E740481C1C}">
                      <a14:useLocalDpi xmlns:a14="http://schemas.microsoft.com/office/drawing/2010/main"/>
                    </a:ext>
                  </a:extLst>
                </a:blip>
                <a:stretch>
                  <a:fillRect/>
                </a:stretch>
              </p:blipFill>
              <p:spPr>
                <a:xfrm>
                  <a:off x="8570955" y="7804594"/>
                  <a:ext cx="148261" cy="190041"/>
                </a:xfrm>
                <a:prstGeom prst="rect">
                  <a:avLst/>
                </a:prstGeom>
              </p:spPr>
            </p:pic>
            <p:sp>
              <p:nvSpPr>
                <p:cNvPr id="19" name="object 19"/>
                <p:cNvSpPr/>
                <p:nvPr/>
              </p:nvSpPr>
              <p:spPr>
                <a:xfrm>
                  <a:off x="8927713" y="7612534"/>
                  <a:ext cx="116205" cy="46355"/>
                </a:xfrm>
                <a:custGeom>
                  <a:avLst/>
                  <a:gdLst/>
                  <a:ahLst/>
                  <a:cxnLst/>
                  <a:rect l="l" t="t" r="r" b="b"/>
                  <a:pathLst>
                    <a:path w="116204" h="46354">
                      <a:moveTo>
                        <a:pt x="8831" y="45735"/>
                      </a:moveTo>
                      <a:lnTo>
                        <a:pt x="2998" y="42646"/>
                      </a:lnTo>
                      <a:lnTo>
                        <a:pt x="0" y="31903"/>
                      </a:lnTo>
                      <a:lnTo>
                        <a:pt x="3296" y="25893"/>
                      </a:lnTo>
                      <a:lnTo>
                        <a:pt x="107033" y="0"/>
                      </a:lnTo>
                      <a:lnTo>
                        <a:pt x="112866" y="3091"/>
                      </a:lnTo>
                      <a:lnTo>
                        <a:pt x="115862" y="13831"/>
                      </a:lnTo>
                      <a:lnTo>
                        <a:pt x="112565" y="19847"/>
                      </a:lnTo>
                      <a:lnTo>
                        <a:pt x="14316" y="44366"/>
                      </a:lnTo>
                      <a:lnTo>
                        <a:pt x="8831" y="45735"/>
                      </a:lnTo>
                      <a:close/>
                    </a:path>
                  </a:pathLst>
                </a:custGeom>
                <a:solidFill>
                  <a:srgbClr val="FCEDAF"/>
                </a:solidFill>
              </p:spPr>
              <p:txBody>
                <a:bodyPr wrap="square" lIns="0" tIns="0" rIns="0" bIns="0" rtlCol="0"/>
                <a:lstStyle/>
                <a:p>
                  <a:endParaRPr dirty="0"/>
                </a:p>
              </p:txBody>
            </p:sp>
            <p:pic>
              <p:nvPicPr>
                <p:cNvPr id="20" name="object 20"/>
                <p:cNvPicPr/>
                <p:nvPr/>
              </p:nvPicPr>
              <p:blipFill>
                <a:blip r:embed="rId5" cstate="screen">
                  <a:extLst>
                    <a:ext uri="{28A0092B-C50C-407E-A947-70E740481C1C}">
                      <a14:useLocalDpi xmlns:a14="http://schemas.microsoft.com/office/drawing/2010/main"/>
                    </a:ext>
                  </a:extLst>
                </a:blip>
                <a:stretch>
                  <a:fillRect/>
                </a:stretch>
              </p:blipFill>
              <p:spPr>
                <a:xfrm>
                  <a:off x="8920463" y="7797109"/>
                  <a:ext cx="136448" cy="81501"/>
                </a:xfrm>
                <a:prstGeom prst="rect">
                  <a:avLst/>
                </a:prstGeom>
              </p:spPr>
            </p:pic>
            <p:sp>
              <p:nvSpPr>
                <p:cNvPr id="21" name="object 21"/>
                <p:cNvSpPr/>
                <p:nvPr/>
              </p:nvSpPr>
              <p:spPr>
                <a:xfrm>
                  <a:off x="6840867" y="7332224"/>
                  <a:ext cx="3592829" cy="2146935"/>
                </a:xfrm>
                <a:custGeom>
                  <a:avLst/>
                  <a:gdLst/>
                  <a:ahLst/>
                  <a:cxnLst/>
                  <a:rect l="l" t="t" r="r" b="b"/>
                  <a:pathLst>
                    <a:path w="3592829" h="2146934">
                      <a:moveTo>
                        <a:pt x="1509293" y="406222"/>
                      </a:moveTo>
                      <a:lnTo>
                        <a:pt x="1508785" y="395058"/>
                      </a:lnTo>
                      <a:lnTo>
                        <a:pt x="1504454" y="390740"/>
                      </a:lnTo>
                      <a:lnTo>
                        <a:pt x="1498600" y="390525"/>
                      </a:lnTo>
                      <a:lnTo>
                        <a:pt x="1383372" y="386207"/>
                      </a:lnTo>
                      <a:lnTo>
                        <a:pt x="1378153" y="391287"/>
                      </a:lnTo>
                      <a:lnTo>
                        <a:pt x="1378661" y="402450"/>
                      </a:lnTo>
                      <a:lnTo>
                        <a:pt x="1382979" y="406768"/>
                      </a:lnTo>
                      <a:lnTo>
                        <a:pt x="1504073" y="411302"/>
                      </a:lnTo>
                      <a:lnTo>
                        <a:pt x="1509293" y="406222"/>
                      </a:lnTo>
                      <a:close/>
                    </a:path>
                    <a:path w="3592829" h="2146934">
                      <a:moveTo>
                        <a:pt x="1521421" y="315683"/>
                      </a:moveTo>
                      <a:lnTo>
                        <a:pt x="1520088" y="308571"/>
                      </a:lnTo>
                      <a:lnTo>
                        <a:pt x="1514995" y="306133"/>
                      </a:lnTo>
                      <a:lnTo>
                        <a:pt x="1439113" y="269659"/>
                      </a:lnTo>
                      <a:lnTo>
                        <a:pt x="1432890" y="270738"/>
                      </a:lnTo>
                      <a:lnTo>
                        <a:pt x="1427200" y="280301"/>
                      </a:lnTo>
                      <a:lnTo>
                        <a:pt x="1428546" y="287413"/>
                      </a:lnTo>
                      <a:lnTo>
                        <a:pt x="1509522" y="326326"/>
                      </a:lnTo>
                      <a:lnTo>
                        <a:pt x="1515745" y="325259"/>
                      </a:lnTo>
                      <a:lnTo>
                        <a:pt x="1521421" y="315683"/>
                      </a:lnTo>
                      <a:close/>
                    </a:path>
                    <a:path w="3592829" h="2146934">
                      <a:moveTo>
                        <a:pt x="1550339" y="500862"/>
                      </a:moveTo>
                      <a:lnTo>
                        <a:pt x="1544218" y="491515"/>
                      </a:lnTo>
                      <a:lnTo>
                        <a:pt x="1537982" y="489496"/>
                      </a:lnTo>
                      <a:lnTo>
                        <a:pt x="1532966" y="492455"/>
                      </a:lnTo>
                      <a:lnTo>
                        <a:pt x="1480045" y="523811"/>
                      </a:lnTo>
                      <a:lnTo>
                        <a:pt x="1477899" y="530402"/>
                      </a:lnTo>
                      <a:lnTo>
                        <a:pt x="1484007" y="539750"/>
                      </a:lnTo>
                      <a:lnTo>
                        <a:pt x="1490256" y="541782"/>
                      </a:lnTo>
                      <a:lnTo>
                        <a:pt x="1548193" y="507453"/>
                      </a:lnTo>
                      <a:lnTo>
                        <a:pt x="1550339" y="500862"/>
                      </a:lnTo>
                      <a:close/>
                    </a:path>
                    <a:path w="3592829" h="2146934">
                      <a:moveTo>
                        <a:pt x="1761934" y="110007"/>
                      </a:moveTo>
                      <a:lnTo>
                        <a:pt x="1761286" y="104279"/>
                      </a:lnTo>
                      <a:lnTo>
                        <a:pt x="1749983" y="5232"/>
                      </a:lnTo>
                      <a:lnTo>
                        <a:pt x="1746224" y="0"/>
                      </a:lnTo>
                      <a:lnTo>
                        <a:pt x="1735010" y="495"/>
                      </a:lnTo>
                      <a:lnTo>
                        <a:pt x="1729054" y="4826"/>
                      </a:lnTo>
                      <a:lnTo>
                        <a:pt x="1741017" y="109601"/>
                      </a:lnTo>
                      <a:lnTo>
                        <a:pt x="1744776" y="114833"/>
                      </a:lnTo>
                      <a:lnTo>
                        <a:pt x="1755978" y="114338"/>
                      </a:lnTo>
                      <a:lnTo>
                        <a:pt x="1761934" y="110007"/>
                      </a:lnTo>
                      <a:close/>
                    </a:path>
                    <a:path w="3592829" h="2146934">
                      <a:moveTo>
                        <a:pt x="1852625" y="71501"/>
                      </a:moveTo>
                      <a:lnTo>
                        <a:pt x="1852574" y="68884"/>
                      </a:lnTo>
                      <a:lnTo>
                        <a:pt x="1849805" y="64236"/>
                      </a:lnTo>
                      <a:lnTo>
                        <a:pt x="1847329" y="62191"/>
                      </a:lnTo>
                      <a:lnTo>
                        <a:pt x="1842173" y="61036"/>
                      </a:lnTo>
                      <a:lnTo>
                        <a:pt x="1839163" y="61163"/>
                      </a:lnTo>
                      <a:lnTo>
                        <a:pt x="1834629" y="64046"/>
                      </a:lnTo>
                      <a:lnTo>
                        <a:pt x="1832457" y="66217"/>
                      </a:lnTo>
                      <a:lnTo>
                        <a:pt x="1826704" y="98793"/>
                      </a:lnTo>
                      <a:lnTo>
                        <a:pt x="1826742" y="101409"/>
                      </a:lnTo>
                      <a:lnTo>
                        <a:pt x="1829511" y="106070"/>
                      </a:lnTo>
                      <a:lnTo>
                        <a:pt x="1832000" y="108102"/>
                      </a:lnTo>
                      <a:lnTo>
                        <a:pt x="1837156" y="109258"/>
                      </a:lnTo>
                      <a:lnTo>
                        <a:pt x="1840153" y="109131"/>
                      </a:lnTo>
                      <a:lnTo>
                        <a:pt x="1844687" y="106248"/>
                      </a:lnTo>
                      <a:lnTo>
                        <a:pt x="1846872" y="104076"/>
                      </a:lnTo>
                      <a:lnTo>
                        <a:pt x="1847329" y="101473"/>
                      </a:lnTo>
                      <a:lnTo>
                        <a:pt x="1852625" y="71501"/>
                      </a:lnTo>
                      <a:close/>
                    </a:path>
                    <a:path w="3592829" h="2146934">
                      <a:moveTo>
                        <a:pt x="2154339" y="404787"/>
                      </a:moveTo>
                      <a:lnTo>
                        <a:pt x="2153831" y="393623"/>
                      </a:lnTo>
                      <a:lnTo>
                        <a:pt x="2149500" y="389293"/>
                      </a:lnTo>
                      <a:lnTo>
                        <a:pt x="2110206" y="387896"/>
                      </a:lnTo>
                      <a:lnTo>
                        <a:pt x="2104974" y="392950"/>
                      </a:lnTo>
                      <a:lnTo>
                        <a:pt x="2105482" y="404114"/>
                      </a:lnTo>
                      <a:lnTo>
                        <a:pt x="2109813" y="408444"/>
                      </a:lnTo>
                      <a:lnTo>
                        <a:pt x="2115667" y="408660"/>
                      </a:lnTo>
                      <a:lnTo>
                        <a:pt x="2149119" y="409854"/>
                      </a:lnTo>
                      <a:lnTo>
                        <a:pt x="2154339" y="404787"/>
                      </a:lnTo>
                      <a:close/>
                    </a:path>
                    <a:path w="3592829" h="2146934">
                      <a:moveTo>
                        <a:pt x="3592245" y="1741957"/>
                      </a:moveTo>
                      <a:lnTo>
                        <a:pt x="3592157" y="1692503"/>
                      </a:lnTo>
                      <a:lnTo>
                        <a:pt x="3591814" y="1643049"/>
                      </a:lnTo>
                      <a:lnTo>
                        <a:pt x="3591217" y="1593608"/>
                      </a:lnTo>
                      <a:lnTo>
                        <a:pt x="3590379" y="1544154"/>
                      </a:lnTo>
                      <a:lnTo>
                        <a:pt x="3589299" y="1494713"/>
                      </a:lnTo>
                      <a:lnTo>
                        <a:pt x="3587966" y="1445285"/>
                      </a:lnTo>
                      <a:lnTo>
                        <a:pt x="3586391" y="1395844"/>
                      </a:lnTo>
                      <a:lnTo>
                        <a:pt x="3584562" y="1346428"/>
                      </a:lnTo>
                      <a:lnTo>
                        <a:pt x="3560978" y="1315402"/>
                      </a:lnTo>
                      <a:lnTo>
                        <a:pt x="3490963" y="1311338"/>
                      </a:lnTo>
                      <a:lnTo>
                        <a:pt x="3434943" y="1310233"/>
                      </a:lnTo>
                      <a:lnTo>
                        <a:pt x="3378339" y="1309217"/>
                      </a:lnTo>
                      <a:lnTo>
                        <a:pt x="3321215" y="1308265"/>
                      </a:lnTo>
                      <a:lnTo>
                        <a:pt x="3263569" y="1307401"/>
                      </a:lnTo>
                      <a:lnTo>
                        <a:pt x="3205467" y="1306614"/>
                      </a:lnTo>
                      <a:lnTo>
                        <a:pt x="3146933" y="1305890"/>
                      </a:lnTo>
                      <a:lnTo>
                        <a:pt x="3087992" y="1305242"/>
                      </a:lnTo>
                      <a:lnTo>
                        <a:pt x="3028683" y="1304658"/>
                      </a:lnTo>
                      <a:lnTo>
                        <a:pt x="2969044" y="1304150"/>
                      </a:lnTo>
                      <a:lnTo>
                        <a:pt x="2909100" y="1303705"/>
                      </a:lnTo>
                      <a:lnTo>
                        <a:pt x="2848876" y="1303337"/>
                      </a:lnTo>
                      <a:lnTo>
                        <a:pt x="2788437" y="1303020"/>
                      </a:lnTo>
                      <a:lnTo>
                        <a:pt x="2727782" y="1302766"/>
                      </a:lnTo>
                      <a:lnTo>
                        <a:pt x="2666974" y="1302575"/>
                      </a:lnTo>
                      <a:lnTo>
                        <a:pt x="2606027" y="1302435"/>
                      </a:lnTo>
                      <a:lnTo>
                        <a:pt x="2544978" y="1302359"/>
                      </a:lnTo>
                      <a:lnTo>
                        <a:pt x="2422715" y="1302372"/>
                      </a:lnTo>
                      <a:lnTo>
                        <a:pt x="2300452" y="1302588"/>
                      </a:lnTo>
                      <a:lnTo>
                        <a:pt x="2178456" y="1303007"/>
                      </a:lnTo>
                      <a:lnTo>
                        <a:pt x="2056993" y="1303604"/>
                      </a:lnTo>
                      <a:lnTo>
                        <a:pt x="1936343" y="1304366"/>
                      </a:lnTo>
                      <a:lnTo>
                        <a:pt x="1816773" y="1305293"/>
                      </a:lnTo>
                      <a:lnTo>
                        <a:pt x="1698536" y="1306347"/>
                      </a:lnTo>
                      <a:lnTo>
                        <a:pt x="1581912" y="1307541"/>
                      </a:lnTo>
                      <a:lnTo>
                        <a:pt x="1467167" y="1308849"/>
                      </a:lnTo>
                      <a:lnTo>
                        <a:pt x="1354556" y="1310271"/>
                      </a:lnTo>
                      <a:lnTo>
                        <a:pt x="1244371" y="1311770"/>
                      </a:lnTo>
                      <a:lnTo>
                        <a:pt x="1084199" y="1314157"/>
                      </a:lnTo>
                      <a:lnTo>
                        <a:pt x="930973" y="1316685"/>
                      </a:lnTo>
                      <a:lnTo>
                        <a:pt x="785583" y="1319288"/>
                      </a:lnTo>
                      <a:lnTo>
                        <a:pt x="648944" y="1321943"/>
                      </a:lnTo>
                      <a:lnTo>
                        <a:pt x="521957" y="1324584"/>
                      </a:lnTo>
                      <a:lnTo>
                        <a:pt x="405523" y="1327175"/>
                      </a:lnTo>
                      <a:lnTo>
                        <a:pt x="300558" y="1329690"/>
                      </a:lnTo>
                      <a:lnTo>
                        <a:pt x="207962" y="1332052"/>
                      </a:lnTo>
                      <a:lnTo>
                        <a:pt x="128638" y="1334236"/>
                      </a:lnTo>
                      <a:lnTo>
                        <a:pt x="63487" y="1336205"/>
                      </a:lnTo>
                      <a:lnTo>
                        <a:pt x="16421" y="1357058"/>
                      </a:lnTo>
                      <a:lnTo>
                        <a:pt x="2514" y="1402588"/>
                      </a:lnTo>
                      <a:lnTo>
                        <a:pt x="723" y="1804657"/>
                      </a:lnTo>
                      <a:lnTo>
                        <a:pt x="0" y="2008759"/>
                      </a:lnTo>
                      <a:lnTo>
                        <a:pt x="266" y="2077974"/>
                      </a:lnTo>
                      <a:lnTo>
                        <a:pt x="1384" y="2075357"/>
                      </a:lnTo>
                      <a:lnTo>
                        <a:pt x="9550" y="2072246"/>
                      </a:lnTo>
                      <a:lnTo>
                        <a:pt x="27508" y="2088146"/>
                      </a:lnTo>
                      <a:lnTo>
                        <a:pt x="49961" y="2108403"/>
                      </a:lnTo>
                      <a:lnTo>
                        <a:pt x="71666" y="2118334"/>
                      </a:lnTo>
                      <a:lnTo>
                        <a:pt x="137655" y="2117979"/>
                      </a:lnTo>
                      <a:lnTo>
                        <a:pt x="202285" y="2117750"/>
                      </a:lnTo>
                      <a:lnTo>
                        <a:pt x="265607" y="2117623"/>
                      </a:lnTo>
                      <a:lnTo>
                        <a:pt x="327660" y="2117610"/>
                      </a:lnTo>
                      <a:lnTo>
                        <a:pt x="388480" y="2117699"/>
                      </a:lnTo>
                      <a:lnTo>
                        <a:pt x="448119" y="2117877"/>
                      </a:lnTo>
                      <a:lnTo>
                        <a:pt x="506615" y="2118144"/>
                      </a:lnTo>
                      <a:lnTo>
                        <a:pt x="564007" y="2118499"/>
                      </a:lnTo>
                      <a:lnTo>
                        <a:pt x="620344" y="2118931"/>
                      </a:lnTo>
                      <a:lnTo>
                        <a:pt x="675665" y="2119452"/>
                      </a:lnTo>
                      <a:lnTo>
                        <a:pt x="730008" y="2120036"/>
                      </a:lnTo>
                      <a:lnTo>
                        <a:pt x="783424" y="2120684"/>
                      </a:lnTo>
                      <a:lnTo>
                        <a:pt x="835952" y="2121395"/>
                      </a:lnTo>
                      <a:lnTo>
                        <a:pt x="887628" y="2122157"/>
                      </a:lnTo>
                      <a:lnTo>
                        <a:pt x="938504" y="2122970"/>
                      </a:lnTo>
                      <a:lnTo>
                        <a:pt x="1038009" y="2124735"/>
                      </a:lnTo>
                      <a:lnTo>
                        <a:pt x="1134808" y="2126653"/>
                      </a:lnTo>
                      <a:lnTo>
                        <a:pt x="1229233" y="2128672"/>
                      </a:lnTo>
                      <a:lnTo>
                        <a:pt x="1633867" y="2138007"/>
                      </a:lnTo>
                      <a:lnTo>
                        <a:pt x="1721294" y="2139899"/>
                      </a:lnTo>
                      <a:lnTo>
                        <a:pt x="1808556" y="2141651"/>
                      </a:lnTo>
                      <a:lnTo>
                        <a:pt x="1895983" y="2143201"/>
                      </a:lnTo>
                      <a:lnTo>
                        <a:pt x="1939861" y="2143887"/>
                      </a:lnTo>
                      <a:lnTo>
                        <a:pt x="1983917" y="2144522"/>
                      </a:lnTo>
                      <a:lnTo>
                        <a:pt x="2028177" y="2145093"/>
                      </a:lnTo>
                      <a:lnTo>
                        <a:pt x="2072690" y="2145576"/>
                      </a:lnTo>
                      <a:lnTo>
                        <a:pt x="2117496" y="2145995"/>
                      </a:lnTo>
                      <a:lnTo>
                        <a:pt x="2162645" y="2146325"/>
                      </a:lnTo>
                      <a:lnTo>
                        <a:pt x="2208174" y="2146566"/>
                      </a:lnTo>
                      <a:lnTo>
                        <a:pt x="2254123" y="2146719"/>
                      </a:lnTo>
                      <a:lnTo>
                        <a:pt x="2300541" y="2146782"/>
                      </a:lnTo>
                      <a:lnTo>
                        <a:pt x="2347468" y="2146731"/>
                      </a:lnTo>
                      <a:lnTo>
                        <a:pt x="2394940" y="2146579"/>
                      </a:lnTo>
                      <a:lnTo>
                        <a:pt x="2442997" y="2146312"/>
                      </a:lnTo>
                      <a:lnTo>
                        <a:pt x="2491702" y="2145931"/>
                      </a:lnTo>
                      <a:lnTo>
                        <a:pt x="2541079" y="2145436"/>
                      </a:lnTo>
                      <a:lnTo>
                        <a:pt x="2591168" y="2144801"/>
                      </a:lnTo>
                      <a:lnTo>
                        <a:pt x="2642031" y="2144039"/>
                      </a:lnTo>
                      <a:lnTo>
                        <a:pt x="2693682" y="2143150"/>
                      </a:lnTo>
                      <a:lnTo>
                        <a:pt x="2746184" y="2142109"/>
                      </a:lnTo>
                      <a:lnTo>
                        <a:pt x="2799588" y="2140928"/>
                      </a:lnTo>
                      <a:lnTo>
                        <a:pt x="2853906" y="2139581"/>
                      </a:lnTo>
                      <a:lnTo>
                        <a:pt x="2909201" y="2138095"/>
                      </a:lnTo>
                      <a:lnTo>
                        <a:pt x="2965513" y="2136444"/>
                      </a:lnTo>
                      <a:lnTo>
                        <a:pt x="3022879" y="2134616"/>
                      </a:lnTo>
                      <a:lnTo>
                        <a:pt x="3081350" y="2132634"/>
                      </a:lnTo>
                      <a:lnTo>
                        <a:pt x="3140951" y="2130463"/>
                      </a:lnTo>
                      <a:lnTo>
                        <a:pt x="3444532" y="2119084"/>
                      </a:lnTo>
                      <a:lnTo>
                        <a:pt x="3506457" y="2112797"/>
                      </a:lnTo>
                      <a:lnTo>
                        <a:pt x="3558832" y="2087664"/>
                      </a:lnTo>
                      <a:lnTo>
                        <a:pt x="3583622" y="2042020"/>
                      </a:lnTo>
                      <a:lnTo>
                        <a:pt x="3589032" y="1989188"/>
                      </a:lnTo>
                      <a:lnTo>
                        <a:pt x="3590175" y="1939747"/>
                      </a:lnTo>
                      <a:lnTo>
                        <a:pt x="3591064" y="1890306"/>
                      </a:lnTo>
                      <a:lnTo>
                        <a:pt x="3591699" y="1840852"/>
                      </a:lnTo>
                      <a:lnTo>
                        <a:pt x="3592106" y="1791411"/>
                      </a:lnTo>
                      <a:lnTo>
                        <a:pt x="3592245" y="1741957"/>
                      </a:lnTo>
                      <a:close/>
                    </a:path>
                  </a:pathLst>
                </a:custGeom>
                <a:solidFill>
                  <a:srgbClr val="FCEDAF"/>
                </a:solidFill>
              </p:spPr>
              <p:txBody>
                <a:bodyPr wrap="square" lIns="0" tIns="0" rIns="0" bIns="0" rtlCol="0"/>
                <a:lstStyle/>
                <a:p>
                  <a:endParaRPr dirty="0"/>
                </a:p>
              </p:txBody>
            </p:sp>
          </p:grpSp>
          <p:sp>
            <p:nvSpPr>
              <p:cNvPr id="22" name="object 22"/>
              <p:cNvSpPr txBox="1"/>
              <p:nvPr/>
            </p:nvSpPr>
            <p:spPr>
              <a:xfrm>
                <a:off x="6987521" y="8155080"/>
                <a:ext cx="3323590" cy="1382110"/>
              </a:xfrm>
              <a:prstGeom prst="rect">
                <a:avLst/>
              </a:prstGeom>
            </p:spPr>
            <p:txBody>
              <a:bodyPr vert="horz" wrap="square" lIns="0" tIns="12065" rIns="0" bIns="0" rtlCol="0">
                <a:spAutoFit/>
              </a:bodyPr>
              <a:lstStyle/>
              <a:p>
                <a:pPr marR="15875" algn="ctr">
                  <a:lnSpc>
                    <a:spcPct val="100000"/>
                  </a:lnSpc>
                  <a:spcBef>
                    <a:spcPts val="95"/>
                  </a:spcBef>
                </a:pPr>
                <a:r>
                  <a:rPr lang="en" sz="1950" b="1" u="sng" dirty="0">
                    <a:solidFill>
                      <a:srgbClr val="231F20"/>
                    </a:solidFill>
                    <a:uFill>
                      <a:solidFill>
                        <a:srgbClr val="231F20"/>
                      </a:solidFill>
                    </a:uFill>
                    <a:latin typeface="Calibri"/>
                    <a:cs typeface="Calibri"/>
                  </a:rPr>
                  <a:t>A GESTURE TO REMEMBER</a:t>
                </a:r>
                <a:r>
                  <a:rPr lang="en" sz="1950" b="1" dirty="0">
                    <a:solidFill>
                      <a:srgbClr val="231F20"/>
                    </a:solidFill>
                    <a:latin typeface="Calibri"/>
                    <a:cs typeface="Calibri"/>
                  </a:rPr>
                  <a:t>:</a:t>
                </a:r>
                <a:endParaRPr lang="fr-FR" sz="1950" b="1" dirty="0">
                  <a:latin typeface="Calibri"/>
                  <a:cs typeface="Calibri"/>
                </a:endParaRPr>
              </a:p>
              <a:p>
                <a:pPr marL="210820" marR="208279" indent="-1905" algn="ctr">
                  <a:lnSpc>
                    <a:spcPct val="102899"/>
                  </a:lnSpc>
                  <a:spcBef>
                    <a:spcPts val="1939"/>
                  </a:spcBef>
                </a:pPr>
                <a:r>
                  <a:rPr lang="en" sz="1050" b="1" dirty="0">
                    <a:solidFill>
                      <a:srgbClr val="231F20"/>
                    </a:solidFill>
                    <a:latin typeface="Calibri"/>
                    <a:cs typeface="Calibri"/>
                  </a:rPr>
                  <a:t>GET INTO THE HABIT OF LOCKING THE SCREEN OF YOUR DEVICES WHEN YOU WALK AWAY FROM THEM</a:t>
                </a:r>
                <a:endParaRPr lang="fr-FR" sz="1050" b="1" dirty="0">
                  <a:latin typeface="Calibri"/>
                  <a:cs typeface="Calibri"/>
                </a:endParaRPr>
              </a:p>
              <a:p>
                <a:pPr marL="12065" marR="5080" algn="ctr">
                  <a:lnSpc>
                    <a:spcPct val="102899"/>
                  </a:lnSpc>
                </a:pPr>
                <a:r>
                  <a:rPr lang="en" sz="1050" b="1" dirty="0">
                    <a:solidFill>
                      <a:srgbClr val="231F20"/>
                    </a:solidFill>
                    <a:latin typeface="Calibri"/>
                    <a:cs typeface="Calibri"/>
                  </a:rPr>
                  <a:t>TO PREVENT UNAUTHORIZED ACCESS, INCLUDING LOSS OR THEFT.</a:t>
                </a:r>
                <a:endParaRPr lang="fr-FR" sz="1050" b="1" dirty="0">
                  <a:latin typeface="Calibri"/>
                  <a:cs typeface="Calibri"/>
                </a:endParaRPr>
              </a:p>
            </p:txBody>
          </p:sp>
          <p:sp>
            <p:nvSpPr>
              <p:cNvPr id="23" name="object 23"/>
              <p:cNvSpPr/>
              <p:nvPr/>
            </p:nvSpPr>
            <p:spPr>
              <a:xfrm>
                <a:off x="6297731" y="7169151"/>
                <a:ext cx="1603375" cy="27940"/>
              </a:xfrm>
              <a:custGeom>
                <a:avLst/>
                <a:gdLst/>
                <a:ahLst/>
                <a:cxnLst/>
                <a:rect l="l" t="t" r="r" b="b"/>
                <a:pathLst>
                  <a:path w="1603375" h="27940">
                    <a:moveTo>
                      <a:pt x="1602788" y="27434"/>
                    </a:moveTo>
                    <a:lnTo>
                      <a:pt x="0" y="27434"/>
                    </a:lnTo>
                    <a:lnTo>
                      <a:pt x="0" y="0"/>
                    </a:lnTo>
                    <a:lnTo>
                      <a:pt x="1602788" y="0"/>
                    </a:lnTo>
                    <a:lnTo>
                      <a:pt x="1602788" y="27434"/>
                    </a:lnTo>
                    <a:close/>
                  </a:path>
                </a:pathLst>
              </a:custGeom>
              <a:solidFill>
                <a:srgbClr val="F7D842"/>
              </a:solidFill>
            </p:spPr>
            <p:txBody>
              <a:bodyPr wrap="square" lIns="0" tIns="0" rIns="0" bIns="0" rtlCol="0"/>
              <a:lstStyle/>
              <a:p>
                <a:endParaRPr dirty="0"/>
              </a:p>
            </p:txBody>
          </p:sp>
          <p:sp>
            <p:nvSpPr>
              <p:cNvPr id="24" name="object 24"/>
              <p:cNvSpPr txBox="1"/>
              <p:nvPr/>
            </p:nvSpPr>
            <p:spPr>
              <a:xfrm>
                <a:off x="6883806" y="7057216"/>
                <a:ext cx="227329" cy="120650"/>
              </a:xfrm>
              <a:prstGeom prst="rect">
                <a:avLst/>
              </a:prstGeom>
            </p:spPr>
            <p:txBody>
              <a:bodyPr vert="horz" wrap="square" lIns="0" tIns="0" rIns="0" bIns="0" rtlCol="0">
                <a:spAutoFit/>
              </a:bodyPr>
              <a:lstStyle/>
              <a:p>
                <a:pPr>
                  <a:lnSpc>
                    <a:spcPts val="865"/>
                  </a:lnSpc>
                </a:pPr>
                <a:r>
                  <a:rPr lang="en" sz="750" spc="-10" dirty="0">
                    <a:solidFill>
                      <a:srgbClr val="1C1C1C"/>
                    </a:solidFill>
                    <a:latin typeface="Calibri"/>
                    <a:cs typeface="Calibri"/>
                  </a:rPr>
                  <a:t>Activity</a:t>
                </a:r>
                <a:endParaRPr sz="750" dirty="0">
                  <a:latin typeface="Calibri"/>
                  <a:cs typeface="Calibri"/>
                </a:endParaRPr>
              </a:p>
            </p:txBody>
          </p:sp>
          <p:sp>
            <p:nvSpPr>
              <p:cNvPr id="25" name="object 25"/>
              <p:cNvSpPr txBox="1"/>
              <p:nvPr/>
            </p:nvSpPr>
            <p:spPr>
              <a:xfrm>
                <a:off x="7098110" y="7041129"/>
                <a:ext cx="167005"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1C1C1C"/>
                    </a:solidFill>
                    <a:latin typeface="Calibri"/>
                    <a:cs typeface="Calibri"/>
                  </a:rPr>
                  <a:t>1</a:t>
                </a:r>
                <a:endParaRPr sz="750" dirty="0">
                  <a:latin typeface="Calibri"/>
                  <a:cs typeface="Calibri"/>
                </a:endParaRPr>
              </a:p>
            </p:txBody>
          </p:sp>
        </p:grpSp>
      </p:grpSp>
      <p:sp>
        <p:nvSpPr>
          <p:cNvPr id="66" name="object 25">
            <a:extLst>
              <a:ext uri="{FF2B5EF4-FFF2-40B4-BE49-F238E27FC236}">
                <a16:creationId xmlns:a16="http://schemas.microsoft.com/office/drawing/2014/main" id="{41A86535-F195-E2A2-68AC-17508F5421AB}"/>
              </a:ext>
            </a:extLst>
          </p:cNvPr>
          <p:cNvSpPr/>
          <p:nvPr/>
        </p:nvSpPr>
        <p:spPr>
          <a:xfrm>
            <a:off x="1679583" y="4625655"/>
            <a:ext cx="5241355" cy="301832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pic>
        <p:nvPicPr>
          <p:cNvPr id="70" name="object 61">
            <a:extLst>
              <a:ext uri="{FF2B5EF4-FFF2-40B4-BE49-F238E27FC236}">
                <a16:creationId xmlns:a16="http://schemas.microsoft.com/office/drawing/2014/main" id="{E78535B9-7771-1577-DD40-0BF1A4C2BEE1}"/>
              </a:ext>
            </a:extLst>
          </p:cNvPr>
          <p:cNvPicPr/>
          <p:nvPr/>
        </p:nvPicPr>
        <p:blipFill>
          <a:blip r:embed="rId6" cstate="screen">
            <a:extLst>
              <a:ext uri="{28A0092B-C50C-407E-A947-70E740481C1C}">
                <a14:useLocalDpi xmlns:a14="http://schemas.microsoft.com/office/drawing/2010/main"/>
              </a:ext>
            </a:extLst>
          </a:blip>
          <a:stretch>
            <a:fillRect/>
          </a:stretch>
        </p:blipFill>
        <p:spPr>
          <a:xfrm>
            <a:off x="1619773" y="3249679"/>
            <a:ext cx="16600696" cy="4434863"/>
          </a:xfrm>
          <a:prstGeom prst="rect">
            <a:avLst/>
          </a:prstGeom>
        </p:spPr>
      </p:pic>
      <p:grpSp>
        <p:nvGrpSpPr>
          <p:cNvPr id="26" name="object 26"/>
          <p:cNvGrpSpPr/>
          <p:nvPr/>
        </p:nvGrpSpPr>
        <p:grpSpPr>
          <a:xfrm>
            <a:off x="7848043" y="6103041"/>
            <a:ext cx="10320613" cy="1435100"/>
            <a:chOff x="7848043" y="6103041"/>
            <a:chExt cx="10320613" cy="1435100"/>
          </a:xfrm>
        </p:grpSpPr>
        <p:sp>
          <p:nvSpPr>
            <p:cNvPr id="27" name="object 27"/>
            <p:cNvSpPr/>
            <p:nvPr/>
          </p:nvSpPr>
          <p:spPr>
            <a:xfrm>
              <a:off x="7900518" y="7169156"/>
              <a:ext cx="1565910" cy="27940"/>
            </a:xfrm>
            <a:custGeom>
              <a:avLst/>
              <a:gdLst/>
              <a:ahLst/>
              <a:cxnLst/>
              <a:rect l="l" t="t" r="r" b="b"/>
              <a:pathLst>
                <a:path w="1565909" h="27940">
                  <a:moveTo>
                    <a:pt x="1565884" y="21424"/>
                  </a:moveTo>
                  <a:lnTo>
                    <a:pt x="1562544" y="21424"/>
                  </a:lnTo>
                  <a:lnTo>
                    <a:pt x="1562544" y="6299"/>
                  </a:lnTo>
                  <a:lnTo>
                    <a:pt x="1565579" y="6299"/>
                  </a:lnTo>
                  <a:lnTo>
                    <a:pt x="1565579" y="0"/>
                  </a:lnTo>
                  <a:lnTo>
                    <a:pt x="0" y="0"/>
                  </a:lnTo>
                  <a:lnTo>
                    <a:pt x="0" y="6299"/>
                  </a:lnTo>
                  <a:lnTo>
                    <a:pt x="0" y="21424"/>
                  </a:lnTo>
                  <a:lnTo>
                    <a:pt x="0" y="27736"/>
                  </a:lnTo>
                  <a:lnTo>
                    <a:pt x="1565884" y="27736"/>
                  </a:lnTo>
                  <a:lnTo>
                    <a:pt x="1565884" y="21424"/>
                  </a:lnTo>
                  <a:close/>
                </a:path>
              </a:pathLst>
            </a:custGeom>
            <a:solidFill>
              <a:srgbClr val="FCF4D8"/>
            </a:solidFill>
          </p:spPr>
          <p:txBody>
            <a:bodyPr wrap="square" lIns="0" tIns="0" rIns="0" bIns="0" rtlCol="0"/>
            <a:lstStyle/>
            <a:p>
              <a:endParaRPr dirty="0"/>
            </a:p>
          </p:txBody>
        </p:sp>
        <p:sp>
          <p:nvSpPr>
            <p:cNvPr id="28" name="object 28"/>
            <p:cNvSpPr/>
            <p:nvPr/>
          </p:nvSpPr>
          <p:spPr>
            <a:xfrm>
              <a:off x="7887359" y="716915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dirty="0"/>
            </a:p>
          </p:txBody>
        </p:sp>
        <p:sp>
          <p:nvSpPr>
            <p:cNvPr id="29" name="object 29"/>
            <p:cNvSpPr/>
            <p:nvPr/>
          </p:nvSpPr>
          <p:spPr>
            <a:xfrm>
              <a:off x="9490138" y="7169156"/>
              <a:ext cx="1604010" cy="27940"/>
            </a:xfrm>
            <a:custGeom>
              <a:avLst/>
              <a:gdLst/>
              <a:ahLst/>
              <a:cxnLst/>
              <a:rect l="l" t="t" r="r" b="b"/>
              <a:pathLst>
                <a:path w="1604009" h="27940">
                  <a:moveTo>
                    <a:pt x="1603552" y="6299"/>
                  </a:moveTo>
                  <a:lnTo>
                    <a:pt x="1600517" y="6299"/>
                  </a:lnTo>
                  <a:lnTo>
                    <a:pt x="1600517" y="0"/>
                  </a:lnTo>
                  <a:lnTo>
                    <a:pt x="0" y="0"/>
                  </a:lnTo>
                  <a:lnTo>
                    <a:pt x="0" y="6299"/>
                  </a:lnTo>
                  <a:lnTo>
                    <a:pt x="0" y="21424"/>
                  </a:lnTo>
                  <a:lnTo>
                    <a:pt x="0" y="27736"/>
                  </a:lnTo>
                  <a:lnTo>
                    <a:pt x="1600212" y="27736"/>
                  </a:lnTo>
                  <a:lnTo>
                    <a:pt x="1600212" y="21424"/>
                  </a:lnTo>
                  <a:lnTo>
                    <a:pt x="1603552" y="21424"/>
                  </a:lnTo>
                  <a:lnTo>
                    <a:pt x="1603552" y="6299"/>
                  </a:lnTo>
                  <a:close/>
                </a:path>
              </a:pathLst>
            </a:custGeom>
            <a:solidFill>
              <a:srgbClr val="FCF4D8"/>
            </a:solidFill>
          </p:spPr>
          <p:txBody>
            <a:bodyPr wrap="square" lIns="0" tIns="0" rIns="0" bIns="0" rtlCol="0"/>
            <a:lstStyle/>
            <a:p>
              <a:endParaRPr dirty="0"/>
            </a:p>
          </p:txBody>
        </p:sp>
        <p:sp>
          <p:nvSpPr>
            <p:cNvPr id="30" name="object 30"/>
            <p:cNvSpPr/>
            <p:nvPr/>
          </p:nvSpPr>
          <p:spPr>
            <a:xfrm>
              <a:off x="9463066" y="7169150"/>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dirty="0"/>
            </a:p>
          </p:txBody>
        </p:sp>
        <p:pic>
          <p:nvPicPr>
            <p:cNvPr id="31" name="object 31"/>
            <p:cNvPicPr/>
            <p:nvPr/>
          </p:nvPicPr>
          <p:blipFill>
            <a:blip r:embed="rId7" cstate="screen">
              <a:extLst>
                <a:ext uri="{28A0092B-C50C-407E-A947-70E740481C1C}">
                  <a14:useLocalDpi xmlns:a14="http://schemas.microsoft.com/office/drawing/2010/main"/>
                </a:ext>
              </a:extLst>
            </a:blip>
            <a:stretch>
              <a:fillRect/>
            </a:stretch>
          </p:blipFill>
          <p:spPr>
            <a:xfrm>
              <a:off x="7848043" y="7139694"/>
              <a:ext cx="87633" cy="86348"/>
            </a:xfrm>
            <a:prstGeom prst="rect">
              <a:avLst/>
            </a:prstGeom>
          </p:spPr>
        </p:pic>
        <p:sp>
          <p:nvSpPr>
            <p:cNvPr id="32" name="object 32"/>
            <p:cNvSpPr/>
            <p:nvPr/>
          </p:nvSpPr>
          <p:spPr>
            <a:xfrm>
              <a:off x="9440132" y="7146550"/>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FCEDAF"/>
            </a:solidFill>
          </p:spPr>
          <p:txBody>
            <a:bodyPr wrap="square" lIns="0" tIns="0" rIns="0" bIns="0" rtlCol="0"/>
            <a:lstStyle/>
            <a:p>
              <a:endParaRPr dirty="0"/>
            </a:p>
          </p:txBody>
        </p:sp>
        <p:sp>
          <p:nvSpPr>
            <p:cNvPr id="33" name="object 33"/>
            <p:cNvSpPr/>
            <p:nvPr/>
          </p:nvSpPr>
          <p:spPr>
            <a:xfrm>
              <a:off x="9433172" y="7139694"/>
              <a:ext cx="87630" cy="86360"/>
            </a:xfrm>
            <a:custGeom>
              <a:avLst/>
              <a:gdLst/>
              <a:ahLst/>
              <a:cxnLst/>
              <a:rect l="l" t="t" r="r" b="b"/>
              <a:pathLst>
                <a:path w="87629" h="86359">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59">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dirty="0"/>
            </a:p>
          </p:txBody>
        </p:sp>
        <p:sp>
          <p:nvSpPr>
            <p:cNvPr id="36" name="object 36"/>
            <p:cNvSpPr/>
            <p:nvPr/>
          </p:nvSpPr>
          <p:spPr>
            <a:xfrm>
              <a:off x="10738522" y="6103041"/>
              <a:ext cx="7430134" cy="1435100"/>
            </a:xfrm>
            <a:custGeom>
              <a:avLst/>
              <a:gdLst/>
              <a:ahLst/>
              <a:cxnLst/>
              <a:rect l="l" t="t" r="r" b="b"/>
              <a:pathLst>
                <a:path w="7430134" h="1435100">
                  <a:moveTo>
                    <a:pt x="7072451" y="0"/>
                  </a:moveTo>
                  <a:lnTo>
                    <a:pt x="6867044"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166603"/>
                  </a:lnTo>
                  <a:lnTo>
                    <a:pt x="114976" y="1211275"/>
                  </a:lnTo>
                  <a:lnTo>
                    <a:pt x="100851" y="1254732"/>
                  </a:lnTo>
                  <a:lnTo>
                    <a:pt x="78431" y="1296066"/>
                  </a:lnTo>
                  <a:lnTo>
                    <a:pt x="48633" y="1334369"/>
                  </a:lnTo>
                  <a:lnTo>
                    <a:pt x="12373" y="1368733"/>
                  </a:lnTo>
                  <a:lnTo>
                    <a:pt x="0" y="1388297"/>
                  </a:lnTo>
                  <a:lnTo>
                    <a:pt x="1567" y="1409899"/>
                  </a:lnTo>
                  <a:lnTo>
                    <a:pt x="14679" y="1427378"/>
                  </a:lnTo>
                  <a:lnTo>
                    <a:pt x="36938" y="1434574"/>
                  </a:lnTo>
                  <a:lnTo>
                    <a:pt x="7106733" y="1434595"/>
                  </a:lnTo>
                  <a:lnTo>
                    <a:pt x="7154450" y="1431094"/>
                  </a:lnTo>
                  <a:lnTo>
                    <a:pt x="7199993" y="1420924"/>
                  </a:lnTo>
                  <a:lnTo>
                    <a:pt x="7242861" y="1404585"/>
                  </a:lnTo>
                  <a:lnTo>
                    <a:pt x="7282556" y="1382575"/>
                  </a:lnTo>
                  <a:lnTo>
                    <a:pt x="7318578" y="1355396"/>
                  </a:lnTo>
                  <a:lnTo>
                    <a:pt x="7350428" y="1323545"/>
                  </a:lnTo>
                  <a:lnTo>
                    <a:pt x="7377607" y="1287522"/>
                  </a:lnTo>
                  <a:lnTo>
                    <a:pt x="7399615" y="1247827"/>
                  </a:lnTo>
                  <a:lnTo>
                    <a:pt x="7415954" y="1204960"/>
                  </a:lnTo>
                  <a:lnTo>
                    <a:pt x="7426123" y="1159419"/>
                  </a:lnTo>
                  <a:lnTo>
                    <a:pt x="7429624" y="1111704"/>
                  </a:lnTo>
                  <a:lnTo>
                    <a:pt x="7429624" y="357172"/>
                  </a:lnTo>
                  <a:lnTo>
                    <a:pt x="7426363" y="308706"/>
                  </a:lnTo>
                  <a:lnTo>
                    <a:pt x="7416865" y="262221"/>
                  </a:lnTo>
                  <a:lnTo>
                    <a:pt x="7401555" y="218144"/>
                  </a:lnTo>
                  <a:lnTo>
                    <a:pt x="7380859" y="176900"/>
                  </a:lnTo>
                  <a:lnTo>
                    <a:pt x="7355202" y="138914"/>
                  </a:lnTo>
                  <a:lnTo>
                    <a:pt x="7325010" y="104613"/>
                  </a:lnTo>
                  <a:lnTo>
                    <a:pt x="7290709" y="74421"/>
                  </a:lnTo>
                  <a:lnTo>
                    <a:pt x="7252723" y="48764"/>
                  </a:lnTo>
                  <a:lnTo>
                    <a:pt x="7211479" y="28068"/>
                  </a:lnTo>
                  <a:lnTo>
                    <a:pt x="7167402" y="12758"/>
                  </a:lnTo>
                  <a:lnTo>
                    <a:pt x="7120918" y="3260"/>
                  </a:lnTo>
                  <a:lnTo>
                    <a:pt x="7072451" y="0"/>
                  </a:lnTo>
                  <a:close/>
                </a:path>
              </a:pathLst>
            </a:custGeom>
            <a:solidFill>
              <a:srgbClr val="FFFFFF"/>
            </a:solidFill>
          </p:spPr>
          <p:txBody>
            <a:bodyPr wrap="square" lIns="0" tIns="0" rIns="0" bIns="0" rtlCol="0"/>
            <a:lstStyle/>
            <a:p>
              <a:endParaRPr dirty="0"/>
            </a:p>
          </p:txBody>
        </p:sp>
        <p:sp>
          <p:nvSpPr>
            <p:cNvPr id="37" name="object 37"/>
            <p:cNvSpPr/>
            <p:nvPr/>
          </p:nvSpPr>
          <p:spPr>
            <a:xfrm>
              <a:off x="10738522" y="6103041"/>
              <a:ext cx="7430134" cy="1435100"/>
            </a:xfrm>
            <a:custGeom>
              <a:avLst/>
              <a:gdLst/>
              <a:ahLst/>
              <a:cxnLst/>
              <a:rect l="l" t="t" r="r" b="b"/>
              <a:pathLst>
                <a:path w="7430134" h="1435100">
                  <a:moveTo>
                    <a:pt x="6867044" y="0"/>
                  </a:moveTo>
                  <a:lnTo>
                    <a:pt x="7072451" y="0"/>
                  </a:lnTo>
                  <a:lnTo>
                    <a:pt x="7120918" y="3260"/>
                  </a:lnTo>
                  <a:lnTo>
                    <a:pt x="7167402" y="12758"/>
                  </a:lnTo>
                  <a:lnTo>
                    <a:pt x="7211479" y="28068"/>
                  </a:lnTo>
                  <a:lnTo>
                    <a:pt x="7252723" y="48764"/>
                  </a:lnTo>
                  <a:lnTo>
                    <a:pt x="7290709" y="74421"/>
                  </a:lnTo>
                  <a:lnTo>
                    <a:pt x="7325010" y="104613"/>
                  </a:lnTo>
                  <a:lnTo>
                    <a:pt x="7355202" y="138914"/>
                  </a:lnTo>
                  <a:lnTo>
                    <a:pt x="7380859" y="176900"/>
                  </a:lnTo>
                  <a:lnTo>
                    <a:pt x="7401555" y="218144"/>
                  </a:lnTo>
                  <a:lnTo>
                    <a:pt x="7416865" y="262221"/>
                  </a:lnTo>
                  <a:lnTo>
                    <a:pt x="7426363" y="308706"/>
                  </a:lnTo>
                  <a:lnTo>
                    <a:pt x="7429624" y="357172"/>
                  </a:lnTo>
                  <a:lnTo>
                    <a:pt x="7429624" y="1111704"/>
                  </a:lnTo>
                  <a:lnTo>
                    <a:pt x="7426123" y="1159419"/>
                  </a:lnTo>
                  <a:lnTo>
                    <a:pt x="7415954" y="1204960"/>
                  </a:lnTo>
                  <a:lnTo>
                    <a:pt x="7399615" y="1247827"/>
                  </a:lnTo>
                  <a:lnTo>
                    <a:pt x="7377607" y="1287522"/>
                  </a:lnTo>
                  <a:lnTo>
                    <a:pt x="7350428" y="1323545"/>
                  </a:lnTo>
                  <a:lnTo>
                    <a:pt x="7318578" y="1355396"/>
                  </a:lnTo>
                  <a:lnTo>
                    <a:pt x="7282556" y="1382575"/>
                  </a:lnTo>
                  <a:lnTo>
                    <a:pt x="7242861" y="1404585"/>
                  </a:lnTo>
                  <a:lnTo>
                    <a:pt x="7199993" y="1420924"/>
                  </a:lnTo>
                  <a:lnTo>
                    <a:pt x="7154450" y="1431094"/>
                  </a:lnTo>
                  <a:lnTo>
                    <a:pt x="7106733" y="1434595"/>
                  </a:lnTo>
                  <a:lnTo>
                    <a:pt x="36938" y="1434574"/>
                  </a:lnTo>
                  <a:lnTo>
                    <a:pt x="14679" y="1427378"/>
                  </a:lnTo>
                  <a:lnTo>
                    <a:pt x="1567" y="1409899"/>
                  </a:lnTo>
                  <a:lnTo>
                    <a:pt x="0" y="1388297"/>
                  </a:lnTo>
                  <a:lnTo>
                    <a:pt x="12373" y="1368733"/>
                  </a:lnTo>
                  <a:lnTo>
                    <a:pt x="48633" y="1334369"/>
                  </a:lnTo>
                  <a:lnTo>
                    <a:pt x="78431" y="1296066"/>
                  </a:lnTo>
                  <a:lnTo>
                    <a:pt x="100851" y="1254732"/>
                  </a:lnTo>
                  <a:lnTo>
                    <a:pt x="114976" y="1211275"/>
                  </a:lnTo>
                  <a:lnTo>
                    <a:pt x="119888" y="1166603"/>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6867044" y="0"/>
                  </a:lnTo>
                  <a:close/>
                </a:path>
              </a:pathLst>
            </a:custGeom>
            <a:ln w="62825">
              <a:solidFill>
                <a:srgbClr val="F7D842"/>
              </a:solidFill>
            </a:ln>
          </p:spPr>
          <p:txBody>
            <a:bodyPr wrap="square" lIns="0" tIns="0" rIns="0" bIns="0" rtlCol="0"/>
            <a:lstStyle/>
            <a:p>
              <a:endParaRPr dirty="0"/>
            </a:p>
          </p:txBody>
        </p:sp>
      </p:grpSp>
      <p:sp>
        <p:nvSpPr>
          <p:cNvPr id="38" name="object 38"/>
          <p:cNvSpPr txBox="1"/>
          <p:nvPr/>
        </p:nvSpPr>
        <p:spPr>
          <a:xfrm>
            <a:off x="11373411" y="6368918"/>
            <a:ext cx="6242050" cy="377825"/>
          </a:xfrm>
          <a:prstGeom prst="rect">
            <a:avLst/>
          </a:prstGeom>
        </p:spPr>
        <p:txBody>
          <a:bodyPr vert="horz" wrap="square" lIns="0" tIns="13335" rIns="0" bIns="0" rtlCol="0">
            <a:spAutoFit/>
          </a:bodyPr>
          <a:lstStyle/>
          <a:p>
            <a:pPr marL="12700">
              <a:lnSpc>
                <a:spcPct val="100000"/>
              </a:lnSpc>
              <a:spcBef>
                <a:spcPts val="105"/>
              </a:spcBef>
            </a:pPr>
            <a:r>
              <a:rPr lang="en" sz="2300" spc="50" dirty="0">
                <a:solidFill>
                  <a:srgbClr val="231F20"/>
                </a:solidFill>
                <a:latin typeface="Calibri"/>
                <a:cs typeface="Calibri"/>
              </a:rPr>
              <a:t>Take stock of a gesture to remember to protect</a:t>
            </a:r>
            <a:endParaRPr sz="2300" dirty="0">
              <a:latin typeface="Calibri"/>
              <a:cs typeface="Calibri"/>
            </a:endParaRPr>
          </a:p>
        </p:txBody>
      </p:sp>
      <p:sp>
        <p:nvSpPr>
          <p:cNvPr id="39" name="object 39"/>
          <p:cNvSpPr txBox="1"/>
          <p:nvPr/>
        </p:nvSpPr>
        <p:spPr>
          <a:xfrm>
            <a:off x="11373411" y="6792495"/>
            <a:ext cx="4015740" cy="377825"/>
          </a:xfrm>
          <a:prstGeom prst="rect">
            <a:avLst/>
          </a:prstGeom>
        </p:spPr>
        <p:txBody>
          <a:bodyPr vert="horz" wrap="square" lIns="0" tIns="13335" rIns="0" bIns="0" rtlCol="0">
            <a:spAutoFit/>
          </a:bodyPr>
          <a:lstStyle/>
          <a:p>
            <a:pPr marL="12700">
              <a:lnSpc>
                <a:spcPct val="100000"/>
              </a:lnSpc>
              <a:spcBef>
                <a:spcPts val="105"/>
              </a:spcBef>
            </a:pPr>
            <a:r>
              <a:rPr lang="en" sz="2300" spc="55" dirty="0">
                <a:solidFill>
                  <a:srgbClr val="231F20"/>
                </a:solidFill>
                <a:latin typeface="Calibri"/>
                <a:cs typeface="Calibri"/>
              </a:rPr>
              <a:t>physical access to their devices.</a:t>
            </a:r>
            <a:endParaRPr sz="2300" dirty="0">
              <a:latin typeface="Calibri"/>
              <a:cs typeface="Calibri"/>
            </a:endParaRPr>
          </a:p>
        </p:txBody>
      </p:sp>
      <p:grpSp>
        <p:nvGrpSpPr>
          <p:cNvPr id="43" name="object 43"/>
          <p:cNvGrpSpPr/>
          <p:nvPr/>
        </p:nvGrpSpPr>
        <p:grpSpPr>
          <a:xfrm>
            <a:off x="1322959" y="1559883"/>
            <a:ext cx="1341120" cy="1233170"/>
            <a:chOff x="1322959" y="1559883"/>
            <a:chExt cx="1341120" cy="1233170"/>
          </a:xfrm>
        </p:grpSpPr>
        <p:sp>
          <p:nvSpPr>
            <p:cNvPr id="44" name="object 4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45" name="object 4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49" name="object 49"/>
          <p:cNvSpPr txBox="1"/>
          <p:nvPr/>
        </p:nvSpPr>
        <p:spPr>
          <a:xfrm>
            <a:off x="1986359" y="5255537"/>
            <a:ext cx="2043430" cy="1050288"/>
          </a:xfrm>
          <a:prstGeom prst="rect">
            <a:avLst/>
          </a:prstGeom>
        </p:spPr>
        <p:txBody>
          <a:bodyPr vert="horz" wrap="square" lIns="0" tIns="62230" rIns="0" bIns="0" rtlCol="0">
            <a:spAutoFit/>
          </a:bodyPr>
          <a:lstStyle/>
          <a:p>
            <a:pPr marL="12700" marR="5080" indent="309880">
              <a:lnSpc>
                <a:spcPts val="1939"/>
              </a:lnSpc>
              <a:spcBef>
                <a:spcPts val="490"/>
              </a:spcBef>
            </a:pPr>
            <a:r>
              <a:rPr lang="en" sz="1950" b="1" spc="-150" dirty="0">
                <a:solidFill>
                  <a:srgbClr val="231F20"/>
                </a:solidFill>
                <a:latin typeface="Calibri"/>
                <a:cs typeface="Calibri"/>
              </a:rPr>
              <a:t>FOR GOOD DIGITAL HYGIENE</a:t>
            </a:r>
            <a:endParaRPr lang="fr-FR" sz="1950" b="1" spc="-150" dirty="0">
              <a:latin typeface="Calibri"/>
              <a:cs typeface="Calibri"/>
            </a:endParaRPr>
          </a:p>
          <a:p>
            <a:pPr marL="241300" marR="814069" indent="165100">
              <a:lnSpc>
                <a:spcPts val="860"/>
              </a:lnSpc>
              <a:spcBef>
                <a:spcPts val="2135"/>
              </a:spcBef>
            </a:pPr>
            <a:r>
              <a:rPr lang="en" sz="850" spc="75" dirty="0">
                <a:solidFill>
                  <a:srgbClr val="F7D842"/>
                </a:solidFill>
                <a:latin typeface="Calibri"/>
                <a:cs typeface="Calibri"/>
              </a:rPr>
              <a:t>Resource to read to go further</a:t>
            </a:r>
            <a:endParaRPr lang="fr-FR" sz="850" dirty="0">
              <a:latin typeface="Calibri"/>
              <a:cs typeface="Calibri"/>
            </a:endParaRPr>
          </a:p>
        </p:txBody>
      </p:sp>
      <p:grpSp>
        <p:nvGrpSpPr>
          <p:cNvPr id="50" name="object 50"/>
          <p:cNvGrpSpPr/>
          <p:nvPr/>
        </p:nvGrpSpPr>
        <p:grpSpPr>
          <a:xfrm>
            <a:off x="3071091" y="5942494"/>
            <a:ext cx="1178560" cy="1266825"/>
            <a:chOff x="3071091" y="5942494"/>
            <a:chExt cx="1178560" cy="1266825"/>
          </a:xfrm>
        </p:grpSpPr>
        <p:sp>
          <p:nvSpPr>
            <p:cNvPr id="51" name="object 51"/>
            <p:cNvSpPr/>
            <p:nvPr/>
          </p:nvSpPr>
          <p:spPr>
            <a:xfrm>
              <a:off x="3071091" y="6651021"/>
              <a:ext cx="1178560" cy="558165"/>
            </a:xfrm>
            <a:custGeom>
              <a:avLst/>
              <a:gdLst/>
              <a:ahLst/>
              <a:cxnLst/>
              <a:rect l="l" t="t" r="r" b="b"/>
              <a:pathLst>
                <a:path w="1178560" h="558165">
                  <a:moveTo>
                    <a:pt x="589086" y="557670"/>
                  </a:moveTo>
                  <a:lnTo>
                    <a:pt x="524899" y="556034"/>
                  </a:lnTo>
                  <a:lnTo>
                    <a:pt x="462714" y="551239"/>
                  </a:lnTo>
                  <a:lnTo>
                    <a:pt x="402890" y="543455"/>
                  </a:lnTo>
                  <a:lnTo>
                    <a:pt x="345787" y="532852"/>
                  </a:lnTo>
                  <a:lnTo>
                    <a:pt x="291764" y="519601"/>
                  </a:lnTo>
                  <a:lnTo>
                    <a:pt x="241180" y="503871"/>
                  </a:lnTo>
                  <a:lnTo>
                    <a:pt x="194395" y="485833"/>
                  </a:lnTo>
                  <a:lnTo>
                    <a:pt x="151769" y="465656"/>
                  </a:lnTo>
                  <a:lnTo>
                    <a:pt x="113660" y="443511"/>
                  </a:lnTo>
                  <a:lnTo>
                    <a:pt x="80427" y="419568"/>
                  </a:lnTo>
                  <a:lnTo>
                    <a:pt x="30032" y="366968"/>
                  </a:lnTo>
                  <a:lnTo>
                    <a:pt x="3456" y="309217"/>
                  </a:lnTo>
                  <a:lnTo>
                    <a:pt x="0" y="278835"/>
                  </a:lnTo>
                  <a:lnTo>
                    <a:pt x="3456" y="248452"/>
                  </a:lnTo>
                  <a:lnTo>
                    <a:pt x="30032" y="190701"/>
                  </a:lnTo>
                  <a:lnTo>
                    <a:pt x="80427" y="138101"/>
                  </a:lnTo>
                  <a:lnTo>
                    <a:pt x="113660" y="114158"/>
                  </a:lnTo>
                  <a:lnTo>
                    <a:pt x="151769" y="92013"/>
                  </a:lnTo>
                  <a:lnTo>
                    <a:pt x="194395" y="71837"/>
                  </a:lnTo>
                  <a:lnTo>
                    <a:pt x="241180" y="53798"/>
                  </a:lnTo>
                  <a:lnTo>
                    <a:pt x="291764" y="38069"/>
                  </a:lnTo>
                  <a:lnTo>
                    <a:pt x="345787" y="24817"/>
                  </a:lnTo>
                  <a:lnTo>
                    <a:pt x="402890" y="14215"/>
                  </a:lnTo>
                  <a:lnTo>
                    <a:pt x="462714" y="6431"/>
                  </a:lnTo>
                  <a:lnTo>
                    <a:pt x="524899"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CF4C6"/>
            </a:solidFill>
          </p:spPr>
          <p:txBody>
            <a:bodyPr wrap="square" lIns="0" tIns="0" rIns="0" bIns="0" rtlCol="0"/>
            <a:lstStyle/>
            <a:p>
              <a:endParaRPr dirty="0"/>
            </a:p>
          </p:txBody>
        </p:sp>
        <p:sp>
          <p:nvSpPr>
            <p:cNvPr id="52" name="object 52"/>
            <p:cNvSpPr/>
            <p:nvPr/>
          </p:nvSpPr>
          <p:spPr>
            <a:xfrm>
              <a:off x="3337551" y="5949162"/>
              <a:ext cx="603250" cy="975360"/>
            </a:xfrm>
            <a:custGeom>
              <a:avLst/>
              <a:gdLst/>
              <a:ahLst/>
              <a:cxnLst/>
              <a:rect l="l" t="t" r="r" b="b"/>
              <a:pathLst>
                <a:path w="603250" h="975359">
                  <a:moveTo>
                    <a:pt x="0" y="975106"/>
                  </a:moveTo>
                  <a:lnTo>
                    <a:pt x="0" y="82472"/>
                  </a:lnTo>
                  <a:lnTo>
                    <a:pt x="602656" y="0"/>
                  </a:lnTo>
                  <a:lnTo>
                    <a:pt x="602656" y="938964"/>
                  </a:lnTo>
                  <a:lnTo>
                    <a:pt x="0" y="975106"/>
                  </a:lnTo>
                  <a:close/>
                </a:path>
              </a:pathLst>
            </a:custGeom>
            <a:solidFill>
              <a:srgbClr val="FFFFFF"/>
            </a:solidFill>
          </p:spPr>
          <p:txBody>
            <a:bodyPr wrap="square" lIns="0" tIns="0" rIns="0" bIns="0" rtlCol="0"/>
            <a:lstStyle/>
            <a:p>
              <a:endParaRPr dirty="0"/>
            </a:p>
          </p:txBody>
        </p:sp>
        <p:sp>
          <p:nvSpPr>
            <p:cNvPr id="53" name="object 53"/>
            <p:cNvSpPr/>
            <p:nvPr/>
          </p:nvSpPr>
          <p:spPr>
            <a:xfrm>
              <a:off x="3337551" y="5949162"/>
              <a:ext cx="603250" cy="975360"/>
            </a:xfrm>
            <a:custGeom>
              <a:avLst/>
              <a:gdLst/>
              <a:ahLst/>
              <a:cxnLst/>
              <a:rect l="l" t="t" r="r" b="b"/>
              <a:pathLst>
                <a:path w="603250" h="975359">
                  <a:moveTo>
                    <a:pt x="0" y="82472"/>
                  </a:moveTo>
                  <a:lnTo>
                    <a:pt x="602656" y="0"/>
                  </a:lnTo>
                  <a:lnTo>
                    <a:pt x="602656" y="938964"/>
                  </a:lnTo>
                  <a:lnTo>
                    <a:pt x="0" y="975106"/>
                  </a:lnTo>
                  <a:lnTo>
                    <a:pt x="0" y="82472"/>
                  </a:lnTo>
                </a:path>
              </a:pathLst>
            </a:custGeom>
            <a:ln w="12890">
              <a:solidFill>
                <a:srgbClr val="F9E27A"/>
              </a:solidFill>
            </a:ln>
          </p:spPr>
          <p:txBody>
            <a:bodyPr wrap="square" lIns="0" tIns="0" rIns="0" bIns="0" rtlCol="0"/>
            <a:lstStyle/>
            <a:p>
              <a:endParaRPr dirty="0"/>
            </a:p>
          </p:txBody>
        </p:sp>
        <p:sp>
          <p:nvSpPr>
            <p:cNvPr id="54" name="object 54"/>
            <p:cNvSpPr/>
            <p:nvPr/>
          </p:nvSpPr>
          <p:spPr>
            <a:xfrm>
              <a:off x="3337551" y="5985304"/>
              <a:ext cx="639445" cy="939165"/>
            </a:xfrm>
            <a:custGeom>
              <a:avLst/>
              <a:gdLst/>
              <a:ahLst/>
              <a:cxnLst/>
              <a:rect l="l" t="t" r="r" b="b"/>
              <a:pathLst>
                <a:path w="639445" h="939165">
                  <a:moveTo>
                    <a:pt x="639342" y="938964"/>
                  </a:moveTo>
                  <a:lnTo>
                    <a:pt x="0" y="938964"/>
                  </a:lnTo>
                  <a:lnTo>
                    <a:pt x="0" y="46330"/>
                  </a:lnTo>
                  <a:lnTo>
                    <a:pt x="639342" y="0"/>
                  </a:lnTo>
                  <a:lnTo>
                    <a:pt x="639342" y="938964"/>
                  </a:lnTo>
                  <a:close/>
                </a:path>
              </a:pathLst>
            </a:custGeom>
            <a:solidFill>
              <a:srgbClr val="FFFFFF"/>
            </a:solidFill>
          </p:spPr>
          <p:txBody>
            <a:bodyPr wrap="square" lIns="0" tIns="0" rIns="0" bIns="0" rtlCol="0"/>
            <a:lstStyle/>
            <a:p>
              <a:endParaRPr dirty="0"/>
            </a:p>
          </p:txBody>
        </p:sp>
        <p:sp>
          <p:nvSpPr>
            <p:cNvPr id="55" name="object 55"/>
            <p:cNvSpPr/>
            <p:nvPr/>
          </p:nvSpPr>
          <p:spPr>
            <a:xfrm>
              <a:off x="3337551" y="5985304"/>
              <a:ext cx="639445" cy="939165"/>
            </a:xfrm>
            <a:custGeom>
              <a:avLst/>
              <a:gdLst/>
              <a:ahLst/>
              <a:cxnLst/>
              <a:rect l="l" t="t" r="r" b="b"/>
              <a:pathLst>
                <a:path w="639445" h="939165">
                  <a:moveTo>
                    <a:pt x="0" y="46330"/>
                  </a:moveTo>
                  <a:lnTo>
                    <a:pt x="639342" y="0"/>
                  </a:lnTo>
                  <a:lnTo>
                    <a:pt x="639342" y="938964"/>
                  </a:lnTo>
                  <a:lnTo>
                    <a:pt x="0" y="938964"/>
                  </a:lnTo>
                  <a:lnTo>
                    <a:pt x="0" y="46330"/>
                  </a:lnTo>
                </a:path>
              </a:pathLst>
            </a:custGeom>
            <a:ln w="12883">
              <a:solidFill>
                <a:srgbClr val="F9E27A"/>
              </a:solidFill>
            </a:ln>
          </p:spPr>
          <p:txBody>
            <a:bodyPr wrap="square" lIns="0" tIns="0" rIns="0" bIns="0" rtlCol="0"/>
            <a:lstStyle/>
            <a:p>
              <a:endParaRPr dirty="0"/>
            </a:p>
          </p:txBody>
        </p:sp>
        <p:pic>
          <p:nvPicPr>
            <p:cNvPr id="56" name="object 56"/>
            <p:cNvPicPr/>
            <p:nvPr/>
          </p:nvPicPr>
          <p:blipFill>
            <a:blip r:embed="rId8" cstate="screen">
              <a:extLst>
                <a:ext uri="{28A0092B-C50C-407E-A947-70E740481C1C}">
                  <a14:useLocalDpi xmlns:a14="http://schemas.microsoft.com/office/drawing/2010/main"/>
                </a:ext>
              </a:extLst>
            </a:blip>
            <a:stretch>
              <a:fillRect/>
            </a:stretch>
          </p:blipFill>
          <p:spPr>
            <a:xfrm>
              <a:off x="3332047" y="6026212"/>
              <a:ext cx="671543" cy="938543"/>
            </a:xfrm>
            <a:prstGeom prst="rect">
              <a:avLst/>
            </a:prstGeom>
          </p:spPr>
        </p:pic>
      </p:grpSp>
      <p:sp>
        <p:nvSpPr>
          <p:cNvPr id="57" name="object 57"/>
          <p:cNvSpPr txBox="1"/>
          <p:nvPr/>
        </p:nvSpPr>
        <p:spPr>
          <a:xfrm>
            <a:off x="4533251" y="5309230"/>
            <a:ext cx="2044064" cy="1410335"/>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Choose your passwords carefully</a:t>
            </a:r>
            <a:endParaRPr sz="650" dirty="0">
              <a:latin typeface="Calibri"/>
              <a:cs typeface="Calibri"/>
            </a:endParaRPr>
          </a:p>
          <a:p>
            <a:pPr marL="12700" marR="96520">
              <a:lnSpc>
                <a:spcPts val="670"/>
              </a:lnSpc>
              <a:spcBef>
                <a:spcPts val="685"/>
              </a:spcBef>
            </a:pPr>
            <a:r>
              <a:rPr lang="en" sz="650" dirty="0">
                <a:solidFill>
                  <a:srgbClr val="231F20"/>
                </a:solidFill>
                <a:latin typeface="Calibri"/>
                <a:cs typeface="Calibri"/>
              </a:rPr>
              <a:t>Regularly update and patch devices</a:t>
            </a:r>
            <a:endParaRPr sz="650" dirty="0">
              <a:latin typeface="Calibri"/>
              <a:cs typeface="Calibri"/>
            </a:endParaRPr>
          </a:p>
          <a:p>
            <a:pPr marL="12700">
              <a:lnSpc>
                <a:spcPct val="100000"/>
              </a:lnSpc>
              <a:spcBef>
                <a:spcPts val="570"/>
              </a:spcBef>
            </a:pPr>
            <a:r>
              <a:rPr lang="en" sz="650" dirty="0">
                <a:solidFill>
                  <a:srgbClr val="231F20"/>
                </a:solidFill>
                <a:latin typeface="Calibri"/>
                <a:cs typeface="Calibri"/>
              </a:rPr>
              <a:t>Make backups of your data regularly</a:t>
            </a:r>
            <a:endParaRPr sz="650" dirty="0">
              <a:latin typeface="Calibri"/>
              <a:cs typeface="Calibri"/>
            </a:endParaRPr>
          </a:p>
          <a:p>
            <a:pPr marL="12700">
              <a:lnSpc>
                <a:spcPct val="100000"/>
              </a:lnSpc>
              <a:spcBef>
                <a:spcPts val="570"/>
              </a:spcBef>
            </a:pPr>
            <a:r>
              <a:rPr lang="en" sz="650" dirty="0">
                <a:solidFill>
                  <a:srgbClr val="231F20"/>
                </a:solidFill>
                <a:latin typeface="Calibri"/>
                <a:cs typeface="Calibri"/>
              </a:rPr>
              <a:t>Secure access to your Wi-Fi</a:t>
            </a:r>
            <a:endParaRPr sz="650" dirty="0">
              <a:latin typeface="Calibri"/>
              <a:cs typeface="Calibri"/>
            </a:endParaRPr>
          </a:p>
          <a:p>
            <a:pPr marL="12700" marR="93980">
              <a:lnSpc>
                <a:spcPts val="670"/>
              </a:lnSpc>
              <a:spcBef>
                <a:spcPts val="685"/>
              </a:spcBef>
            </a:pPr>
            <a:r>
              <a:rPr lang="en" sz="650" dirty="0">
                <a:solidFill>
                  <a:srgbClr val="231F20"/>
                </a:solidFill>
                <a:latin typeface="Calibri"/>
                <a:cs typeface="Calibri"/>
              </a:rPr>
              <a:t>Be as careful with your smartphone or tablet as you are with your computer</a:t>
            </a:r>
            <a:endParaRPr sz="650" dirty="0">
              <a:latin typeface="Calibri"/>
              <a:cs typeface="Calibri"/>
            </a:endParaRPr>
          </a:p>
          <a:p>
            <a:pPr marL="12700" marR="119380">
              <a:lnSpc>
                <a:spcPct val="173100"/>
              </a:lnSpc>
            </a:pPr>
            <a:r>
              <a:rPr lang="en" sz="650" dirty="0">
                <a:solidFill>
                  <a:srgbClr val="231F20"/>
                </a:solidFill>
                <a:latin typeface="Calibri"/>
                <a:cs typeface="Calibri"/>
              </a:rPr>
              <a:t>Be careful when using your email Download your programs from the official websites of the</a:t>
            </a:r>
            <a:endParaRPr sz="650" dirty="0">
              <a:latin typeface="Calibri"/>
              <a:cs typeface="Calibri"/>
            </a:endParaRPr>
          </a:p>
          <a:p>
            <a:pPr marL="12700">
              <a:lnSpc>
                <a:spcPts val="675"/>
              </a:lnSpc>
            </a:pPr>
            <a:r>
              <a:rPr lang="en" sz="650" spc="-10" dirty="0">
                <a:solidFill>
                  <a:srgbClr val="231F20"/>
                </a:solidFill>
                <a:latin typeface="Calibri"/>
                <a:cs typeface="Calibri"/>
              </a:rPr>
              <a:t>Publishers</a:t>
            </a:r>
            <a:endParaRPr sz="650" dirty="0">
              <a:latin typeface="Calibri"/>
              <a:cs typeface="Calibri"/>
            </a:endParaRPr>
          </a:p>
        </p:txBody>
      </p:sp>
      <p:sp>
        <p:nvSpPr>
          <p:cNvPr id="58" name="object 58"/>
          <p:cNvSpPr txBox="1"/>
          <p:nvPr/>
        </p:nvSpPr>
        <p:spPr>
          <a:xfrm>
            <a:off x="4533251" y="6766215"/>
            <a:ext cx="1588135" cy="124460"/>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Be vigilant when paying on the Internet</a:t>
            </a:r>
            <a:endParaRPr sz="650" dirty="0">
              <a:latin typeface="Calibri"/>
              <a:cs typeface="Calibri"/>
            </a:endParaRPr>
          </a:p>
        </p:txBody>
      </p:sp>
      <p:sp>
        <p:nvSpPr>
          <p:cNvPr id="59" name="object 59"/>
          <p:cNvSpPr txBox="1"/>
          <p:nvPr/>
        </p:nvSpPr>
        <p:spPr>
          <a:xfrm>
            <a:off x="4533251" y="6937640"/>
            <a:ext cx="1689735" cy="124460"/>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Take care of your personal information,</a:t>
            </a:r>
            <a:endParaRPr sz="650" dirty="0">
              <a:latin typeface="Calibri"/>
              <a:cs typeface="Calibri"/>
            </a:endParaRPr>
          </a:p>
        </p:txBody>
      </p:sp>
      <p:sp>
        <p:nvSpPr>
          <p:cNvPr id="60" name="object 60"/>
          <p:cNvSpPr txBox="1"/>
          <p:nvPr/>
        </p:nvSpPr>
        <p:spPr>
          <a:xfrm>
            <a:off x="4533251" y="7023311"/>
            <a:ext cx="1651000" cy="124460"/>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and its digital identity</a:t>
            </a:r>
            <a:endParaRPr sz="650" dirty="0">
              <a:latin typeface="Calibri"/>
              <a:cs typeface="Calibri"/>
            </a:endParaRPr>
          </a:p>
        </p:txBody>
      </p:sp>
      <p:sp>
        <p:nvSpPr>
          <p:cNvPr id="62" name="object 62"/>
          <p:cNvSpPr txBox="1"/>
          <p:nvPr/>
        </p:nvSpPr>
        <p:spPr>
          <a:xfrm>
            <a:off x="2528905" y="4762720"/>
            <a:ext cx="393700"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1C1C1C"/>
                </a:solidFill>
                <a:latin typeface="Calibri"/>
                <a:cs typeface="Calibri"/>
              </a:rPr>
              <a:t>Activity 1</a:t>
            </a:r>
            <a:endParaRPr sz="750" dirty="0">
              <a:latin typeface="Calibri"/>
              <a:cs typeface="Calibri"/>
            </a:endParaRPr>
          </a:p>
        </p:txBody>
      </p:sp>
      <p:sp>
        <p:nvSpPr>
          <p:cNvPr id="64" name="object 64"/>
          <p:cNvSpPr txBox="1"/>
          <p:nvPr/>
        </p:nvSpPr>
        <p:spPr>
          <a:xfrm>
            <a:off x="7119922" y="3511829"/>
            <a:ext cx="10507980" cy="1296670"/>
          </a:xfrm>
          <a:prstGeom prst="rect">
            <a:avLst/>
          </a:prstGeom>
        </p:spPr>
        <p:txBody>
          <a:bodyPr vert="horz" wrap="square" lIns="0" tIns="12700" rIns="0" bIns="0" rtlCol="0">
            <a:spAutoFit/>
          </a:bodyPr>
          <a:lstStyle/>
          <a:p>
            <a:pPr marL="12700" marR="5080" algn="just">
              <a:lnSpc>
                <a:spcPct val="120800"/>
              </a:lnSpc>
              <a:spcBef>
                <a:spcPts val="100"/>
              </a:spcBef>
            </a:pPr>
            <a:r>
              <a:rPr lang="en" sz="2300" dirty="0">
                <a:solidFill>
                  <a:srgbClr val="231F20"/>
                </a:solidFill>
                <a:latin typeface="Calibri"/>
                <a:cs typeface="Calibri"/>
              </a:rPr>
              <a:t>Discover the </a:t>
            </a:r>
            <a:r>
              <a:rPr lang="en" sz="2300" u="sng" spc="5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guide to good IT practices </a:t>
            </a:r>
            <a:r>
              <a:rPr lang="en" sz="2300" dirty="0">
                <a:solidFill>
                  <a:srgbClr val="231F20"/>
                </a:solidFill>
                <a:latin typeface="Calibri"/>
                <a:cs typeface="Calibri"/>
              </a:rPr>
              <a:t>published by the ANSSI and the CPME for small and medium-sized companies, the 9 rules of which can also be applied to individuals. This is called digital hygiene.</a:t>
            </a:r>
            <a:endParaRPr sz="2300" dirty="0">
              <a:latin typeface="Calibri"/>
              <a:cs typeface="Calibri"/>
            </a:endParaRPr>
          </a:p>
        </p:txBody>
      </p:sp>
      <p:sp>
        <p:nvSpPr>
          <p:cNvPr id="73" name="object 15">
            <a:extLst>
              <a:ext uri="{FF2B5EF4-FFF2-40B4-BE49-F238E27FC236}">
                <a16:creationId xmlns:a16="http://schemas.microsoft.com/office/drawing/2014/main" id="{3CE4777F-D0C5-2F58-3DFD-4C5C6D27AA31}"/>
              </a:ext>
            </a:extLst>
          </p:cNvPr>
          <p:cNvSpPr txBox="1"/>
          <p:nvPr/>
        </p:nvSpPr>
        <p:spPr>
          <a:xfrm>
            <a:off x="1662438" y="7804594"/>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nvGrpSpPr>
          <p:cNvPr id="76" name="object 2">
            <a:extLst>
              <a:ext uri="{FF2B5EF4-FFF2-40B4-BE49-F238E27FC236}">
                <a16:creationId xmlns:a16="http://schemas.microsoft.com/office/drawing/2014/main" id="{951115D5-2736-0D6F-B69E-DBE4EB079AC8}"/>
              </a:ext>
            </a:extLst>
          </p:cNvPr>
          <p:cNvGrpSpPr/>
          <p:nvPr/>
        </p:nvGrpSpPr>
        <p:grpSpPr>
          <a:xfrm>
            <a:off x="0" y="0"/>
            <a:ext cx="20104100" cy="1543685"/>
            <a:chOff x="0" y="0"/>
            <a:chExt cx="20104100" cy="1543685"/>
          </a:xfrm>
        </p:grpSpPr>
        <p:sp>
          <p:nvSpPr>
            <p:cNvPr id="77" name="object 3">
              <a:extLst>
                <a:ext uri="{FF2B5EF4-FFF2-40B4-BE49-F238E27FC236}">
                  <a16:creationId xmlns:a16="http://schemas.microsoft.com/office/drawing/2014/main" id="{F283CD1E-7732-7F75-474E-71B251CB2B7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8" name="object 4">
              <a:extLst>
                <a:ext uri="{FF2B5EF4-FFF2-40B4-BE49-F238E27FC236}">
                  <a16:creationId xmlns:a16="http://schemas.microsoft.com/office/drawing/2014/main" id="{70733F6C-A5EE-65C8-659D-723F307A30AA}"/>
                </a:ext>
              </a:extLst>
            </p:cNvPr>
            <p:cNvPicPr/>
            <p:nvPr/>
          </p:nvPicPr>
          <p:blipFill>
            <a:blip r:embed="rId10"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79" name="object 5">
              <a:extLst>
                <a:ext uri="{FF2B5EF4-FFF2-40B4-BE49-F238E27FC236}">
                  <a16:creationId xmlns:a16="http://schemas.microsoft.com/office/drawing/2014/main" id="{0401E869-6EE4-EA17-0B28-8F5236DE5C2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0" name="object 6">
              <a:extLst>
                <a:ext uri="{FF2B5EF4-FFF2-40B4-BE49-F238E27FC236}">
                  <a16:creationId xmlns:a16="http://schemas.microsoft.com/office/drawing/2014/main" id="{64930324-7A2D-E59E-0C85-C99D17BEE4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1" name="object 7">
              <a:extLst>
                <a:ext uri="{FF2B5EF4-FFF2-40B4-BE49-F238E27FC236}">
                  <a16:creationId xmlns:a16="http://schemas.microsoft.com/office/drawing/2014/main" id="{C8F61FA0-EFCF-1728-0C90-C83DEF54899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2" name="object 8">
              <a:extLst>
                <a:ext uri="{FF2B5EF4-FFF2-40B4-BE49-F238E27FC236}">
                  <a16:creationId xmlns:a16="http://schemas.microsoft.com/office/drawing/2014/main" id="{47DE8010-70CC-E602-71E8-E58277F7DC2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83" name="object 9">
              <a:extLst>
                <a:ext uri="{FF2B5EF4-FFF2-40B4-BE49-F238E27FC236}">
                  <a16:creationId xmlns:a16="http://schemas.microsoft.com/office/drawing/2014/main" id="{68E3C481-9E30-D5A8-A2FC-C2D1CEADD52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84" name="object 10">
              <a:extLst>
                <a:ext uri="{FF2B5EF4-FFF2-40B4-BE49-F238E27FC236}">
                  <a16:creationId xmlns:a16="http://schemas.microsoft.com/office/drawing/2014/main" id="{2EEF51BA-BAEC-0499-FFB5-088B0E812F1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85" name="object 11">
            <a:extLst>
              <a:ext uri="{FF2B5EF4-FFF2-40B4-BE49-F238E27FC236}">
                <a16:creationId xmlns:a16="http://schemas.microsoft.com/office/drawing/2014/main" id="{7F40A31B-40DC-A67F-12E0-4AFA178CD1F9}"/>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86" name="object 12">
            <a:extLst>
              <a:ext uri="{FF2B5EF4-FFF2-40B4-BE49-F238E27FC236}">
                <a16:creationId xmlns:a16="http://schemas.microsoft.com/office/drawing/2014/main" id="{9664971E-D125-BF44-BDD7-A686B5D22076}"/>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2" name="Group 1">
            <a:extLst>
              <a:ext uri="{FF2B5EF4-FFF2-40B4-BE49-F238E27FC236}">
                <a16:creationId xmlns:a16="http://schemas.microsoft.com/office/drawing/2014/main" id="{B1D0A8DC-619E-C61C-2CB2-036F1CF4FF0C}"/>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3EC0654B-8F5F-FEEB-7712-C24026AADAEE}"/>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62C05E92-BFBC-3795-2B25-28855E8B82D0}"/>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100070"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30MIN</a:t>
            </a:r>
            <a:endParaRPr lang="fr-FR" sz="1600" b="1" dirty="0">
              <a:latin typeface="Calibri"/>
              <a:cs typeface="Calibri"/>
            </a:endParaRPr>
          </a:p>
        </p:txBody>
      </p:sp>
      <p:sp>
        <p:nvSpPr>
          <p:cNvPr id="12" name="object 12"/>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en" b="1" u="sng" spc="-300" dirty="0">
                <a:uFill>
                  <a:solidFill>
                    <a:srgbClr val="231F20"/>
                  </a:solidFill>
                </a:uFill>
              </a:rPr>
              <a:t>ACTIVITY 2</a:t>
            </a:r>
            <a:r>
              <a:rPr lang="en" b="1" spc="-300" dirty="0"/>
              <a:t>: I'M NOT A HACKER AND YET...</a:t>
            </a:r>
            <a:endParaRPr sz="2300" dirty="0"/>
          </a:p>
        </p:txBody>
      </p:sp>
      <p:sp>
        <p:nvSpPr>
          <p:cNvPr id="13" name="object 13"/>
          <p:cNvSpPr txBox="1"/>
          <p:nvPr/>
        </p:nvSpPr>
        <p:spPr>
          <a:xfrm>
            <a:off x="2989876" y="3499151"/>
            <a:ext cx="13825219" cy="2160848"/>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F7D842"/>
                </a:solidFill>
                <a:latin typeface="Calibri"/>
                <a:cs typeface="Calibri"/>
              </a:rPr>
              <a:t>CONTEXT</a:t>
            </a:r>
            <a:endParaRPr lang="fr-FR" sz="3550" b="1" spc="-150" dirty="0">
              <a:latin typeface="Calibri"/>
              <a:cs typeface="Calibri"/>
            </a:endParaRPr>
          </a:p>
          <a:p>
            <a:pPr marL="12700" marR="5080">
              <a:lnSpc>
                <a:spcPts val="2550"/>
              </a:lnSpc>
              <a:spcBef>
                <a:spcPts val="975"/>
              </a:spcBef>
            </a:pPr>
            <a:r>
              <a:rPr lang="en" sz="2300" spc="85" dirty="0">
                <a:solidFill>
                  <a:srgbClr val="231F20"/>
                </a:solidFill>
                <a:latin typeface="Calibri"/>
                <a:cs typeface="Calibri"/>
              </a:rPr>
              <a:t>The field of cybersecurity suffers from an </a:t>
            </a:r>
            <a:r>
              <a:rPr lang="en" sz="2300" b="1" spc="70" dirty="0">
                <a:solidFill>
                  <a:srgbClr val="231F20"/>
                </a:solidFill>
                <a:latin typeface="Calibri"/>
                <a:cs typeface="Calibri"/>
              </a:rPr>
              <a:t>image deficit </a:t>
            </a:r>
            <a:r>
              <a:rPr lang="en" sz="2300" dirty="0">
                <a:solidFill>
                  <a:srgbClr val="231F20"/>
                </a:solidFill>
                <a:latin typeface="Calibri"/>
                <a:cs typeface="Calibri"/>
              </a:rPr>
              <a:t>where the expert is a solitary, geek-type person who seems to be a little computer genius who spends his time behind his screen coding to get through security systems. </a:t>
            </a:r>
            <a:r>
              <a:rPr lang="en" sz="2300" b="1" spc="85" dirty="0">
                <a:solidFill>
                  <a:srgbClr val="231F20"/>
                </a:solidFill>
                <a:latin typeface="Calibri"/>
                <a:cs typeface="Calibri"/>
              </a:rPr>
              <a:t>The testimony of a cybersecurity professional </a:t>
            </a:r>
            <a:r>
              <a:rPr lang="en" sz="2300" dirty="0">
                <a:solidFill>
                  <a:srgbClr val="231F20"/>
                </a:solidFill>
                <a:latin typeface="Calibri"/>
                <a:cs typeface="Calibri"/>
              </a:rPr>
              <a:t>and a </a:t>
            </a:r>
            <a:r>
              <a:rPr lang="en" sz="2300" b="1" spc="80" dirty="0">
                <a:solidFill>
                  <a:srgbClr val="231F20"/>
                </a:solidFill>
                <a:latin typeface="Calibri"/>
                <a:cs typeface="Calibri"/>
              </a:rPr>
              <a:t>quiz </a:t>
            </a:r>
            <a:r>
              <a:rPr lang="en" sz="2300" dirty="0">
                <a:solidFill>
                  <a:srgbClr val="231F20"/>
                </a:solidFill>
                <a:latin typeface="Calibri"/>
                <a:cs typeface="Calibri"/>
              </a:rPr>
              <a:t>are there to shake up these preconceived ideas.</a:t>
            </a:r>
            <a:endParaRPr sz="2300" dirty="0">
              <a:latin typeface="Calibri"/>
              <a:cs typeface="Calibri"/>
            </a:endParaRPr>
          </a:p>
        </p:txBody>
      </p:sp>
      <p:sp>
        <p:nvSpPr>
          <p:cNvPr id="14" name="object 14"/>
          <p:cNvSpPr txBox="1"/>
          <p:nvPr/>
        </p:nvSpPr>
        <p:spPr>
          <a:xfrm>
            <a:off x="12393238" y="9770245"/>
            <a:ext cx="5702300" cy="1025525"/>
          </a:xfrm>
          <a:prstGeom prst="rect">
            <a:avLst/>
          </a:prstGeom>
        </p:spPr>
        <p:txBody>
          <a:bodyPr vert="horz" wrap="square" lIns="0" tIns="97790" rIns="0" bIns="0" rtlCol="0">
            <a:spAutoFit/>
          </a:bodyPr>
          <a:lstStyle/>
          <a:p>
            <a:pPr marL="12700">
              <a:lnSpc>
                <a:spcPct val="100000"/>
              </a:lnSpc>
              <a:spcBef>
                <a:spcPts val="770"/>
              </a:spcBef>
            </a:pPr>
            <a:r>
              <a:rPr lang="en" sz="3300" spc="-85" dirty="0">
                <a:solidFill>
                  <a:srgbClr val="BCBEC0"/>
                </a:solidFill>
                <a:latin typeface="Calibri"/>
                <a:cs typeface="Calibri"/>
              </a:rPr>
              <a:t>RESOURCE FOR FURTHER</a:t>
            </a:r>
            <a:endParaRPr sz="3300" dirty="0">
              <a:latin typeface="Calibri"/>
              <a:cs typeface="Calibri"/>
            </a:endParaRPr>
          </a:p>
          <a:p>
            <a:pPr marL="12700">
              <a:lnSpc>
                <a:spcPct val="100000"/>
              </a:lnSpc>
              <a:spcBef>
                <a:spcPts val="480"/>
              </a:spcBef>
            </a:pPr>
            <a:r>
              <a:rPr lang="en" sz="2300" u="sng" dirty="0">
                <a:solidFill>
                  <a:srgbClr val="205E9E"/>
                </a:solidFill>
                <a:uFill>
                  <a:solidFill>
                    <a:srgbClr val="205E9E"/>
                  </a:solidFill>
                </a:uFill>
                <a:latin typeface="Calibri"/>
                <a:cs typeface="Calibri"/>
                <a:hlinkClick r:id="rId5"/>
              </a:rPr>
              <a:t>Padlet – Cyber, my future job!</a:t>
            </a:r>
            <a:endParaRPr sz="2300" dirty="0">
              <a:latin typeface="Calibri"/>
              <a:cs typeface="Calibri"/>
            </a:endParaRPr>
          </a:p>
        </p:txBody>
      </p:sp>
      <p:sp>
        <p:nvSpPr>
          <p:cNvPr id="15" name="object 15"/>
          <p:cNvSpPr/>
          <p:nvPr/>
        </p:nvSpPr>
        <p:spPr>
          <a:xfrm>
            <a:off x="11859722" y="9568080"/>
            <a:ext cx="6973570" cy="1740535"/>
          </a:xfrm>
          <a:custGeom>
            <a:avLst/>
            <a:gdLst/>
            <a:ahLst/>
            <a:cxnLst/>
            <a:rect l="l" t="t" r="r" b="b"/>
            <a:pathLst>
              <a:path w="6973569" h="1740534">
                <a:moveTo>
                  <a:pt x="148403" y="0"/>
                </a:moveTo>
                <a:lnTo>
                  <a:pt x="101494" y="7566"/>
                </a:lnTo>
                <a:lnTo>
                  <a:pt x="60756" y="28634"/>
                </a:lnTo>
                <a:lnTo>
                  <a:pt x="28631" y="60760"/>
                </a:lnTo>
                <a:lnTo>
                  <a:pt x="7565" y="101498"/>
                </a:lnTo>
                <a:lnTo>
                  <a:pt x="0" y="148403"/>
                </a:lnTo>
                <a:lnTo>
                  <a:pt x="0" y="1740475"/>
                </a:lnTo>
              </a:path>
              <a:path w="6973569" h="1740534">
                <a:moveTo>
                  <a:pt x="6973358" y="1740475"/>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175351"/>
            <a:ext cx="5960568" cy="1949251"/>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FFB542"/>
                </a:solidFill>
                <a:latin typeface="Calibri"/>
                <a:cs typeface="Calibri"/>
              </a:rPr>
              <a:t>OBJECTIVE OF THE SEQUENCE</a:t>
            </a:r>
            <a:endParaRPr lang="fr-FR" sz="3550" b="1" spc="-150" dirty="0">
              <a:latin typeface="Calibri"/>
              <a:cs typeface="Calibri"/>
            </a:endParaRPr>
          </a:p>
          <a:p>
            <a:pPr marL="487045">
              <a:lnSpc>
                <a:spcPts val="2580"/>
              </a:lnSpc>
              <a:spcBef>
                <a:spcPts val="1210"/>
              </a:spcBef>
            </a:pPr>
            <a:r>
              <a:rPr lang="en" sz="2300" dirty="0">
                <a:solidFill>
                  <a:srgbClr val="231F20"/>
                </a:solidFill>
                <a:latin typeface="Calibri"/>
                <a:cs typeface="Calibri"/>
              </a:rPr>
              <a:t>Challenging certain biases</a:t>
            </a:r>
            <a:endParaRPr sz="2300" dirty="0">
              <a:latin typeface="Calibri"/>
              <a:cs typeface="Calibri"/>
            </a:endParaRPr>
          </a:p>
          <a:p>
            <a:pPr marL="487045">
              <a:lnSpc>
                <a:spcPts val="2580"/>
              </a:lnSpc>
            </a:pPr>
            <a:r>
              <a:rPr lang="en" sz="2300" spc="65" dirty="0">
                <a:solidFill>
                  <a:srgbClr val="231F20"/>
                </a:solidFill>
                <a:latin typeface="Calibri"/>
                <a:cs typeface="Calibri"/>
              </a:rPr>
              <a:t>on cybersecurity professions.</a:t>
            </a:r>
            <a:endParaRPr lang="fr-FR" sz="2300" spc="35" dirty="0">
              <a:solidFill>
                <a:srgbClr val="231F20"/>
              </a:solidFill>
              <a:latin typeface="Calibri"/>
              <a:cs typeface="Calibri"/>
            </a:endParaRPr>
          </a:p>
          <a:p>
            <a:pPr marL="487045">
              <a:lnSpc>
                <a:spcPts val="2580"/>
              </a:lnSpc>
            </a:pPr>
            <a:endParaRPr sz="2300" dirty="0">
              <a:latin typeface="Calibri"/>
              <a:cs typeface="Calibri"/>
            </a:endParaRPr>
          </a:p>
        </p:txBody>
      </p:sp>
      <p:grpSp>
        <p:nvGrpSpPr>
          <p:cNvPr id="17" name="object 17"/>
          <p:cNvGrpSpPr/>
          <p:nvPr/>
        </p:nvGrpSpPr>
        <p:grpSpPr>
          <a:xfrm>
            <a:off x="1322959" y="1643610"/>
            <a:ext cx="1341120" cy="1149350"/>
            <a:chOff x="1322959" y="1643610"/>
            <a:chExt cx="1341120" cy="1149350"/>
          </a:xfrm>
        </p:grpSpPr>
        <p:sp>
          <p:nvSpPr>
            <p:cNvPr id="18" name="object 18"/>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1" name="object 21"/>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2" name="Group 21">
            <a:extLst>
              <a:ext uri="{FF2B5EF4-FFF2-40B4-BE49-F238E27FC236}">
                <a16:creationId xmlns:a16="http://schemas.microsoft.com/office/drawing/2014/main" id="{D72682AC-B171-84B6-85BA-12DF4A4D4F48}"/>
              </a:ext>
            </a:extLst>
          </p:cNvPr>
          <p:cNvGrpSpPr/>
          <p:nvPr/>
        </p:nvGrpSpPr>
        <p:grpSpPr>
          <a:xfrm>
            <a:off x="1295824" y="311934"/>
            <a:ext cx="7816794" cy="765953"/>
            <a:chOff x="1295824" y="311934"/>
            <a:chExt cx="7816794" cy="765953"/>
          </a:xfrm>
        </p:grpSpPr>
        <p:sp>
          <p:nvSpPr>
            <p:cNvPr id="23" name="Rectangle 22">
              <a:extLst>
                <a:ext uri="{FF2B5EF4-FFF2-40B4-BE49-F238E27FC236}">
                  <a16:creationId xmlns:a16="http://schemas.microsoft.com/office/drawing/2014/main" id="{A9F2BE7E-001B-98F9-1DC4-6CFC507CC314}"/>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23">
              <a:extLst>
                <a:ext uri="{FF2B5EF4-FFF2-40B4-BE49-F238E27FC236}">
                  <a16:creationId xmlns:a16="http://schemas.microsoft.com/office/drawing/2014/main" id="{CA90AC87-D4E1-1FDD-3C26-CBA6164EACBC}"/>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 name="object 25">
            <a:extLst>
              <a:ext uri="{FF2B5EF4-FFF2-40B4-BE49-F238E27FC236}">
                <a16:creationId xmlns:a16="http://schemas.microsoft.com/office/drawing/2014/main" id="{30A052B0-CECB-579D-B691-9883C866B028}"/>
              </a:ext>
            </a:extLst>
          </p:cNvPr>
          <p:cNvSpPr/>
          <p:nvPr/>
        </p:nvSpPr>
        <p:spPr>
          <a:xfrm>
            <a:off x="2093829" y="3353604"/>
            <a:ext cx="5624621" cy="3396154"/>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2240441" y="3641138"/>
            <a:ext cx="5267328" cy="2782320"/>
            <a:chOff x="2240441" y="3641138"/>
            <a:chExt cx="5267328" cy="2963260"/>
          </a:xfrm>
        </p:grpSpPr>
        <p:sp>
          <p:nvSpPr>
            <p:cNvPr id="12" name="object 12"/>
            <p:cNvSpPr/>
            <p:nvPr/>
          </p:nvSpPr>
          <p:spPr>
            <a:xfrm>
              <a:off x="2240441" y="36411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2240444" y="4059953"/>
              <a:ext cx="5267325" cy="2544445"/>
            </a:xfrm>
            <a:custGeom>
              <a:avLst/>
              <a:gdLst/>
              <a:ahLst/>
              <a:cxnLst/>
              <a:rect l="l" t="t" r="r" b="b"/>
              <a:pathLst>
                <a:path w="5267325" h="2544445">
                  <a:moveTo>
                    <a:pt x="5018041" y="684041"/>
                  </a:moveTo>
                  <a:lnTo>
                    <a:pt x="123389" y="684041"/>
                  </a:lnTo>
                  <a:lnTo>
                    <a:pt x="171377" y="682998"/>
                  </a:lnTo>
                  <a:lnTo>
                    <a:pt x="218578" y="680568"/>
                  </a:lnTo>
                  <a:lnTo>
                    <a:pt x="265037" y="676805"/>
                  </a:lnTo>
                  <a:lnTo>
                    <a:pt x="310799" y="671760"/>
                  </a:lnTo>
                  <a:lnTo>
                    <a:pt x="355908" y="665489"/>
                  </a:lnTo>
                  <a:lnTo>
                    <a:pt x="400409" y="658043"/>
                  </a:lnTo>
                  <a:lnTo>
                    <a:pt x="444346" y="649478"/>
                  </a:lnTo>
                  <a:lnTo>
                    <a:pt x="487763" y="639845"/>
                  </a:lnTo>
                  <a:lnTo>
                    <a:pt x="530706" y="629198"/>
                  </a:lnTo>
                  <a:lnTo>
                    <a:pt x="573219" y="617591"/>
                  </a:lnTo>
                  <a:lnTo>
                    <a:pt x="615346" y="605077"/>
                  </a:lnTo>
                  <a:lnTo>
                    <a:pt x="657132" y="591709"/>
                  </a:lnTo>
                  <a:lnTo>
                    <a:pt x="698621" y="577541"/>
                  </a:lnTo>
                  <a:lnTo>
                    <a:pt x="739858" y="562626"/>
                  </a:lnTo>
                  <a:lnTo>
                    <a:pt x="780887" y="547017"/>
                  </a:lnTo>
                  <a:lnTo>
                    <a:pt x="821754" y="530768"/>
                  </a:lnTo>
                  <a:lnTo>
                    <a:pt x="862501" y="513932"/>
                  </a:lnTo>
                  <a:lnTo>
                    <a:pt x="903175" y="496562"/>
                  </a:lnTo>
                  <a:lnTo>
                    <a:pt x="943819" y="478712"/>
                  </a:lnTo>
                  <a:lnTo>
                    <a:pt x="1025198" y="441785"/>
                  </a:lnTo>
                  <a:lnTo>
                    <a:pt x="1358435" y="285538"/>
                  </a:lnTo>
                  <a:lnTo>
                    <a:pt x="1445457" y="246476"/>
                  </a:lnTo>
                  <a:lnTo>
                    <a:pt x="1489770" y="227238"/>
                  </a:lnTo>
                  <a:lnTo>
                    <a:pt x="1534676" y="208267"/>
                  </a:lnTo>
                  <a:lnTo>
                    <a:pt x="1580221" y="189616"/>
                  </a:lnTo>
                  <a:lnTo>
                    <a:pt x="1626449" y="171338"/>
                  </a:lnTo>
                  <a:lnTo>
                    <a:pt x="1673404" y="153487"/>
                  </a:lnTo>
                  <a:lnTo>
                    <a:pt x="1721131" y="136116"/>
                  </a:lnTo>
                  <a:lnTo>
                    <a:pt x="1769674" y="119279"/>
                  </a:lnTo>
                  <a:lnTo>
                    <a:pt x="1819079" y="103029"/>
                  </a:lnTo>
                  <a:lnTo>
                    <a:pt x="1869389" y="87418"/>
                  </a:lnTo>
                  <a:lnTo>
                    <a:pt x="1920649" y="72501"/>
                  </a:lnTo>
                  <a:lnTo>
                    <a:pt x="1963250" y="61289"/>
                  </a:lnTo>
                  <a:lnTo>
                    <a:pt x="2007470" y="51117"/>
                  </a:lnTo>
                  <a:lnTo>
                    <a:pt x="2053206" y="41958"/>
                  </a:lnTo>
                  <a:lnTo>
                    <a:pt x="2100355" y="33784"/>
                  </a:lnTo>
                  <a:lnTo>
                    <a:pt x="2148815" y="26568"/>
                  </a:lnTo>
                  <a:lnTo>
                    <a:pt x="2198482" y="20282"/>
                  </a:lnTo>
                  <a:lnTo>
                    <a:pt x="2249254" y="14899"/>
                  </a:lnTo>
                  <a:lnTo>
                    <a:pt x="2301029" y="10390"/>
                  </a:lnTo>
                  <a:lnTo>
                    <a:pt x="2353702" y="6729"/>
                  </a:lnTo>
                  <a:lnTo>
                    <a:pt x="2407172" y="3886"/>
                  </a:lnTo>
                  <a:lnTo>
                    <a:pt x="2461336" y="1836"/>
                  </a:lnTo>
                  <a:lnTo>
                    <a:pt x="2516091" y="549"/>
                  </a:lnTo>
                  <a:lnTo>
                    <a:pt x="2571333" y="0"/>
                  </a:lnTo>
                  <a:lnTo>
                    <a:pt x="2626961" y="158"/>
                  </a:lnTo>
                  <a:lnTo>
                    <a:pt x="2682872" y="998"/>
                  </a:lnTo>
                  <a:lnTo>
                    <a:pt x="2738962" y="2492"/>
                  </a:lnTo>
                  <a:lnTo>
                    <a:pt x="2795129" y="4611"/>
                  </a:lnTo>
                  <a:lnTo>
                    <a:pt x="2851270" y="7328"/>
                  </a:lnTo>
                  <a:lnTo>
                    <a:pt x="2963063" y="14446"/>
                  </a:lnTo>
                  <a:lnTo>
                    <a:pt x="3073518" y="23625"/>
                  </a:lnTo>
                  <a:lnTo>
                    <a:pt x="3181814" y="34643"/>
                  </a:lnTo>
                  <a:lnTo>
                    <a:pt x="3287127" y="47280"/>
                  </a:lnTo>
                  <a:lnTo>
                    <a:pt x="3388636" y="61313"/>
                  </a:lnTo>
                  <a:lnTo>
                    <a:pt x="3485518" y="76521"/>
                  </a:lnTo>
                  <a:lnTo>
                    <a:pt x="3531966" y="84497"/>
                  </a:lnTo>
                  <a:lnTo>
                    <a:pt x="3576950" y="92684"/>
                  </a:lnTo>
                  <a:lnTo>
                    <a:pt x="3620365" y="101054"/>
                  </a:lnTo>
                  <a:lnTo>
                    <a:pt x="3662110" y="109579"/>
                  </a:lnTo>
                  <a:lnTo>
                    <a:pt x="3702081" y="118232"/>
                  </a:lnTo>
                  <a:lnTo>
                    <a:pt x="3740176" y="126986"/>
                  </a:lnTo>
                  <a:lnTo>
                    <a:pt x="3810326" y="144684"/>
                  </a:lnTo>
                  <a:lnTo>
                    <a:pt x="3885501" y="166780"/>
                  </a:lnTo>
                  <a:lnTo>
                    <a:pt x="3928659" y="181222"/>
                  </a:lnTo>
                  <a:lnTo>
                    <a:pt x="3971661" y="196808"/>
                  </a:lnTo>
                  <a:lnTo>
                    <a:pt x="4014520" y="213444"/>
                  </a:lnTo>
                  <a:lnTo>
                    <a:pt x="4057251" y="231040"/>
                  </a:lnTo>
                  <a:lnTo>
                    <a:pt x="4099865" y="249504"/>
                  </a:lnTo>
                  <a:lnTo>
                    <a:pt x="4142377" y="268744"/>
                  </a:lnTo>
                  <a:lnTo>
                    <a:pt x="4184799" y="288668"/>
                  </a:lnTo>
                  <a:lnTo>
                    <a:pt x="4227145" y="309185"/>
                  </a:lnTo>
                  <a:lnTo>
                    <a:pt x="4269428" y="330202"/>
                  </a:lnTo>
                  <a:lnTo>
                    <a:pt x="4607009" y="505364"/>
                  </a:lnTo>
                  <a:lnTo>
                    <a:pt x="4649320" y="526761"/>
                  </a:lnTo>
                  <a:lnTo>
                    <a:pt x="4691700" y="547742"/>
                  </a:lnTo>
                  <a:lnTo>
                    <a:pt x="4734162" y="568214"/>
                  </a:lnTo>
                  <a:lnTo>
                    <a:pt x="4776720" y="588087"/>
                  </a:lnTo>
                  <a:lnTo>
                    <a:pt x="4819387" y="607268"/>
                  </a:lnTo>
                  <a:lnTo>
                    <a:pt x="4862176" y="625665"/>
                  </a:lnTo>
                  <a:lnTo>
                    <a:pt x="4905101" y="643187"/>
                  </a:lnTo>
                  <a:lnTo>
                    <a:pt x="4948174" y="659743"/>
                  </a:lnTo>
                  <a:lnTo>
                    <a:pt x="4991409" y="675240"/>
                  </a:lnTo>
                  <a:lnTo>
                    <a:pt x="5018041" y="684041"/>
                  </a:lnTo>
                  <a:close/>
                </a:path>
                <a:path w="5267325" h="2544445">
                  <a:moveTo>
                    <a:pt x="1822176" y="2543866"/>
                  </a:moveTo>
                  <a:lnTo>
                    <a:pt x="146759" y="2543866"/>
                  </a:lnTo>
                  <a:lnTo>
                    <a:pt x="100311" y="2535911"/>
                  </a:lnTo>
                  <a:lnTo>
                    <a:pt x="60016" y="2514698"/>
                  </a:lnTo>
                  <a:lnTo>
                    <a:pt x="28270" y="2482624"/>
                  </a:lnTo>
                  <a:lnTo>
                    <a:pt x="7466" y="2442083"/>
                  </a:lnTo>
                  <a:lnTo>
                    <a:pt x="0" y="2395473"/>
                  </a:lnTo>
                  <a:lnTo>
                    <a:pt x="0" y="680061"/>
                  </a:lnTo>
                  <a:lnTo>
                    <a:pt x="24877" y="681752"/>
                  </a:lnTo>
                  <a:lnTo>
                    <a:pt x="74571" y="683643"/>
                  </a:lnTo>
                  <a:lnTo>
                    <a:pt x="5018041" y="684041"/>
                  </a:lnTo>
                  <a:lnTo>
                    <a:pt x="5034819" y="689586"/>
                  </a:lnTo>
                  <a:lnTo>
                    <a:pt x="5078418" y="702691"/>
                  </a:lnTo>
                  <a:lnTo>
                    <a:pt x="5122217" y="714462"/>
                  </a:lnTo>
                  <a:lnTo>
                    <a:pt x="5166232" y="724807"/>
                  </a:lnTo>
                  <a:lnTo>
                    <a:pt x="5210475" y="733635"/>
                  </a:lnTo>
                  <a:lnTo>
                    <a:pt x="5254958" y="740854"/>
                  </a:lnTo>
                  <a:lnTo>
                    <a:pt x="5266980" y="742337"/>
                  </a:lnTo>
                  <a:lnTo>
                    <a:pt x="5266980" y="1983519"/>
                  </a:lnTo>
                  <a:lnTo>
                    <a:pt x="3588385" y="1983519"/>
                  </a:lnTo>
                  <a:lnTo>
                    <a:pt x="3540910" y="1983579"/>
                  </a:lnTo>
                  <a:lnTo>
                    <a:pt x="3493359" y="1985081"/>
                  </a:lnTo>
                  <a:lnTo>
                    <a:pt x="3445740" y="1987970"/>
                  </a:lnTo>
                  <a:lnTo>
                    <a:pt x="3398064" y="1992193"/>
                  </a:lnTo>
                  <a:lnTo>
                    <a:pt x="3350340" y="1997698"/>
                  </a:lnTo>
                  <a:lnTo>
                    <a:pt x="3302576" y="2004430"/>
                  </a:lnTo>
                  <a:lnTo>
                    <a:pt x="3254783" y="2012336"/>
                  </a:lnTo>
                  <a:lnTo>
                    <a:pt x="3206969" y="2021363"/>
                  </a:lnTo>
                  <a:lnTo>
                    <a:pt x="3159144" y="2031459"/>
                  </a:lnTo>
                  <a:lnTo>
                    <a:pt x="3111317" y="2042568"/>
                  </a:lnTo>
                  <a:lnTo>
                    <a:pt x="3063498" y="2054639"/>
                  </a:lnTo>
                  <a:lnTo>
                    <a:pt x="3015696" y="2067618"/>
                  </a:lnTo>
                  <a:lnTo>
                    <a:pt x="2967920" y="2081451"/>
                  </a:lnTo>
                  <a:lnTo>
                    <a:pt x="2920179" y="2096085"/>
                  </a:lnTo>
                  <a:lnTo>
                    <a:pt x="2872484" y="2111467"/>
                  </a:lnTo>
                  <a:lnTo>
                    <a:pt x="2824842" y="2127544"/>
                  </a:lnTo>
                  <a:lnTo>
                    <a:pt x="2777264" y="2144262"/>
                  </a:lnTo>
                  <a:lnTo>
                    <a:pt x="2729759" y="2161568"/>
                  </a:lnTo>
                  <a:lnTo>
                    <a:pt x="2682336" y="2179409"/>
                  </a:lnTo>
                  <a:lnTo>
                    <a:pt x="2587775" y="2216481"/>
                  </a:lnTo>
                  <a:lnTo>
                    <a:pt x="2493653" y="2255053"/>
                  </a:lnTo>
                  <a:lnTo>
                    <a:pt x="1942362" y="2494079"/>
                  </a:lnTo>
                  <a:lnTo>
                    <a:pt x="1853416" y="2531203"/>
                  </a:lnTo>
                  <a:lnTo>
                    <a:pt x="1822176" y="2543866"/>
                  </a:lnTo>
                  <a:close/>
                </a:path>
                <a:path w="5267325" h="2544445">
                  <a:moveTo>
                    <a:pt x="4805158" y="2137994"/>
                  </a:moveTo>
                  <a:lnTo>
                    <a:pt x="4752729" y="2137612"/>
                  </a:lnTo>
                  <a:lnTo>
                    <a:pt x="4700320" y="2136210"/>
                  </a:lnTo>
                  <a:lnTo>
                    <a:pt x="4647942" y="2133719"/>
                  </a:lnTo>
                  <a:lnTo>
                    <a:pt x="4595600" y="2130066"/>
                  </a:lnTo>
                  <a:lnTo>
                    <a:pt x="4544269" y="2125313"/>
                  </a:lnTo>
                  <a:lnTo>
                    <a:pt x="4493079" y="2119506"/>
                  </a:lnTo>
                  <a:lnTo>
                    <a:pt x="4442012" y="2112773"/>
                  </a:lnTo>
                  <a:lnTo>
                    <a:pt x="4391050" y="2105242"/>
                  </a:lnTo>
                  <a:lnTo>
                    <a:pt x="4340177" y="2097038"/>
                  </a:lnTo>
                  <a:lnTo>
                    <a:pt x="4289375" y="2088290"/>
                  </a:lnTo>
                  <a:lnTo>
                    <a:pt x="3985079" y="2031494"/>
                  </a:lnTo>
                  <a:lnTo>
                    <a:pt x="3883425" y="2013973"/>
                  </a:lnTo>
                  <a:lnTo>
                    <a:pt x="3832478" y="2006050"/>
                  </a:lnTo>
                  <a:lnTo>
                    <a:pt x="3781428" y="1998855"/>
                  </a:lnTo>
                  <a:lnTo>
                    <a:pt x="3730257" y="1992515"/>
                  </a:lnTo>
                  <a:lnTo>
                    <a:pt x="3683068" y="1987933"/>
                  </a:lnTo>
                  <a:lnTo>
                    <a:pt x="3635774" y="1984952"/>
                  </a:lnTo>
                  <a:lnTo>
                    <a:pt x="3588385" y="1983519"/>
                  </a:lnTo>
                  <a:lnTo>
                    <a:pt x="5266980" y="1983519"/>
                  </a:lnTo>
                  <a:lnTo>
                    <a:pt x="5266980" y="2108420"/>
                  </a:lnTo>
                  <a:lnTo>
                    <a:pt x="5172044" y="2118157"/>
                  </a:lnTo>
                  <a:lnTo>
                    <a:pt x="5067324" y="2127131"/>
                  </a:lnTo>
                  <a:lnTo>
                    <a:pt x="5014916" y="2130769"/>
                  </a:lnTo>
                  <a:lnTo>
                    <a:pt x="4962486" y="2133746"/>
                  </a:lnTo>
                  <a:lnTo>
                    <a:pt x="4910045" y="2135990"/>
                  </a:lnTo>
                  <a:lnTo>
                    <a:pt x="4857599" y="2137430"/>
                  </a:lnTo>
                  <a:lnTo>
                    <a:pt x="4805158" y="2137994"/>
                  </a:lnTo>
                  <a:close/>
                </a:path>
              </a:pathLst>
            </a:custGeom>
            <a:solidFill>
              <a:srgbClr val="F8D943">
                <a:alpha val="29998"/>
              </a:srgbClr>
            </a:solidFill>
          </p:spPr>
          <p:txBody>
            <a:bodyPr wrap="square" lIns="0" tIns="0" rIns="0" bIns="0" rtlCol="0"/>
            <a:lstStyle/>
            <a:p>
              <a:endParaRPr dirty="0"/>
            </a:p>
          </p:txBody>
        </p:sp>
        <p:sp>
          <p:nvSpPr>
            <p:cNvPr id="14" name="object 14"/>
            <p:cNvSpPr/>
            <p:nvPr/>
          </p:nvSpPr>
          <p:spPr>
            <a:xfrm>
              <a:off x="4984788" y="5267051"/>
              <a:ext cx="2106295" cy="583565"/>
            </a:xfrm>
            <a:custGeom>
              <a:avLst/>
              <a:gdLst/>
              <a:ahLst/>
              <a:cxnLst/>
              <a:rect l="l" t="t" r="r" b="b"/>
              <a:pathLst>
                <a:path w="2106295" h="583564">
                  <a:moveTo>
                    <a:pt x="1963635" y="444436"/>
                  </a:moveTo>
                  <a:lnTo>
                    <a:pt x="1962315" y="397891"/>
                  </a:lnTo>
                  <a:lnTo>
                    <a:pt x="1959571" y="351358"/>
                  </a:lnTo>
                  <a:lnTo>
                    <a:pt x="1883384" y="340944"/>
                  </a:lnTo>
                  <a:lnTo>
                    <a:pt x="1827047" y="340410"/>
                  </a:lnTo>
                  <a:lnTo>
                    <a:pt x="1769783" y="339953"/>
                  </a:lnTo>
                  <a:lnTo>
                    <a:pt x="1711693" y="339572"/>
                  </a:lnTo>
                  <a:lnTo>
                    <a:pt x="1652905" y="339255"/>
                  </a:lnTo>
                  <a:lnTo>
                    <a:pt x="1593507" y="339001"/>
                  </a:lnTo>
                  <a:lnTo>
                    <a:pt x="1533626" y="338810"/>
                  </a:lnTo>
                  <a:lnTo>
                    <a:pt x="1473365" y="338683"/>
                  </a:lnTo>
                  <a:lnTo>
                    <a:pt x="1352143" y="338594"/>
                  </a:lnTo>
                  <a:lnTo>
                    <a:pt x="1230718" y="338709"/>
                  </a:lnTo>
                  <a:lnTo>
                    <a:pt x="1109967" y="339001"/>
                  </a:lnTo>
                  <a:lnTo>
                    <a:pt x="990777" y="339458"/>
                  </a:lnTo>
                  <a:lnTo>
                    <a:pt x="874014" y="340042"/>
                  </a:lnTo>
                  <a:lnTo>
                    <a:pt x="760564" y="340741"/>
                  </a:lnTo>
                  <a:lnTo>
                    <a:pt x="598525" y="341960"/>
                  </a:lnTo>
                  <a:lnTo>
                    <a:pt x="448856" y="343306"/>
                  </a:lnTo>
                  <a:lnTo>
                    <a:pt x="314553" y="344690"/>
                  </a:lnTo>
                  <a:lnTo>
                    <a:pt x="164465" y="346494"/>
                  </a:lnTo>
                  <a:lnTo>
                    <a:pt x="53962" y="348068"/>
                  </a:lnTo>
                  <a:lnTo>
                    <a:pt x="7607" y="354444"/>
                  </a:lnTo>
                  <a:lnTo>
                    <a:pt x="0" y="367626"/>
                  </a:lnTo>
                  <a:lnTo>
                    <a:pt x="11010" y="413842"/>
                  </a:lnTo>
                  <a:lnTo>
                    <a:pt x="16903" y="464870"/>
                  </a:lnTo>
                  <a:lnTo>
                    <a:pt x="17653" y="515988"/>
                  </a:lnTo>
                  <a:lnTo>
                    <a:pt x="13246" y="562470"/>
                  </a:lnTo>
                  <a:lnTo>
                    <a:pt x="14605" y="567270"/>
                  </a:lnTo>
                  <a:lnTo>
                    <a:pt x="19773" y="571246"/>
                  </a:lnTo>
                  <a:lnTo>
                    <a:pt x="27813" y="573938"/>
                  </a:lnTo>
                  <a:lnTo>
                    <a:pt x="37820" y="574916"/>
                  </a:lnTo>
                  <a:lnTo>
                    <a:pt x="103974" y="574763"/>
                  </a:lnTo>
                  <a:lnTo>
                    <a:pt x="167652" y="574713"/>
                  </a:lnTo>
                  <a:lnTo>
                    <a:pt x="229019" y="574763"/>
                  </a:lnTo>
                  <a:lnTo>
                    <a:pt x="288201" y="574903"/>
                  </a:lnTo>
                  <a:lnTo>
                    <a:pt x="345363" y="575132"/>
                  </a:lnTo>
                  <a:lnTo>
                    <a:pt x="400659" y="575424"/>
                  </a:lnTo>
                  <a:lnTo>
                    <a:pt x="454202" y="575792"/>
                  </a:lnTo>
                  <a:lnTo>
                    <a:pt x="506171" y="576211"/>
                  </a:lnTo>
                  <a:lnTo>
                    <a:pt x="605917" y="577176"/>
                  </a:lnTo>
                  <a:lnTo>
                    <a:pt x="926515" y="581012"/>
                  </a:lnTo>
                  <a:lnTo>
                    <a:pt x="1014780" y="581926"/>
                  </a:lnTo>
                  <a:lnTo>
                    <a:pt x="1059103" y="582320"/>
                  </a:lnTo>
                  <a:lnTo>
                    <a:pt x="1103731" y="582637"/>
                  </a:lnTo>
                  <a:lnTo>
                    <a:pt x="1148816" y="582891"/>
                  </a:lnTo>
                  <a:lnTo>
                    <a:pt x="1194511" y="583069"/>
                  </a:lnTo>
                  <a:lnTo>
                    <a:pt x="1240955" y="583145"/>
                  </a:lnTo>
                  <a:lnTo>
                    <a:pt x="1288288" y="583133"/>
                  </a:lnTo>
                  <a:lnTo>
                    <a:pt x="1336675" y="583018"/>
                  </a:lnTo>
                  <a:lnTo>
                    <a:pt x="1386255" y="582777"/>
                  </a:lnTo>
                  <a:lnTo>
                    <a:pt x="1437170" y="582422"/>
                  </a:lnTo>
                  <a:lnTo>
                    <a:pt x="1489557" y="581926"/>
                  </a:lnTo>
                  <a:lnTo>
                    <a:pt x="1543583" y="581291"/>
                  </a:lnTo>
                  <a:lnTo>
                    <a:pt x="1599387" y="580504"/>
                  </a:lnTo>
                  <a:lnTo>
                    <a:pt x="1657108" y="579551"/>
                  </a:lnTo>
                  <a:lnTo>
                    <a:pt x="1716887" y="578434"/>
                  </a:lnTo>
                  <a:lnTo>
                    <a:pt x="1882965" y="575144"/>
                  </a:lnTo>
                  <a:lnTo>
                    <a:pt x="1932368" y="570649"/>
                  </a:lnTo>
                  <a:lnTo>
                    <a:pt x="1961286" y="545198"/>
                  </a:lnTo>
                  <a:lnTo>
                    <a:pt x="1963534" y="490982"/>
                  </a:lnTo>
                  <a:lnTo>
                    <a:pt x="1963635" y="444436"/>
                  </a:lnTo>
                  <a:close/>
                </a:path>
                <a:path w="2106295" h="583564">
                  <a:moveTo>
                    <a:pt x="2106079" y="105829"/>
                  </a:moveTo>
                  <a:lnTo>
                    <a:pt x="2105025" y="59283"/>
                  </a:lnTo>
                  <a:lnTo>
                    <a:pt x="2102840" y="12763"/>
                  </a:lnTo>
                  <a:lnTo>
                    <a:pt x="2030412" y="2184"/>
                  </a:lnTo>
                  <a:lnTo>
                    <a:pt x="1973300" y="1562"/>
                  </a:lnTo>
                  <a:lnTo>
                    <a:pt x="1915083" y="1041"/>
                  </a:lnTo>
                  <a:lnTo>
                    <a:pt x="1855927" y="635"/>
                  </a:lnTo>
                  <a:lnTo>
                    <a:pt x="1796021" y="330"/>
                  </a:lnTo>
                  <a:lnTo>
                    <a:pt x="1735531" y="127"/>
                  </a:lnTo>
                  <a:lnTo>
                    <a:pt x="1674647" y="12"/>
                  </a:lnTo>
                  <a:lnTo>
                    <a:pt x="1613535" y="0"/>
                  </a:lnTo>
                  <a:lnTo>
                    <a:pt x="1552384" y="50"/>
                  </a:lnTo>
                  <a:lnTo>
                    <a:pt x="1491361" y="190"/>
                  </a:lnTo>
                  <a:lnTo>
                    <a:pt x="1430642" y="393"/>
                  </a:lnTo>
                  <a:lnTo>
                    <a:pt x="1370418" y="660"/>
                  </a:lnTo>
                  <a:lnTo>
                    <a:pt x="1310855" y="977"/>
                  </a:lnTo>
                  <a:lnTo>
                    <a:pt x="1194435" y="1778"/>
                  </a:lnTo>
                  <a:lnTo>
                    <a:pt x="1082789" y="2743"/>
                  </a:lnTo>
                  <a:lnTo>
                    <a:pt x="977341" y="3822"/>
                  </a:lnTo>
                  <a:lnTo>
                    <a:pt x="879513" y="4978"/>
                  </a:lnTo>
                  <a:lnTo>
                    <a:pt x="790727" y="6159"/>
                  </a:lnTo>
                  <a:lnTo>
                    <a:pt x="712393" y="7315"/>
                  </a:lnTo>
                  <a:lnTo>
                    <a:pt x="645934" y="8394"/>
                  </a:lnTo>
                  <a:lnTo>
                    <a:pt x="592772" y="9372"/>
                  </a:lnTo>
                  <a:lnTo>
                    <a:pt x="551154" y="15836"/>
                  </a:lnTo>
                  <a:lnTo>
                    <a:pt x="545096" y="29019"/>
                  </a:lnTo>
                  <a:lnTo>
                    <a:pt x="553859" y="75234"/>
                  </a:lnTo>
                  <a:lnTo>
                    <a:pt x="558546" y="126263"/>
                  </a:lnTo>
                  <a:lnTo>
                    <a:pt x="559142" y="177380"/>
                  </a:lnTo>
                  <a:lnTo>
                    <a:pt x="555637" y="223862"/>
                  </a:lnTo>
                  <a:lnTo>
                    <a:pt x="554748" y="230632"/>
                  </a:lnTo>
                  <a:lnTo>
                    <a:pt x="563829" y="236359"/>
                  </a:lnTo>
                  <a:lnTo>
                    <a:pt x="641578" y="236131"/>
                  </a:lnTo>
                  <a:lnTo>
                    <a:pt x="704862" y="236118"/>
                  </a:lnTo>
                  <a:lnTo>
                    <a:pt x="765289" y="236270"/>
                  </a:lnTo>
                  <a:lnTo>
                    <a:pt x="823087" y="236550"/>
                  </a:lnTo>
                  <a:lnTo>
                    <a:pt x="878484" y="236943"/>
                  </a:lnTo>
                  <a:lnTo>
                    <a:pt x="931735" y="237439"/>
                  </a:lnTo>
                  <a:lnTo>
                    <a:pt x="983056" y="238023"/>
                  </a:lnTo>
                  <a:lnTo>
                    <a:pt x="1032700" y="238658"/>
                  </a:lnTo>
                  <a:lnTo>
                    <a:pt x="1127912" y="240055"/>
                  </a:lnTo>
                  <a:lnTo>
                    <a:pt x="1264056" y="242150"/>
                  </a:lnTo>
                  <a:lnTo>
                    <a:pt x="1308608" y="242785"/>
                  </a:lnTo>
                  <a:lnTo>
                    <a:pt x="1353146" y="243344"/>
                  </a:lnTo>
                  <a:lnTo>
                    <a:pt x="1397914" y="243814"/>
                  </a:lnTo>
                  <a:lnTo>
                    <a:pt x="1443126" y="244195"/>
                  </a:lnTo>
                  <a:lnTo>
                    <a:pt x="1489036" y="244436"/>
                  </a:lnTo>
                  <a:lnTo>
                    <a:pt x="1535887" y="244551"/>
                  </a:lnTo>
                  <a:lnTo>
                    <a:pt x="1583905" y="244500"/>
                  </a:lnTo>
                  <a:lnTo>
                    <a:pt x="1633334" y="244271"/>
                  </a:lnTo>
                  <a:lnTo>
                    <a:pt x="1684413" y="243852"/>
                  </a:lnTo>
                  <a:lnTo>
                    <a:pt x="1737372" y="243217"/>
                  </a:lnTo>
                  <a:lnTo>
                    <a:pt x="1792452" y="242341"/>
                  </a:lnTo>
                  <a:lnTo>
                    <a:pt x="1849894" y="241223"/>
                  </a:lnTo>
                  <a:lnTo>
                    <a:pt x="1909927" y="239839"/>
                  </a:lnTo>
                  <a:lnTo>
                    <a:pt x="2041944" y="236537"/>
                  </a:lnTo>
                  <a:lnTo>
                    <a:pt x="2081212" y="232054"/>
                  </a:lnTo>
                  <a:lnTo>
                    <a:pt x="2104783" y="198920"/>
                  </a:lnTo>
                  <a:lnTo>
                    <a:pt x="2106003" y="152374"/>
                  </a:lnTo>
                  <a:lnTo>
                    <a:pt x="2106079" y="105829"/>
                  </a:lnTo>
                  <a:close/>
                </a:path>
              </a:pathLst>
            </a:custGeom>
            <a:solidFill>
              <a:srgbClr val="F8D943"/>
            </a:solidFill>
          </p:spPr>
          <p:txBody>
            <a:bodyPr wrap="square" lIns="0" tIns="0" rIns="0" bIns="0" rtlCol="0"/>
            <a:lstStyle/>
            <a:p>
              <a:endParaRPr dirty="0"/>
            </a:p>
          </p:txBody>
        </p:sp>
      </p:grpSp>
      <p:sp>
        <p:nvSpPr>
          <p:cNvPr id="15" name="object 15"/>
          <p:cNvSpPr txBox="1"/>
          <p:nvPr/>
        </p:nvSpPr>
        <p:spPr>
          <a:xfrm>
            <a:off x="3991678" y="4520766"/>
            <a:ext cx="3257567" cy="647700"/>
          </a:xfrm>
          <a:prstGeom prst="rect">
            <a:avLst/>
          </a:prstGeom>
        </p:spPr>
        <p:txBody>
          <a:bodyPr vert="horz" wrap="square" lIns="0" tIns="14604" rIns="0" bIns="0" rtlCol="0">
            <a:spAutoFit/>
          </a:bodyPr>
          <a:lstStyle/>
          <a:p>
            <a:pPr marL="12700">
              <a:lnSpc>
                <a:spcPct val="100000"/>
              </a:lnSpc>
              <a:spcBef>
                <a:spcPts val="114"/>
              </a:spcBef>
            </a:pPr>
            <a:r>
              <a:rPr lang="en" sz="1700" b="1" u="sng" spc="-150" dirty="0">
                <a:solidFill>
                  <a:srgbClr val="1D1D1B"/>
                </a:solidFill>
                <a:uFill>
                  <a:solidFill>
                    <a:srgbClr val="1D1D1B"/>
                  </a:solidFill>
                </a:uFill>
                <a:latin typeface="Calibri"/>
                <a:cs typeface="Calibri"/>
              </a:rPr>
              <a:t>ACTIVITY 2</a:t>
            </a:r>
            <a:endParaRPr lang="fr-FR" sz="1700" b="1" spc="-150" dirty="0">
              <a:latin typeface="Calibri"/>
              <a:cs typeface="Calibri"/>
            </a:endParaRPr>
          </a:p>
          <a:p>
            <a:pPr marL="12700">
              <a:lnSpc>
                <a:spcPct val="100000"/>
              </a:lnSpc>
              <a:spcBef>
                <a:spcPts val="15"/>
              </a:spcBef>
            </a:pPr>
            <a:r>
              <a:rPr lang="en" sz="2350" b="1" spc="-150" dirty="0">
                <a:solidFill>
                  <a:srgbClr val="1D1D1B"/>
                </a:solidFill>
                <a:latin typeface="Calibri"/>
                <a:cs typeface="Calibri"/>
              </a:rPr>
              <a:t>I'M NOT A HACKER</a:t>
            </a:r>
            <a:endParaRPr lang="fr-FR" sz="2350" b="1" spc="-150" dirty="0">
              <a:latin typeface="Calibri"/>
              <a:cs typeface="Calibri"/>
            </a:endParaRPr>
          </a:p>
        </p:txBody>
      </p:sp>
      <p:sp>
        <p:nvSpPr>
          <p:cNvPr id="16" name="object 16"/>
          <p:cNvSpPr txBox="1"/>
          <p:nvPr/>
        </p:nvSpPr>
        <p:spPr>
          <a:xfrm>
            <a:off x="3991678" y="5124721"/>
            <a:ext cx="534603" cy="377667"/>
          </a:xfrm>
          <a:prstGeom prst="rect">
            <a:avLst/>
          </a:prstGeom>
        </p:spPr>
        <p:txBody>
          <a:bodyPr vert="horz" wrap="square" lIns="0" tIns="15875" rIns="0" bIns="0" rtlCol="0">
            <a:spAutoFit/>
          </a:bodyPr>
          <a:lstStyle/>
          <a:p>
            <a:pPr marL="12700">
              <a:lnSpc>
                <a:spcPct val="100000"/>
              </a:lnSpc>
              <a:spcBef>
                <a:spcPts val="125"/>
              </a:spcBef>
            </a:pPr>
            <a:r>
              <a:rPr lang="en" sz="2350" b="1" spc="-150" dirty="0">
                <a:solidFill>
                  <a:srgbClr val="1D1D1B"/>
                </a:solidFill>
                <a:latin typeface="Calibri"/>
                <a:cs typeface="Calibri"/>
              </a:rPr>
              <a:t>AND P</a:t>
            </a:r>
            <a:endParaRPr lang="fr-FR" sz="2350" b="1" spc="-150" dirty="0">
              <a:latin typeface="Calibri"/>
              <a:cs typeface="Calibri"/>
            </a:endParaRPr>
          </a:p>
        </p:txBody>
      </p:sp>
      <p:sp>
        <p:nvSpPr>
          <p:cNvPr id="17" name="object 17"/>
          <p:cNvSpPr txBox="1"/>
          <p:nvPr/>
        </p:nvSpPr>
        <p:spPr>
          <a:xfrm>
            <a:off x="3991679" y="5468722"/>
            <a:ext cx="697954" cy="377667"/>
          </a:xfrm>
          <a:prstGeom prst="rect">
            <a:avLst/>
          </a:prstGeom>
        </p:spPr>
        <p:txBody>
          <a:bodyPr vert="horz" wrap="square" lIns="0" tIns="15875" rIns="0" bIns="0" rtlCol="0">
            <a:spAutoFit/>
          </a:bodyPr>
          <a:lstStyle/>
          <a:p>
            <a:pPr marL="12700">
              <a:lnSpc>
                <a:spcPct val="100000"/>
              </a:lnSpc>
              <a:spcBef>
                <a:spcPts val="125"/>
              </a:spcBef>
            </a:pPr>
            <a:r>
              <a:rPr lang="en" sz="2350" b="1" spc="-150" dirty="0">
                <a:solidFill>
                  <a:srgbClr val="1D1D1B"/>
                </a:solidFill>
                <a:latin typeface="Calibri"/>
                <a:cs typeface="Calibri"/>
              </a:rPr>
              <a:t>IN</a:t>
            </a:r>
            <a:endParaRPr lang="fr-FR" sz="2350" b="1" spc="-150" dirty="0">
              <a:latin typeface="Calibri"/>
              <a:cs typeface="Calibri"/>
            </a:endParaRPr>
          </a:p>
        </p:txBody>
      </p:sp>
      <p:sp>
        <p:nvSpPr>
          <p:cNvPr id="18" name="object 18"/>
          <p:cNvSpPr txBox="1"/>
          <p:nvPr/>
        </p:nvSpPr>
        <p:spPr>
          <a:xfrm>
            <a:off x="4481832" y="5148284"/>
            <a:ext cx="2717564" cy="707886"/>
          </a:xfrm>
          <a:prstGeom prst="rect">
            <a:avLst/>
          </a:prstGeom>
        </p:spPr>
        <p:txBody>
          <a:bodyPr vert="horz" wrap="square" lIns="0" tIns="15240" rIns="0" bIns="0" rtlCol="0">
            <a:spAutoFit/>
          </a:bodyPr>
          <a:lstStyle/>
          <a:p>
            <a:pPr marL="208279" indent="-208915">
              <a:lnSpc>
                <a:spcPts val="2710"/>
              </a:lnSpc>
              <a:spcBef>
                <a:spcPts val="120"/>
              </a:spcBef>
            </a:pPr>
            <a:r>
              <a:rPr lang="en" sz="2350" b="1" spc="-150" dirty="0">
                <a:solidFill>
                  <a:srgbClr val="1D1D1B"/>
                </a:solidFill>
                <a:latin typeface="Calibri"/>
                <a:cs typeface="Calibri"/>
              </a:rPr>
              <a:t>OURTANT I WORK ON CYBERSECURITY</a:t>
            </a:r>
            <a:endParaRPr lang="fr-FR" sz="2350" b="1" spc="-150" dirty="0">
              <a:latin typeface="Calibri"/>
              <a:cs typeface="Calibri"/>
            </a:endParaRPr>
          </a:p>
        </p:txBody>
      </p:sp>
      <p:sp>
        <p:nvSpPr>
          <p:cNvPr id="115" name="object 25">
            <a:extLst>
              <a:ext uri="{FF2B5EF4-FFF2-40B4-BE49-F238E27FC236}">
                <a16:creationId xmlns:a16="http://schemas.microsoft.com/office/drawing/2014/main" id="{9684C378-718D-B5E2-EC19-094C2809E23C}"/>
              </a:ext>
            </a:extLst>
          </p:cNvPr>
          <p:cNvSpPr/>
          <p:nvPr/>
        </p:nvSpPr>
        <p:spPr>
          <a:xfrm>
            <a:off x="4629788" y="5389900"/>
            <a:ext cx="5624621" cy="3104195"/>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9" name="object 19"/>
          <p:cNvGrpSpPr/>
          <p:nvPr/>
        </p:nvGrpSpPr>
        <p:grpSpPr>
          <a:xfrm>
            <a:off x="2666913" y="2986700"/>
            <a:ext cx="15120084" cy="7561246"/>
            <a:chOff x="2666913" y="2986700"/>
            <a:chExt cx="15120084" cy="7561246"/>
          </a:xfrm>
        </p:grpSpPr>
        <p:sp>
          <p:nvSpPr>
            <p:cNvPr id="20" name="object 20"/>
            <p:cNvSpPr/>
            <p:nvPr/>
          </p:nvSpPr>
          <p:spPr>
            <a:xfrm>
              <a:off x="2666913" y="5267841"/>
              <a:ext cx="1178560" cy="558165"/>
            </a:xfrm>
            <a:custGeom>
              <a:avLst/>
              <a:gdLst/>
              <a:ahLst/>
              <a:cxnLst/>
              <a:rect l="l" t="t" r="r" b="b"/>
              <a:pathLst>
                <a:path w="1178560" h="558164">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21" name="object 21"/>
            <p:cNvSpPr/>
            <p:nvPr/>
          </p:nvSpPr>
          <p:spPr>
            <a:xfrm>
              <a:off x="2843643" y="5272327"/>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FFB543"/>
            </a:solidFill>
          </p:spPr>
          <p:txBody>
            <a:bodyPr wrap="square" lIns="0" tIns="0" rIns="0" bIns="0" rtlCol="0"/>
            <a:lstStyle/>
            <a:p>
              <a:endParaRPr dirty="0"/>
            </a:p>
          </p:txBody>
        </p:sp>
        <p:sp>
          <p:nvSpPr>
            <p:cNvPr id="22" name="object 22"/>
            <p:cNvSpPr/>
            <p:nvPr/>
          </p:nvSpPr>
          <p:spPr>
            <a:xfrm>
              <a:off x="2843645" y="5077146"/>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23" name="object 23"/>
            <p:cNvSpPr/>
            <p:nvPr/>
          </p:nvSpPr>
          <p:spPr>
            <a:xfrm>
              <a:off x="3247017" y="5372700"/>
              <a:ext cx="375920" cy="113664"/>
            </a:xfrm>
            <a:custGeom>
              <a:avLst/>
              <a:gdLst/>
              <a:ahLst/>
              <a:cxnLst/>
              <a:rect l="l" t="t" r="r" b="b"/>
              <a:pathLst>
                <a:path w="375920" h="113664">
                  <a:moveTo>
                    <a:pt x="183350" y="91919"/>
                  </a:moveTo>
                  <a:lnTo>
                    <a:pt x="103389" y="91919"/>
                  </a:lnTo>
                  <a:lnTo>
                    <a:pt x="106390" y="91519"/>
                  </a:lnTo>
                  <a:lnTo>
                    <a:pt x="156928" y="83344"/>
                  </a:lnTo>
                  <a:lnTo>
                    <a:pt x="214050" y="70374"/>
                  </a:lnTo>
                  <a:lnTo>
                    <a:pt x="260251" y="56125"/>
                  </a:lnTo>
                  <a:lnTo>
                    <a:pt x="303853" y="38330"/>
                  </a:lnTo>
                  <a:lnTo>
                    <a:pt x="344104" y="16060"/>
                  </a:lnTo>
                  <a:lnTo>
                    <a:pt x="365575" y="562"/>
                  </a:lnTo>
                  <a:lnTo>
                    <a:pt x="369550" y="0"/>
                  </a:lnTo>
                  <a:lnTo>
                    <a:pt x="374907" y="5277"/>
                  </a:lnTo>
                  <a:lnTo>
                    <a:pt x="375411" y="10265"/>
                  </a:lnTo>
                  <a:lnTo>
                    <a:pt x="369227" y="15098"/>
                  </a:lnTo>
                  <a:lnTo>
                    <a:pt x="321442" y="44922"/>
                  </a:lnTo>
                  <a:lnTo>
                    <a:pt x="277312" y="64421"/>
                  </a:lnTo>
                  <a:lnTo>
                    <a:pt x="231412" y="79794"/>
                  </a:lnTo>
                  <a:lnTo>
                    <a:pt x="184455" y="91692"/>
                  </a:lnTo>
                  <a:lnTo>
                    <a:pt x="183350" y="91919"/>
                  </a:lnTo>
                  <a:close/>
                </a:path>
                <a:path w="375920" h="113664">
                  <a:moveTo>
                    <a:pt x="105904" y="91579"/>
                  </a:moveTo>
                  <a:lnTo>
                    <a:pt x="106350" y="91519"/>
                  </a:lnTo>
                  <a:lnTo>
                    <a:pt x="105904" y="91579"/>
                  </a:lnTo>
                  <a:close/>
                </a:path>
                <a:path w="375920" h="113664">
                  <a:moveTo>
                    <a:pt x="0" y="113446"/>
                  </a:moveTo>
                  <a:lnTo>
                    <a:pt x="25" y="99729"/>
                  </a:lnTo>
                  <a:lnTo>
                    <a:pt x="8976" y="99603"/>
                  </a:lnTo>
                  <a:lnTo>
                    <a:pt x="31734" y="98620"/>
                  </a:lnTo>
                  <a:lnTo>
                    <a:pt x="72159" y="95491"/>
                  </a:lnTo>
                  <a:lnTo>
                    <a:pt x="105904" y="91579"/>
                  </a:lnTo>
                  <a:lnTo>
                    <a:pt x="103389" y="91919"/>
                  </a:lnTo>
                  <a:lnTo>
                    <a:pt x="183350" y="91919"/>
                  </a:lnTo>
                  <a:lnTo>
                    <a:pt x="162747" y="96165"/>
                  </a:lnTo>
                  <a:lnTo>
                    <a:pt x="119024" y="103494"/>
                  </a:lnTo>
                  <a:lnTo>
                    <a:pt x="65451" y="109848"/>
                  </a:lnTo>
                  <a:lnTo>
                    <a:pt x="25508" y="112752"/>
                  </a:lnTo>
                  <a:lnTo>
                    <a:pt x="17239" y="113201"/>
                  </a:lnTo>
                  <a:lnTo>
                    <a:pt x="0" y="113446"/>
                  </a:lnTo>
                  <a:close/>
                </a:path>
              </a:pathLst>
            </a:custGeom>
            <a:solidFill>
              <a:srgbClr val="FFFFFF"/>
            </a:solidFill>
          </p:spPr>
          <p:txBody>
            <a:bodyPr wrap="square" lIns="0" tIns="0" rIns="0" bIns="0" rtlCol="0"/>
            <a:lstStyle/>
            <a:p>
              <a:endParaRPr dirty="0"/>
            </a:p>
          </p:txBody>
        </p:sp>
        <p:sp>
          <p:nvSpPr>
            <p:cNvPr id="24" name="object 24"/>
            <p:cNvSpPr/>
            <p:nvPr/>
          </p:nvSpPr>
          <p:spPr>
            <a:xfrm>
              <a:off x="2990862" y="5120290"/>
              <a:ext cx="184785" cy="323215"/>
            </a:xfrm>
            <a:custGeom>
              <a:avLst/>
              <a:gdLst/>
              <a:ahLst/>
              <a:cxnLst/>
              <a:rect l="l" t="t" r="r" b="b"/>
              <a:pathLst>
                <a:path w="184785" h="323214">
                  <a:moveTo>
                    <a:pt x="124256" y="292392"/>
                  </a:moveTo>
                  <a:lnTo>
                    <a:pt x="124244" y="278701"/>
                  </a:lnTo>
                  <a:lnTo>
                    <a:pt x="123139" y="264947"/>
                  </a:lnTo>
                  <a:lnTo>
                    <a:pt x="121526" y="251256"/>
                  </a:lnTo>
                  <a:lnTo>
                    <a:pt x="115798" y="198056"/>
                  </a:lnTo>
                  <a:lnTo>
                    <a:pt x="111493" y="144729"/>
                  </a:lnTo>
                  <a:lnTo>
                    <a:pt x="108635" y="91300"/>
                  </a:lnTo>
                  <a:lnTo>
                    <a:pt x="107213" y="37833"/>
                  </a:lnTo>
                  <a:lnTo>
                    <a:pt x="106743" y="28321"/>
                  </a:lnTo>
                  <a:lnTo>
                    <a:pt x="84137" y="1917"/>
                  </a:lnTo>
                  <a:lnTo>
                    <a:pt x="78613" y="2019"/>
                  </a:lnTo>
                  <a:lnTo>
                    <a:pt x="58572" y="3771"/>
                  </a:lnTo>
                  <a:lnTo>
                    <a:pt x="38963" y="8229"/>
                  </a:lnTo>
                  <a:lnTo>
                    <a:pt x="20167" y="15290"/>
                  </a:lnTo>
                  <a:lnTo>
                    <a:pt x="2540" y="24841"/>
                  </a:lnTo>
                  <a:lnTo>
                    <a:pt x="0" y="22936"/>
                  </a:lnTo>
                  <a:lnTo>
                    <a:pt x="4559" y="78892"/>
                  </a:lnTo>
                  <a:lnTo>
                    <a:pt x="6959" y="134962"/>
                  </a:lnTo>
                  <a:lnTo>
                    <a:pt x="7200" y="191096"/>
                  </a:lnTo>
                  <a:lnTo>
                    <a:pt x="5016" y="254622"/>
                  </a:lnTo>
                  <a:lnTo>
                    <a:pt x="5295" y="262039"/>
                  </a:lnTo>
                  <a:lnTo>
                    <a:pt x="32105" y="290728"/>
                  </a:lnTo>
                  <a:lnTo>
                    <a:pt x="69748" y="304596"/>
                  </a:lnTo>
                  <a:lnTo>
                    <a:pt x="108178" y="316153"/>
                  </a:lnTo>
                  <a:lnTo>
                    <a:pt x="113017" y="317398"/>
                  </a:lnTo>
                  <a:lnTo>
                    <a:pt x="119786" y="315493"/>
                  </a:lnTo>
                  <a:lnTo>
                    <a:pt x="121704" y="310426"/>
                  </a:lnTo>
                  <a:lnTo>
                    <a:pt x="122593" y="305968"/>
                  </a:lnTo>
                  <a:lnTo>
                    <a:pt x="124256" y="292392"/>
                  </a:lnTo>
                  <a:close/>
                </a:path>
                <a:path w="184785" h="323214">
                  <a:moveTo>
                    <a:pt x="184467" y="309321"/>
                  </a:moveTo>
                  <a:lnTo>
                    <a:pt x="181216" y="244792"/>
                  </a:lnTo>
                  <a:lnTo>
                    <a:pt x="178422" y="197993"/>
                  </a:lnTo>
                  <a:lnTo>
                    <a:pt x="175120" y="151244"/>
                  </a:lnTo>
                  <a:lnTo>
                    <a:pt x="171056" y="104559"/>
                  </a:lnTo>
                  <a:lnTo>
                    <a:pt x="165989" y="57988"/>
                  </a:lnTo>
                  <a:lnTo>
                    <a:pt x="159651" y="11557"/>
                  </a:lnTo>
                  <a:lnTo>
                    <a:pt x="155689" y="0"/>
                  </a:lnTo>
                  <a:lnTo>
                    <a:pt x="149275" y="2197"/>
                  </a:lnTo>
                  <a:lnTo>
                    <a:pt x="142836" y="25527"/>
                  </a:lnTo>
                  <a:lnTo>
                    <a:pt x="143192" y="32753"/>
                  </a:lnTo>
                  <a:lnTo>
                    <a:pt x="161950" y="318439"/>
                  </a:lnTo>
                  <a:lnTo>
                    <a:pt x="157734" y="318414"/>
                  </a:lnTo>
                  <a:lnTo>
                    <a:pt x="162394" y="322122"/>
                  </a:lnTo>
                  <a:lnTo>
                    <a:pt x="168529" y="322707"/>
                  </a:lnTo>
                  <a:lnTo>
                    <a:pt x="174713" y="320624"/>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25" name="object 25"/>
            <p:cNvSpPr/>
            <p:nvPr/>
          </p:nvSpPr>
          <p:spPr>
            <a:xfrm>
              <a:off x="2745633" y="4578968"/>
              <a:ext cx="1021080" cy="719455"/>
            </a:xfrm>
            <a:custGeom>
              <a:avLst/>
              <a:gdLst/>
              <a:ahLst/>
              <a:cxnLst/>
              <a:rect l="l" t="t" r="r" b="b"/>
              <a:pathLst>
                <a:path w="1021079" h="719454">
                  <a:moveTo>
                    <a:pt x="519030" y="719225"/>
                  </a:moveTo>
                  <a:lnTo>
                    <a:pt x="505199" y="716619"/>
                  </a:lnTo>
                  <a:lnTo>
                    <a:pt x="493228" y="708276"/>
                  </a:lnTo>
                  <a:lnTo>
                    <a:pt x="364116" y="568772"/>
                  </a:lnTo>
                  <a:lnTo>
                    <a:pt x="86369" y="568772"/>
                  </a:lnTo>
                  <a:lnTo>
                    <a:pt x="52750" y="562084"/>
                  </a:lnTo>
                  <a:lnTo>
                    <a:pt x="25297" y="543847"/>
                  </a:lnTo>
                  <a:lnTo>
                    <a:pt x="6787" y="516797"/>
                  </a:lnTo>
                  <a:lnTo>
                    <a:pt x="0" y="483674"/>
                  </a:lnTo>
                  <a:lnTo>
                    <a:pt x="0" y="85103"/>
                  </a:lnTo>
                  <a:lnTo>
                    <a:pt x="6787" y="51977"/>
                  </a:lnTo>
                  <a:lnTo>
                    <a:pt x="25297" y="24926"/>
                  </a:lnTo>
                  <a:lnTo>
                    <a:pt x="52750" y="6688"/>
                  </a:lnTo>
                  <a:lnTo>
                    <a:pt x="86369" y="0"/>
                  </a:lnTo>
                  <a:lnTo>
                    <a:pt x="934364" y="0"/>
                  </a:lnTo>
                  <a:lnTo>
                    <a:pt x="967983" y="6688"/>
                  </a:lnTo>
                  <a:lnTo>
                    <a:pt x="995437" y="24926"/>
                  </a:lnTo>
                  <a:lnTo>
                    <a:pt x="1013947" y="51977"/>
                  </a:lnTo>
                  <a:lnTo>
                    <a:pt x="1020734" y="85103"/>
                  </a:lnTo>
                  <a:lnTo>
                    <a:pt x="1020734" y="483674"/>
                  </a:lnTo>
                  <a:lnTo>
                    <a:pt x="1013947" y="516797"/>
                  </a:lnTo>
                  <a:lnTo>
                    <a:pt x="995437" y="543847"/>
                  </a:lnTo>
                  <a:lnTo>
                    <a:pt x="967983" y="562084"/>
                  </a:lnTo>
                  <a:lnTo>
                    <a:pt x="934364" y="568772"/>
                  </a:lnTo>
                  <a:lnTo>
                    <a:pt x="663704"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26" name="object 26"/>
            <p:cNvSpPr/>
            <p:nvPr/>
          </p:nvSpPr>
          <p:spPr>
            <a:xfrm>
              <a:off x="2975602" y="4436265"/>
              <a:ext cx="561340" cy="603885"/>
            </a:xfrm>
            <a:custGeom>
              <a:avLst/>
              <a:gdLst/>
              <a:ahLst/>
              <a:cxnLst/>
              <a:rect l="l" t="t" r="r" b="b"/>
              <a:pathLst>
                <a:path w="561339" h="603885">
                  <a:moveTo>
                    <a:pt x="277680" y="603693"/>
                  </a:moveTo>
                  <a:lnTo>
                    <a:pt x="227769" y="584201"/>
                  </a:lnTo>
                  <a:lnTo>
                    <a:pt x="185905" y="563885"/>
                  </a:lnTo>
                  <a:lnTo>
                    <a:pt x="145957" y="540398"/>
                  </a:lnTo>
                  <a:lnTo>
                    <a:pt x="108008" y="513600"/>
                  </a:lnTo>
                  <a:lnTo>
                    <a:pt x="72140" y="483348"/>
                  </a:lnTo>
                  <a:lnTo>
                    <a:pt x="35564" y="436103"/>
                  </a:lnTo>
                  <a:lnTo>
                    <a:pt x="15268" y="380307"/>
                  </a:lnTo>
                  <a:lnTo>
                    <a:pt x="5717" y="326490"/>
                  </a:lnTo>
                  <a:lnTo>
                    <a:pt x="923" y="272394"/>
                  </a:lnTo>
                  <a:lnTo>
                    <a:pt x="0" y="218080"/>
                  </a:lnTo>
                  <a:lnTo>
                    <a:pt x="2060" y="163611"/>
                  </a:lnTo>
                  <a:lnTo>
                    <a:pt x="6363" y="104740"/>
                  </a:lnTo>
                  <a:lnTo>
                    <a:pt x="11385" y="45713"/>
                  </a:lnTo>
                  <a:lnTo>
                    <a:pt x="26116" y="30594"/>
                  </a:lnTo>
                  <a:lnTo>
                    <a:pt x="33931" y="31275"/>
                  </a:lnTo>
                  <a:lnTo>
                    <a:pt x="60789" y="38014"/>
                  </a:lnTo>
                  <a:lnTo>
                    <a:pt x="87658" y="41565"/>
                  </a:lnTo>
                  <a:lnTo>
                    <a:pt x="114556" y="42699"/>
                  </a:lnTo>
                  <a:lnTo>
                    <a:pt x="141499" y="42190"/>
                  </a:lnTo>
                  <a:lnTo>
                    <a:pt x="177026" y="39095"/>
                  </a:lnTo>
                  <a:lnTo>
                    <a:pt x="211366" y="32000"/>
                  </a:lnTo>
                  <a:lnTo>
                    <a:pt x="244188" y="19898"/>
                  </a:lnTo>
                  <a:lnTo>
                    <a:pt x="275157" y="1783"/>
                  </a:lnTo>
                  <a:lnTo>
                    <a:pt x="277649" y="0"/>
                  </a:lnTo>
                  <a:lnTo>
                    <a:pt x="283838" y="137"/>
                  </a:lnTo>
                  <a:lnTo>
                    <a:pt x="346049" y="30810"/>
                  </a:lnTo>
                  <a:lnTo>
                    <a:pt x="411352" y="41798"/>
                  </a:lnTo>
                  <a:lnTo>
                    <a:pt x="436630" y="42946"/>
                  </a:lnTo>
                  <a:lnTo>
                    <a:pt x="461891" y="42614"/>
                  </a:lnTo>
                  <a:lnTo>
                    <a:pt x="512016" y="35661"/>
                  </a:lnTo>
                  <a:lnTo>
                    <a:pt x="527838" y="31078"/>
                  </a:lnTo>
                  <a:lnTo>
                    <a:pt x="535355" y="30367"/>
                  </a:lnTo>
                  <a:lnTo>
                    <a:pt x="557701" y="157611"/>
                  </a:lnTo>
                  <a:lnTo>
                    <a:pt x="559794" y="204946"/>
                  </a:lnTo>
                  <a:lnTo>
                    <a:pt x="560866" y="252288"/>
                  </a:lnTo>
                  <a:lnTo>
                    <a:pt x="560068" y="278956"/>
                  </a:lnTo>
                  <a:lnTo>
                    <a:pt x="554336" y="332316"/>
                  </a:lnTo>
                  <a:lnTo>
                    <a:pt x="540862" y="402148"/>
                  </a:lnTo>
                  <a:lnTo>
                    <a:pt x="523189" y="441031"/>
                  </a:lnTo>
                  <a:lnTo>
                    <a:pt x="497728" y="475585"/>
                  </a:lnTo>
                  <a:lnTo>
                    <a:pt x="464479" y="505823"/>
                  </a:lnTo>
                  <a:lnTo>
                    <a:pt x="424200" y="534428"/>
                  </a:lnTo>
                  <a:lnTo>
                    <a:pt x="382303" y="560109"/>
                  </a:lnTo>
                  <a:lnTo>
                    <a:pt x="338513" y="582409"/>
                  </a:lnTo>
                  <a:lnTo>
                    <a:pt x="292550" y="600870"/>
                  </a:lnTo>
                  <a:lnTo>
                    <a:pt x="286166" y="603089"/>
                  </a:lnTo>
                  <a:lnTo>
                    <a:pt x="277680" y="603693"/>
                  </a:lnTo>
                  <a:close/>
                </a:path>
              </a:pathLst>
            </a:custGeom>
            <a:solidFill>
              <a:srgbClr val="FFB543"/>
            </a:solidFill>
          </p:spPr>
          <p:txBody>
            <a:bodyPr wrap="square" lIns="0" tIns="0" rIns="0" bIns="0" rtlCol="0"/>
            <a:lstStyle/>
            <a:p>
              <a:endParaRPr dirty="0"/>
            </a:p>
          </p:txBody>
        </p:sp>
        <p:sp>
          <p:nvSpPr>
            <p:cNvPr id="27" name="object 27"/>
            <p:cNvSpPr/>
            <p:nvPr/>
          </p:nvSpPr>
          <p:spPr>
            <a:xfrm>
              <a:off x="3041575" y="4511022"/>
              <a:ext cx="429259" cy="461009"/>
            </a:xfrm>
            <a:custGeom>
              <a:avLst/>
              <a:gdLst/>
              <a:ahLst/>
              <a:cxnLst/>
              <a:rect l="l" t="t" r="r" b="b"/>
              <a:pathLst>
                <a:path w="429260" h="461010">
                  <a:moveTo>
                    <a:pt x="215275" y="460883"/>
                  </a:moveTo>
                  <a:lnTo>
                    <a:pt x="169389" y="441142"/>
                  </a:lnTo>
                  <a:lnTo>
                    <a:pt x="126928" y="418022"/>
                  </a:lnTo>
                  <a:lnTo>
                    <a:pt x="87634" y="391371"/>
                  </a:lnTo>
                  <a:lnTo>
                    <a:pt x="51250" y="361038"/>
                  </a:lnTo>
                  <a:lnTo>
                    <a:pt x="19894" y="312601"/>
                  </a:lnTo>
                  <a:lnTo>
                    <a:pt x="5775" y="247677"/>
                  </a:lnTo>
                  <a:lnTo>
                    <a:pt x="1225" y="200964"/>
                  </a:lnTo>
                  <a:lnTo>
                    <a:pt x="0" y="149761"/>
                  </a:lnTo>
                  <a:lnTo>
                    <a:pt x="2018" y="92674"/>
                  </a:lnTo>
                  <a:lnTo>
                    <a:pt x="3004" y="77279"/>
                  </a:lnTo>
                  <a:lnTo>
                    <a:pt x="4116" y="61785"/>
                  </a:lnTo>
                  <a:lnTo>
                    <a:pt x="5323" y="46250"/>
                  </a:lnTo>
                  <a:lnTo>
                    <a:pt x="6595" y="30732"/>
                  </a:lnTo>
                  <a:lnTo>
                    <a:pt x="19043" y="31888"/>
                  </a:lnTo>
                  <a:lnTo>
                    <a:pt x="30766" y="32587"/>
                  </a:lnTo>
                  <a:lnTo>
                    <a:pt x="41676" y="32933"/>
                  </a:lnTo>
                  <a:lnTo>
                    <a:pt x="51690" y="33025"/>
                  </a:lnTo>
                  <a:lnTo>
                    <a:pt x="57908" y="32990"/>
                  </a:lnTo>
                  <a:lnTo>
                    <a:pt x="116236" y="29270"/>
                  </a:lnTo>
                  <a:lnTo>
                    <a:pt x="184274" y="13085"/>
                  </a:lnTo>
                  <a:lnTo>
                    <a:pt x="214534" y="0"/>
                  </a:lnTo>
                  <a:lnTo>
                    <a:pt x="242353" y="12213"/>
                  </a:lnTo>
                  <a:lnTo>
                    <a:pt x="305178" y="28094"/>
                  </a:lnTo>
                  <a:lnTo>
                    <a:pt x="350734" y="32565"/>
                  </a:lnTo>
                  <a:lnTo>
                    <a:pt x="378554" y="33338"/>
                  </a:lnTo>
                  <a:lnTo>
                    <a:pt x="389999" y="33191"/>
                  </a:lnTo>
                  <a:lnTo>
                    <a:pt x="401158" y="32747"/>
                  </a:lnTo>
                  <a:lnTo>
                    <a:pt x="412049" y="32007"/>
                  </a:lnTo>
                  <a:lnTo>
                    <a:pt x="422691" y="30968"/>
                  </a:lnTo>
                  <a:lnTo>
                    <a:pt x="424933" y="70434"/>
                  </a:lnTo>
                  <a:lnTo>
                    <a:pt x="426755" y="106406"/>
                  </a:lnTo>
                  <a:lnTo>
                    <a:pt x="428140" y="142385"/>
                  </a:lnTo>
                  <a:lnTo>
                    <a:pt x="428852" y="178070"/>
                  </a:lnTo>
                  <a:lnTo>
                    <a:pt x="428339" y="197591"/>
                  </a:lnTo>
                  <a:lnTo>
                    <a:pt x="424285" y="238416"/>
                  </a:lnTo>
                  <a:lnTo>
                    <a:pt x="412368" y="306563"/>
                  </a:lnTo>
                  <a:lnTo>
                    <a:pt x="382147" y="357939"/>
                  </a:lnTo>
                  <a:lnTo>
                    <a:pt x="322003" y="405240"/>
                  </a:lnTo>
                  <a:lnTo>
                    <a:pt x="286210" y="427334"/>
                  </a:lnTo>
                  <a:lnTo>
                    <a:pt x="250706" y="445842"/>
                  </a:lnTo>
                  <a:lnTo>
                    <a:pt x="215275" y="460883"/>
                  </a:lnTo>
                  <a:close/>
                </a:path>
              </a:pathLst>
            </a:custGeom>
            <a:solidFill>
              <a:srgbClr val="FFFFFF"/>
            </a:solidFill>
          </p:spPr>
          <p:txBody>
            <a:bodyPr wrap="square" lIns="0" tIns="0" rIns="0" bIns="0" rtlCol="0"/>
            <a:lstStyle/>
            <a:p>
              <a:endParaRPr dirty="0"/>
            </a:p>
          </p:txBody>
        </p:sp>
        <p:sp>
          <p:nvSpPr>
            <p:cNvPr id="28" name="object 28"/>
            <p:cNvSpPr/>
            <p:nvPr/>
          </p:nvSpPr>
          <p:spPr>
            <a:xfrm>
              <a:off x="3063592" y="4535192"/>
              <a:ext cx="385445" cy="414020"/>
            </a:xfrm>
            <a:custGeom>
              <a:avLst/>
              <a:gdLst/>
              <a:ahLst/>
              <a:cxnLst/>
              <a:rect l="l" t="t" r="r" b="b"/>
              <a:pathLst>
                <a:path w="385445" h="414020">
                  <a:moveTo>
                    <a:pt x="193264" y="413404"/>
                  </a:moveTo>
                  <a:lnTo>
                    <a:pt x="151743" y="394876"/>
                  </a:lnTo>
                  <a:lnTo>
                    <a:pt x="113228" y="373400"/>
                  </a:lnTo>
                  <a:lnTo>
                    <a:pt x="77480" y="348828"/>
                  </a:lnTo>
                  <a:lnTo>
                    <a:pt x="44259" y="321014"/>
                  </a:lnTo>
                  <a:lnTo>
                    <a:pt x="18396" y="280502"/>
                  </a:lnTo>
                  <a:lnTo>
                    <a:pt x="5531" y="220267"/>
                  </a:lnTo>
                  <a:lnTo>
                    <a:pt x="1158" y="175035"/>
                  </a:lnTo>
                  <a:lnTo>
                    <a:pt x="0" y="125323"/>
                  </a:lnTo>
                  <a:lnTo>
                    <a:pt x="1976" y="69779"/>
                  </a:lnTo>
                  <a:lnTo>
                    <a:pt x="3308" y="49456"/>
                  </a:lnTo>
                  <a:lnTo>
                    <a:pt x="4763" y="29945"/>
                  </a:lnTo>
                  <a:lnTo>
                    <a:pt x="12654" y="30351"/>
                  </a:lnTo>
                  <a:lnTo>
                    <a:pt x="20861" y="30548"/>
                  </a:lnTo>
                  <a:lnTo>
                    <a:pt x="94502" y="26954"/>
                  </a:lnTo>
                  <a:lnTo>
                    <a:pt x="162024" y="12022"/>
                  </a:lnTo>
                  <a:lnTo>
                    <a:pt x="192501" y="0"/>
                  </a:lnTo>
                  <a:lnTo>
                    <a:pt x="220327" y="11086"/>
                  </a:lnTo>
                  <a:lnTo>
                    <a:pt x="282515" y="25751"/>
                  </a:lnTo>
                  <a:lnTo>
                    <a:pt x="327565" y="30055"/>
                  </a:lnTo>
                  <a:lnTo>
                    <a:pt x="356535" y="30858"/>
                  </a:lnTo>
                  <a:lnTo>
                    <a:pt x="364600" y="30858"/>
                  </a:lnTo>
                  <a:lnTo>
                    <a:pt x="372376" y="30661"/>
                  </a:lnTo>
                  <a:lnTo>
                    <a:pt x="379971" y="30260"/>
                  </a:lnTo>
                  <a:lnTo>
                    <a:pt x="381670" y="61276"/>
                  </a:lnTo>
                  <a:lnTo>
                    <a:pt x="383148" y="92389"/>
                  </a:lnTo>
                  <a:lnTo>
                    <a:pt x="384250" y="123392"/>
                  </a:lnTo>
                  <a:lnTo>
                    <a:pt x="384821" y="154081"/>
                  </a:lnTo>
                  <a:lnTo>
                    <a:pt x="384318" y="172583"/>
                  </a:lnTo>
                  <a:lnTo>
                    <a:pt x="380372" y="211949"/>
                  </a:lnTo>
                  <a:lnTo>
                    <a:pt x="369509" y="275476"/>
                  </a:lnTo>
                  <a:lnTo>
                    <a:pt x="343605" y="319469"/>
                  </a:lnTo>
                  <a:lnTo>
                    <a:pt x="289863" y="361629"/>
                  </a:lnTo>
                  <a:lnTo>
                    <a:pt x="257388" y="381967"/>
                  </a:lnTo>
                  <a:lnTo>
                    <a:pt x="225256" y="399187"/>
                  </a:lnTo>
                  <a:lnTo>
                    <a:pt x="193264" y="413404"/>
                  </a:lnTo>
                  <a:close/>
                </a:path>
              </a:pathLst>
            </a:custGeom>
            <a:solidFill>
              <a:srgbClr val="FFB543"/>
            </a:solidFill>
          </p:spPr>
          <p:txBody>
            <a:bodyPr wrap="square" lIns="0" tIns="0" rIns="0" bIns="0" rtlCol="0"/>
            <a:lstStyle/>
            <a:p>
              <a:endParaRPr dirty="0"/>
            </a:p>
          </p:txBody>
        </p:sp>
        <p:sp>
          <p:nvSpPr>
            <p:cNvPr id="31" name="object 31"/>
            <p:cNvSpPr/>
            <p:nvPr/>
          </p:nvSpPr>
          <p:spPr>
            <a:xfrm>
              <a:off x="4734325" y="545590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32" name="object 32"/>
            <p:cNvSpPr/>
            <p:nvPr/>
          </p:nvSpPr>
          <p:spPr>
            <a:xfrm>
              <a:off x="7718450" y="6843833"/>
              <a:ext cx="1971675" cy="1210945"/>
            </a:xfrm>
            <a:custGeom>
              <a:avLst/>
              <a:gdLst/>
              <a:ahLst/>
              <a:cxnLst/>
              <a:rect l="l" t="t" r="r" b="b"/>
              <a:pathLst>
                <a:path w="1971675" h="1210945">
                  <a:moveTo>
                    <a:pt x="1971598" y="89230"/>
                  </a:moveTo>
                  <a:lnTo>
                    <a:pt x="1968449" y="73850"/>
                  </a:lnTo>
                  <a:lnTo>
                    <a:pt x="1959864" y="61302"/>
                  </a:lnTo>
                  <a:lnTo>
                    <a:pt x="1947125" y="52844"/>
                  </a:lnTo>
                  <a:lnTo>
                    <a:pt x="1931530" y="49745"/>
                  </a:lnTo>
                  <a:lnTo>
                    <a:pt x="374167" y="49745"/>
                  </a:lnTo>
                  <a:lnTo>
                    <a:pt x="374167" y="39484"/>
                  </a:lnTo>
                  <a:lnTo>
                    <a:pt x="371017" y="24117"/>
                  </a:lnTo>
                  <a:lnTo>
                    <a:pt x="362419" y="11557"/>
                  </a:lnTo>
                  <a:lnTo>
                    <a:pt x="349681" y="3098"/>
                  </a:lnTo>
                  <a:lnTo>
                    <a:pt x="334086" y="0"/>
                  </a:lnTo>
                  <a:lnTo>
                    <a:pt x="87642" y="0"/>
                  </a:lnTo>
                  <a:lnTo>
                    <a:pt x="72034" y="3098"/>
                  </a:lnTo>
                  <a:lnTo>
                    <a:pt x="59296" y="11557"/>
                  </a:lnTo>
                  <a:lnTo>
                    <a:pt x="50711" y="24117"/>
                  </a:lnTo>
                  <a:lnTo>
                    <a:pt x="47561" y="39484"/>
                  </a:lnTo>
                  <a:lnTo>
                    <a:pt x="47561" y="49745"/>
                  </a:lnTo>
                  <a:lnTo>
                    <a:pt x="40068" y="49745"/>
                  </a:lnTo>
                  <a:lnTo>
                    <a:pt x="24472" y="52844"/>
                  </a:lnTo>
                  <a:lnTo>
                    <a:pt x="11734" y="61302"/>
                  </a:lnTo>
                  <a:lnTo>
                    <a:pt x="3149" y="73850"/>
                  </a:lnTo>
                  <a:lnTo>
                    <a:pt x="0" y="89230"/>
                  </a:lnTo>
                  <a:lnTo>
                    <a:pt x="0" y="1171092"/>
                  </a:lnTo>
                  <a:lnTo>
                    <a:pt x="3149" y="1186459"/>
                  </a:lnTo>
                  <a:lnTo>
                    <a:pt x="11734" y="1199019"/>
                  </a:lnTo>
                  <a:lnTo>
                    <a:pt x="24472" y="1207477"/>
                  </a:lnTo>
                  <a:lnTo>
                    <a:pt x="40068" y="1210576"/>
                  </a:lnTo>
                  <a:lnTo>
                    <a:pt x="1931530" y="1210576"/>
                  </a:lnTo>
                  <a:lnTo>
                    <a:pt x="1947125" y="1207477"/>
                  </a:lnTo>
                  <a:lnTo>
                    <a:pt x="1959864" y="1199019"/>
                  </a:lnTo>
                  <a:lnTo>
                    <a:pt x="1968449" y="1186459"/>
                  </a:lnTo>
                  <a:lnTo>
                    <a:pt x="1971598" y="1171092"/>
                  </a:lnTo>
                  <a:lnTo>
                    <a:pt x="1971598" y="89230"/>
                  </a:lnTo>
                  <a:close/>
                </a:path>
              </a:pathLst>
            </a:custGeom>
            <a:solidFill>
              <a:srgbClr val="F7D842"/>
            </a:solidFill>
          </p:spPr>
          <p:txBody>
            <a:bodyPr wrap="square" lIns="0" tIns="0" rIns="0" bIns="0" rtlCol="0"/>
            <a:lstStyle/>
            <a:p>
              <a:endParaRPr dirty="0"/>
            </a:p>
          </p:txBody>
        </p:sp>
        <p:pic>
          <p:nvPicPr>
            <p:cNvPr id="33" name="object 33"/>
            <p:cNvPicPr/>
            <p:nvPr/>
          </p:nvPicPr>
          <p:blipFill>
            <a:blip r:embed="rId2" cstate="screen">
              <a:extLst>
                <a:ext uri="{28A0092B-C50C-407E-A947-70E740481C1C}">
                  <a14:useLocalDpi xmlns:a14="http://schemas.microsoft.com/office/drawing/2010/main"/>
                </a:ext>
              </a:extLst>
            </a:blip>
            <a:stretch>
              <a:fillRect/>
            </a:stretch>
          </p:blipFill>
          <p:spPr>
            <a:xfrm>
              <a:off x="7766019" y="6951161"/>
              <a:ext cx="1866995" cy="1059732"/>
            </a:xfrm>
            <a:prstGeom prst="rect">
              <a:avLst/>
            </a:prstGeom>
          </p:spPr>
        </p:pic>
        <p:pic>
          <p:nvPicPr>
            <p:cNvPr id="34" name="object 34"/>
            <p:cNvPicPr/>
            <p:nvPr/>
          </p:nvPicPr>
          <p:blipFill>
            <a:blip r:embed="rId3" cstate="print"/>
            <a:stretch>
              <a:fillRect/>
            </a:stretch>
          </p:blipFill>
          <p:spPr>
            <a:xfrm>
              <a:off x="4692442" y="2986700"/>
              <a:ext cx="13094555" cy="7561246"/>
            </a:xfrm>
            <a:prstGeom prst="rect">
              <a:avLst/>
            </a:prstGeom>
          </p:spPr>
        </p:pic>
      </p:grpSp>
      <p:sp>
        <p:nvSpPr>
          <p:cNvPr id="46" name="object 46"/>
          <p:cNvSpPr txBox="1"/>
          <p:nvPr/>
        </p:nvSpPr>
        <p:spPr>
          <a:xfrm>
            <a:off x="9999003" y="3405494"/>
            <a:ext cx="7284084" cy="1896110"/>
          </a:xfrm>
          <a:prstGeom prst="rect">
            <a:avLst/>
          </a:prstGeom>
        </p:spPr>
        <p:txBody>
          <a:bodyPr vert="horz" wrap="square" lIns="0" tIns="3810" rIns="0" bIns="0" rtlCol="0">
            <a:spAutoFit/>
          </a:bodyPr>
          <a:lstStyle/>
          <a:p>
            <a:pPr marL="12700" marR="5080">
              <a:lnSpc>
                <a:spcPct val="102800"/>
              </a:lnSpc>
              <a:spcBef>
                <a:spcPts val="30"/>
              </a:spcBef>
            </a:pPr>
            <a:r>
              <a:rPr lang="en" sz="2300" b="1" spc="155" dirty="0">
                <a:solidFill>
                  <a:srgbClr val="231F20"/>
                </a:solidFill>
                <a:latin typeface="Calibri"/>
                <a:cs typeface="Calibri"/>
              </a:rPr>
              <a:t>If you are a cybersecurity professional, share your own story and your journey using the questions on the slide or these:</a:t>
            </a:r>
            <a:endParaRPr sz="2300" b="1" dirty="0">
              <a:latin typeface="Calibri"/>
              <a:cs typeface="Calibri"/>
            </a:endParaRPr>
          </a:p>
          <a:p>
            <a:pPr marL="12700">
              <a:lnSpc>
                <a:spcPct val="100000"/>
              </a:lnSpc>
              <a:spcBef>
                <a:spcPts val="590"/>
              </a:spcBef>
            </a:pPr>
            <a:r>
              <a:rPr lang="en" sz="2300" i="1" spc="-215" dirty="0">
                <a:solidFill>
                  <a:srgbClr val="231F20"/>
                </a:solidFill>
                <a:latin typeface="Arial Narrow"/>
                <a:cs typeface="Arial Narrow"/>
              </a:rPr>
              <a:t>What's your job?</a:t>
            </a:r>
            <a:endParaRPr sz="2300" dirty="0">
              <a:latin typeface="Arial Narrow"/>
              <a:cs typeface="Arial Narrow"/>
            </a:endParaRPr>
          </a:p>
          <a:p>
            <a:pPr marL="12700">
              <a:lnSpc>
                <a:spcPct val="100000"/>
              </a:lnSpc>
              <a:spcBef>
                <a:spcPts val="170"/>
              </a:spcBef>
            </a:pPr>
            <a:r>
              <a:rPr lang="en" sz="2300" i="1" spc="-240" dirty="0">
                <a:solidFill>
                  <a:srgbClr val="231F20"/>
                </a:solidFill>
                <a:latin typeface="Arial Narrow"/>
                <a:cs typeface="Arial Narrow"/>
              </a:rPr>
              <a:t>What does the job consist of? What are the different tasks performed?</a:t>
            </a:r>
            <a:endParaRPr sz="2300" dirty="0">
              <a:latin typeface="Arial Narrow"/>
              <a:cs typeface="Arial Narrow"/>
            </a:endParaRPr>
          </a:p>
        </p:txBody>
      </p:sp>
      <p:sp>
        <p:nvSpPr>
          <p:cNvPr id="47" name="object 47"/>
          <p:cNvSpPr txBox="1"/>
          <p:nvPr/>
        </p:nvSpPr>
        <p:spPr>
          <a:xfrm>
            <a:off x="9999003" y="5295542"/>
            <a:ext cx="3371850" cy="377825"/>
          </a:xfrm>
          <a:prstGeom prst="rect">
            <a:avLst/>
          </a:prstGeom>
        </p:spPr>
        <p:txBody>
          <a:bodyPr vert="horz" wrap="square" lIns="0" tIns="13335" rIns="0" bIns="0" rtlCol="0">
            <a:spAutoFit/>
          </a:bodyPr>
          <a:lstStyle/>
          <a:p>
            <a:pPr marL="12700">
              <a:lnSpc>
                <a:spcPct val="100000"/>
              </a:lnSpc>
              <a:spcBef>
                <a:spcPts val="105"/>
              </a:spcBef>
            </a:pPr>
            <a:r>
              <a:rPr lang="en" sz="2300" i="1" spc="-204" dirty="0">
                <a:solidFill>
                  <a:srgbClr val="231F20"/>
                </a:solidFill>
                <a:latin typeface="Arial Narrow"/>
                <a:cs typeface="Arial Narrow"/>
              </a:rPr>
              <a:t>How big is your company?</a:t>
            </a:r>
            <a:endParaRPr sz="2300" dirty="0">
              <a:latin typeface="Arial Narrow"/>
              <a:cs typeface="Arial Narrow"/>
            </a:endParaRPr>
          </a:p>
        </p:txBody>
      </p:sp>
      <p:sp>
        <p:nvSpPr>
          <p:cNvPr id="48" name="object 48"/>
          <p:cNvSpPr txBox="1"/>
          <p:nvPr/>
        </p:nvSpPr>
        <p:spPr>
          <a:xfrm>
            <a:off x="9999003" y="5667176"/>
            <a:ext cx="4787900"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are the workplaces? Do you travel often?</a:t>
            </a:r>
            <a:endParaRPr sz="2300" dirty="0">
              <a:latin typeface="Arial Narrow"/>
              <a:cs typeface="Arial Narrow"/>
            </a:endParaRPr>
          </a:p>
        </p:txBody>
      </p:sp>
      <p:sp>
        <p:nvSpPr>
          <p:cNvPr id="49" name="object 49"/>
          <p:cNvSpPr txBox="1"/>
          <p:nvPr/>
        </p:nvSpPr>
        <p:spPr>
          <a:xfrm>
            <a:off x="9999003" y="6038810"/>
            <a:ext cx="4247515"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tools do you need for your job?</a:t>
            </a:r>
            <a:endParaRPr sz="2300" dirty="0">
              <a:latin typeface="Arial Narrow"/>
              <a:cs typeface="Arial Narrow"/>
            </a:endParaRPr>
          </a:p>
        </p:txBody>
      </p:sp>
      <p:sp>
        <p:nvSpPr>
          <p:cNvPr id="50" name="object 50"/>
          <p:cNvSpPr txBox="1"/>
          <p:nvPr/>
        </p:nvSpPr>
        <p:spPr>
          <a:xfrm>
            <a:off x="9999003" y="6410444"/>
            <a:ext cx="4406265" cy="377825"/>
          </a:xfrm>
          <a:prstGeom prst="rect">
            <a:avLst/>
          </a:prstGeom>
        </p:spPr>
        <p:txBody>
          <a:bodyPr vert="horz" wrap="square" lIns="0" tIns="13335" rIns="0" bIns="0" rtlCol="0">
            <a:spAutoFit/>
          </a:bodyPr>
          <a:lstStyle/>
          <a:p>
            <a:pPr marL="12700">
              <a:lnSpc>
                <a:spcPct val="100000"/>
              </a:lnSpc>
              <a:spcBef>
                <a:spcPts val="105"/>
              </a:spcBef>
            </a:pPr>
            <a:r>
              <a:rPr lang="en" sz="2300" i="1" spc="-185" dirty="0">
                <a:solidFill>
                  <a:srgbClr val="231F20"/>
                </a:solidFill>
                <a:latin typeface="Arial Narrow"/>
                <a:cs typeface="Arial Narrow"/>
              </a:rPr>
              <a:t>How did you get into cybersecurity?</a:t>
            </a:r>
            <a:endParaRPr sz="2300" dirty="0">
              <a:latin typeface="Arial Narrow"/>
              <a:cs typeface="Arial Narrow"/>
            </a:endParaRPr>
          </a:p>
        </p:txBody>
      </p:sp>
      <p:sp>
        <p:nvSpPr>
          <p:cNvPr id="51" name="object 51"/>
          <p:cNvSpPr txBox="1"/>
          <p:nvPr/>
        </p:nvSpPr>
        <p:spPr>
          <a:xfrm>
            <a:off x="9999003" y="6782078"/>
            <a:ext cx="3503929"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do you like about your job?</a:t>
            </a:r>
            <a:endParaRPr sz="2300" dirty="0">
              <a:latin typeface="Arial Narrow"/>
              <a:cs typeface="Arial Narrow"/>
            </a:endParaRPr>
          </a:p>
        </p:txBody>
      </p:sp>
      <p:sp>
        <p:nvSpPr>
          <p:cNvPr id="53" name="object 53"/>
          <p:cNvSpPr txBox="1"/>
          <p:nvPr/>
        </p:nvSpPr>
        <p:spPr>
          <a:xfrm>
            <a:off x="10055553" y="7179944"/>
            <a:ext cx="7020065" cy="766941"/>
          </a:xfrm>
          <a:prstGeom prst="rect">
            <a:avLst/>
          </a:prstGeom>
        </p:spPr>
        <p:txBody>
          <a:bodyPr vert="horz" wrap="square" lIns="0" tIns="12065" rIns="0" bIns="0" rtlCol="0">
            <a:spAutoFit/>
          </a:bodyPr>
          <a:lstStyle/>
          <a:p>
            <a:pPr marL="12700" marR="5080">
              <a:lnSpc>
                <a:spcPct val="106000"/>
              </a:lnSpc>
              <a:spcBef>
                <a:spcPts val="95"/>
              </a:spcBef>
            </a:pPr>
            <a:r>
              <a:rPr lang="en" sz="2300" i="1" spc="-125" dirty="0">
                <a:solidFill>
                  <a:srgbClr val="231F20"/>
                </a:solidFill>
                <a:latin typeface="Arial Narrow"/>
                <a:cs typeface="Arial Narrow"/>
              </a:rPr>
              <a:t>Have you ever been a victim of a virus or phishing?</a:t>
            </a:r>
            <a:endParaRPr sz="2300" dirty="0">
              <a:latin typeface="Arial Narrow"/>
              <a:cs typeface="Arial Narrow"/>
            </a:endParaRPr>
          </a:p>
          <a:p>
            <a:pPr marL="12700">
              <a:lnSpc>
                <a:spcPct val="100000"/>
              </a:lnSpc>
              <a:spcBef>
                <a:spcPts val="170"/>
              </a:spcBef>
            </a:pPr>
            <a:r>
              <a:rPr lang="en" sz="2300" i="1" spc="-215" dirty="0">
                <a:solidFill>
                  <a:srgbClr val="231F20"/>
                </a:solidFill>
                <a:latin typeface="Arial Narrow"/>
                <a:cs typeface="Arial Narrow"/>
              </a:rPr>
              <a:t>What are your three cybersecurity tips?</a:t>
            </a:r>
            <a:endParaRPr sz="2300" dirty="0">
              <a:latin typeface="Arial Narrow"/>
              <a:cs typeface="Arial Narrow"/>
            </a:endParaRPr>
          </a:p>
        </p:txBody>
      </p:sp>
      <p:sp>
        <p:nvSpPr>
          <p:cNvPr id="54" name="object 54"/>
          <p:cNvSpPr txBox="1"/>
          <p:nvPr/>
        </p:nvSpPr>
        <p:spPr>
          <a:xfrm>
            <a:off x="9999003" y="8640247"/>
            <a:ext cx="7063443" cy="734175"/>
          </a:xfrm>
          <a:prstGeom prst="rect">
            <a:avLst/>
          </a:prstGeom>
        </p:spPr>
        <p:txBody>
          <a:bodyPr vert="horz" wrap="square" lIns="0" tIns="13335" rIns="0" bIns="0" rtlCol="0">
            <a:spAutoFit/>
          </a:bodyPr>
          <a:lstStyle/>
          <a:p>
            <a:pPr marL="12700">
              <a:lnSpc>
                <a:spcPct val="100000"/>
              </a:lnSpc>
              <a:spcBef>
                <a:spcPts val="1964"/>
              </a:spcBef>
            </a:pPr>
            <a:r>
              <a:rPr lang="en" sz="2300" b="1" dirty="0">
                <a:solidFill>
                  <a:srgbClr val="231F20"/>
                </a:solidFill>
                <a:latin typeface="Calibri"/>
                <a:cs typeface="Calibri"/>
              </a:rPr>
              <a:t>You can also illustrate how the different</a:t>
            </a:r>
            <a:endParaRPr lang="fr-FR" sz="2300" b="1" dirty="0">
              <a:latin typeface="Calibri"/>
              <a:cs typeface="Calibri"/>
            </a:endParaRPr>
          </a:p>
          <a:p>
            <a:pPr marL="12700">
              <a:lnSpc>
                <a:spcPct val="100000"/>
              </a:lnSpc>
              <a:spcBef>
                <a:spcPts val="110"/>
              </a:spcBef>
            </a:pPr>
            <a:r>
              <a:rPr lang="en" sz="2300" b="1" dirty="0">
                <a:solidFill>
                  <a:srgbClr val="231F20"/>
                </a:solidFill>
                <a:latin typeface="Calibri"/>
                <a:cs typeface="Calibri"/>
              </a:rPr>
              <a:t>cybersecurity professions collaborate.</a:t>
            </a:r>
            <a:endParaRPr lang="fr-FR" sz="2300" b="1" dirty="0">
              <a:latin typeface="Calibri"/>
              <a:cs typeface="Calibri"/>
            </a:endParaRPr>
          </a:p>
        </p:txBody>
      </p:sp>
      <p:sp>
        <p:nvSpPr>
          <p:cNvPr id="55" name="object 55"/>
          <p:cNvSpPr txBox="1"/>
          <p:nvPr/>
        </p:nvSpPr>
        <p:spPr>
          <a:xfrm>
            <a:off x="4354534" y="8770236"/>
            <a:ext cx="4716145" cy="1740535"/>
          </a:xfrm>
          <a:prstGeom prst="rect">
            <a:avLst/>
          </a:prstGeom>
        </p:spPr>
        <p:txBody>
          <a:bodyPr vert="horz" wrap="square" lIns="0" tIns="37465" rIns="0" bIns="0" rtlCol="0">
            <a:spAutoFit/>
          </a:bodyPr>
          <a:lstStyle/>
          <a:p>
            <a:pPr marL="12700" marR="5080" indent="2301240" algn="r">
              <a:lnSpc>
                <a:spcPts val="2230"/>
              </a:lnSpc>
              <a:spcBef>
                <a:spcPts val="295"/>
              </a:spcBef>
            </a:pPr>
            <a:r>
              <a:rPr lang="en" sz="1950" dirty="0">
                <a:solidFill>
                  <a:srgbClr val="231F20"/>
                </a:solidFill>
                <a:latin typeface="Calibri"/>
                <a:cs typeface="Calibri"/>
              </a:rPr>
              <a:t>You can present some video testimonials and comment on the different characteristics of the jobs presented (sense of commitment, learning to learn, collaboration) thanks to the</a:t>
            </a:r>
            <a:endParaRPr sz="1950" dirty="0">
              <a:latin typeface="Calibri"/>
              <a:cs typeface="Calibri"/>
            </a:endParaRPr>
          </a:p>
          <a:p>
            <a:pPr marR="6350" algn="r">
              <a:lnSpc>
                <a:spcPts val="2150"/>
              </a:lnSpc>
            </a:pPr>
            <a:r>
              <a:rPr lang="en" sz="1950" u="sng" dirty="0">
                <a:solidFill>
                  <a:srgbClr val="205E9E"/>
                </a:solidFill>
                <a:uFill>
                  <a:solidFill>
                    <a:srgbClr val="205E9E"/>
                  </a:solidFill>
                </a:uFill>
                <a:latin typeface="Calibri"/>
                <a:cs typeface="Calibri"/>
                <a:hlinkClick r:id="rId4"/>
              </a:rPr>
              <a:t>Padlet – Cyber, my future job!</a:t>
            </a:r>
            <a:endParaRPr sz="1950" dirty="0">
              <a:latin typeface="Calibri"/>
              <a:cs typeface="Calibri"/>
            </a:endParaRPr>
          </a:p>
        </p:txBody>
      </p:sp>
      <p:grpSp>
        <p:nvGrpSpPr>
          <p:cNvPr id="61" name="object 2">
            <a:extLst>
              <a:ext uri="{FF2B5EF4-FFF2-40B4-BE49-F238E27FC236}">
                <a16:creationId xmlns:a16="http://schemas.microsoft.com/office/drawing/2014/main" id="{2F98D530-E473-75E4-F5F6-2BA55BC779F5}"/>
              </a:ext>
            </a:extLst>
          </p:cNvPr>
          <p:cNvGrpSpPr/>
          <p:nvPr/>
        </p:nvGrpSpPr>
        <p:grpSpPr>
          <a:xfrm>
            <a:off x="0" y="0"/>
            <a:ext cx="20104100" cy="1543685"/>
            <a:chOff x="0" y="0"/>
            <a:chExt cx="20104100" cy="1543685"/>
          </a:xfrm>
        </p:grpSpPr>
        <p:sp>
          <p:nvSpPr>
            <p:cNvPr id="62" name="object 3">
              <a:extLst>
                <a:ext uri="{FF2B5EF4-FFF2-40B4-BE49-F238E27FC236}">
                  <a16:creationId xmlns:a16="http://schemas.microsoft.com/office/drawing/2014/main" id="{C954FB14-2B66-3850-BF84-24F4AB4D09F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63" name="object 4">
              <a:extLst>
                <a:ext uri="{FF2B5EF4-FFF2-40B4-BE49-F238E27FC236}">
                  <a16:creationId xmlns:a16="http://schemas.microsoft.com/office/drawing/2014/main" id="{BD0C5EFF-3F06-C710-F453-F1BBC73C3BEA}"/>
                </a:ext>
              </a:extLst>
            </p:cNvPr>
            <p:cNvPicPr/>
            <p:nvPr/>
          </p:nvPicPr>
          <p:blipFill>
            <a:blip r:embed="rId5"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64" name="object 5">
              <a:extLst>
                <a:ext uri="{FF2B5EF4-FFF2-40B4-BE49-F238E27FC236}">
                  <a16:creationId xmlns:a16="http://schemas.microsoft.com/office/drawing/2014/main" id="{9F37458A-4521-21E5-4EFA-BBB3C58660D6}"/>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5" name="object 6">
              <a:extLst>
                <a:ext uri="{FF2B5EF4-FFF2-40B4-BE49-F238E27FC236}">
                  <a16:creationId xmlns:a16="http://schemas.microsoft.com/office/drawing/2014/main" id="{C19FEC53-188C-229F-73C1-F70B36B0013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66" name="object 7">
              <a:extLst>
                <a:ext uri="{FF2B5EF4-FFF2-40B4-BE49-F238E27FC236}">
                  <a16:creationId xmlns:a16="http://schemas.microsoft.com/office/drawing/2014/main" id="{DD9F94D5-EEE7-50F2-E685-A1F8B312F6FD}"/>
                </a:ext>
              </a:extLst>
            </p:cNvPr>
            <p:cNvPicPr/>
            <p:nvPr/>
          </p:nvPicPr>
          <p:blipFill>
            <a:blip r:embed="rId6"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67" name="object 8">
              <a:extLst>
                <a:ext uri="{FF2B5EF4-FFF2-40B4-BE49-F238E27FC236}">
                  <a16:creationId xmlns:a16="http://schemas.microsoft.com/office/drawing/2014/main" id="{0346ACCE-F2B2-E0BF-DEFB-CDC9968C9A2B}"/>
                </a:ext>
              </a:extLst>
            </p:cNvPr>
            <p:cNvPicPr/>
            <p:nvPr/>
          </p:nvPicPr>
          <p:blipFill>
            <a:blip r:embed="rId7"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68" name="object 9">
              <a:extLst>
                <a:ext uri="{FF2B5EF4-FFF2-40B4-BE49-F238E27FC236}">
                  <a16:creationId xmlns:a16="http://schemas.microsoft.com/office/drawing/2014/main" id="{B8E77051-D902-D519-B042-85DE0C21C515}"/>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69" name="object 10">
              <a:extLst>
                <a:ext uri="{FF2B5EF4-FFF2-40B4-BE49-F238E27FC236}">
                  <a16:creationId xmlns:a16="http://schemas.microsoft.com/office/drawing/2014/main" id="{B1778211-83FC-285D-1C72-7785C034167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0" name="object 11">
            <a:extLst>
              <a:ext uri="{FF2B5EF4-FFF2-40B4-BE49-F238E27FC236}">
                <a16:creationId xmlns:a16="http://schemas.microsoft.com/office/drawing/2014/main" id="{F2D3D3A1-090A-6D0E-7A54-C126F10DDB0C}"/>
              </a:ext>
            </a:extLst>
          </p:cNvPr>
          <p:cNvSpPr txBox="1"/>
          <p:nvPr/>
        </p:nvSpPr>
        <p:spPr>
          <a:xfrm>
            <a:off x="15633107" y="1095520"/>
            <a:ext cx="3100070"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30MIN</a:t>
            </a:r>
            <a:endParaRPr lang="fr-FR" sz="1600" b="1" dirty="0">
              <a:latin typeface="Calibri"/>
              <a:cs typeface="Calibri"/>
            </a:endParaRPr>
          </a:p>
        </p:txBody>
      </p:sp>
      <p:sp>
        <p:nvSpPr>
          <p:cNvPr id="71" name="object 12">
            <a:extLst>
              <a:ext uri="{FF2B5EF4-FFF2-40B4-BE49-F238E27FC236}">
                <a16:creationId xmlns:a16="http://schemas.microsoft.com/office/drawing/2014/main" id="{F4896597-E544-69B2-2E18-940A8066AA9F}"/>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en" b="1" u="sng" spc="-300" dirty="0">
                <a:uFill>
                  <a:solidFill>
                    <a:srgbClr val="231F20"/>
                  </a:solidFill>
                </a:uFill>
              </a:rPr>
              <a:t>ACTIVITY 2</a:t>
            </a:r>
            <a:r>
              <a:rPr lang="en" b="1" spc="-300" dirty="0"/>
              <a:t>: I'M NOT A HACKER AND YET...</a:t>
            </a:r>
            <a:endParaRPr sz="2300" dirty="0"/>
          </a:p>
        </p:txBody>
      </p:sp>
      <p:grpSp>
        <p:nvGrpSpPr>
          <p:cNvPr id="72" name="object 17">
            <a:extLst>
              <a:ext uri="{FF2B5EF4-FFF2-40B4-BE49-F238E27FC236}">
                <a16:creationId xmlns:a16="http://schemas.microsoft.com/office/drawing/2014/main" id="{BB912C6F-EEDC-48B1-D317-A6E5D6B0FE60}"/>
              </a:ext>
            </a:extLst>
          </p:cNvPr>
          <p:cNvGrpSpPr/>
          <p:nvPr/>
        </p:nvGrpSpPr>
        <p:grpSpPr>
          <a:xfrm>
            <a:off x="1322959" y="1643610"/>
            <a:ext cx="1341120" cy="1149350"/>
            <a:chOff x="1322959" y="1643610"/>
            <a:chExt cx="1341120" cy="1149350"/>
          </a:xfrm>
        </p:grpSpPr>
        <p:sp>
          <p:nvSpPr>
            <p:cNvPr id="73" name="object 18">
              <a:extLst>
                <a:ext uri="{FF2B5EF4-FFF2-40B4-BE49-F238E27FC236}">
                  <a16:creationId xmlns:a16="http://schemas.microsoft.com/office/drawing/2014/main" id="{C1B4927B-AEA8-7096-ED41-3F4EF26CA7B1}"/>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4" name="object 19">
              <a:extLst>
                <a:ext uri="{FF2B5EF4-FFF2-40B4-BE49-F238E27FC236}">
                  <a16:creationId xmlns:a16="http://schemas.microsoft.com/office/drawing/2014/main" id="{A1C160B5-DFFA-4AAC-96BC-E558D000E689}"/>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75" name="object 20">
              <a:extLst>
                <a:ext uri="{FF2B5EF4-FFF2-40B4-BE49-F238E27FC236}">
                  <a16:creationId xmlns:a16="http://schemas.microsoft.com/office/drawing/2014/main" id="{6203A47C-22F8-9DEC-64C8-2C5F32CB6944}"/>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76" name="object 21">
              <a:extLst>
                <a:ext uri="{FF2B5EF4-FFF2-40B4-BE49-F238E27FC236}">
                  <a16:creationId xmlns:a16="http://schemas.microsoft.com/office/drawing/2014/main" id="{BDAFEB1C-D3B7-A3DD-C84D-E1C681BE8983}"/>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117" name="Groupe 116">
            <a:extLst>
              <a:ext uri="{FF2B5EF4-FFF2-40B4-BE49-F238E27FC236}">
                <a16:creationId xmlns:a16="http://schemas.microsoft.com/office/drawing/2014/main" id="{7391181D-04FC-0D83-139D-DDC85E47611D}"/>
              </a:ext>
            </a:extLst>
          </p:cNvPr>
          <p:cNvGrpSpPr/>
          <p:nvPr/>
        </p:nvGrpSpPr>
        <p:grpSpPr>
          <a:xfrm>
            <a:off x="2233879" y="5538528"/>
            <a:ext cx="6057467" cy="3226625"/>
            <a:chOff x="2233879" y="5538528"/>
            <a:chExt cx="6057467" cy="3226625"/>
          </a:xfrm>
        </p:grpSpPr>
        <p:sp>
          <p:nvSpPr>
            <p:cNvPr id="42" name="object 42"/>
            <p:cNvSpPr txBox="1"/>
            <p:nvPr/>
          </p:nvSpPr>
          <p:spPr>
            <a:xfrm>
              <a:off x="5067166" y="6080671"/>
              <a:ext cx="1794510" cy="555217"/>
            </a:xfrm>
            <a:prstGeom prst="rect">
              <a:avLst/>
            </a:prstGeom>
          </p:spPr>
          <p:txBody>
            <a:bodyPr vert="horz" wrap="square" lIns="0" tIns="62230" rIns="0" bIns="0" rtlCol="0">
              <a:spAutoFit/>
            </a:bodyPr>
            <a:lstStyle/>
            <a:p>
              <a:pPr marL="12700" marR="5080">
                <a:lnSpc>
                  <a:spcPts val="1939"/>
                </a:lnSpc>
                <a:spcBef>
                  <a:spcPts val="490"/>
                </a:spcBef>
              </a:pPr>
              <a:r>
                <a:rPr lang="en" sz="1950" b="1" spc="-150" dirty="0">
                  <a:solidFill>
                    <a:srgbClr val="231F20"/>
                  </a:solidFill>
                  <a:latin typeface="Calibri"/>
                  <a:cs typeface="Calibri"/>
                </a:rPr>
                <a:t>WHAT DOES YOUR JOB CONSIST OF?</a:t>
              </a:r>
              <a:endParaRPr lang="fr-FR" sz="1950" b="1" spc="-150" dirty="0">
                <a:latin typeface="Calibri"/>
                <a:cs typeface="Calibri"/>
              </a:endParaRPr>
            </a:p>
          </p:txBody>
        </p:sp>
        <p:sp>
          <p:nvSpPr>
            <p:cNvPr id="43" name="object 43"/>
            <p:cNvSpPr txBox="1"/>
            <p:nvPr/>
          </p:nvSpPr>
          <p:spPr>
            <a:xfrm>
              <a:off x="5041766" y="6699598"/>
              <a:ext cx="1741170" cy="124460"/>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lang="en" sz="975" baseline="8547" dirty="0">
                  <a:solidFill>
                    <a:srgbClr val="231F20"/>
                  </a:solidFill>
                  <a:latin typeface="Calibri"/>
                  <a:cs typeface="Calibri"/>
                </a:rPr>
                <a:t>How did you get into cybersecurity?</a:t>
              </a:r>
              <a:endParaRPr sz="975" baseline="8547" dirty="0">
                <a:latin typeface="Calibri"/>
                <a:cs typeface="Calibri"/>
              </a:endParaRPr>
            </a:p>
          </p:txBody>
        </p:sp>
        <p:sp>
          <p:nvSpPr>
            <p:cNvPr id="44" name="object 44"/>
            <p:cNvSpPr txBox="1"/>
            <p:nvPr/>
          </p:nvSpPr>
          <p:spPr>
            <a:xfrm>
              <a:off x="5041766" y="6809327"/>
              <a:ext cx="2507615" cy="678815"/>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lang="en" sz="975" baseline="8547" dirty="0">
                  <a:solidFill>
                    <a:srgbClr val="231F20"/>
                  </a:solidFill>
                  <a:latin typeface="Calibri"/>
                  <a:cs typeface="Calibri"/>
                </a:rPr>
                <a:t>What do you like about your job?</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What does a typical day look like in cybersecurity?</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Do you need to know how to speak English to do your job?</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Have you ever been a victim of a virus or phishing?</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What are your three cybersecurity tips?</a:t>
              </a:r>
              <a:endParaRPr sz="975" baseline="8547" dirty="0">
                <a:latin typeface="Calibri"/>
                <a:cs typeface="Calibri"/>
              </a:endParaRPr>
            </a:p>
            <a:p>
              <a:pPr marL="103505" indent="-66040">
                <a:lnSpc>
                  <a:spcPct val="100000"/>
                </a:lnSpc>
                <a:spcBef>
                  <a:spcPts val="80"/>
                </a:spcBef>
                <a:buSzPct val="130769"/>
                <a:buFont typeface="Arial Black"/>
                <a:buChar char="•"/>
                <a:tabLst>
                  <a:tab pos="104139" algn="l"/>
                </a:tabLst>
              </a:pPr>
              <a:r>
                <a:rPr lang="en" sz="975" baseline="8547" dirty="0">
                  <a:solidFill>
                    <a:srgbClr val="231F20"/>
                  </a:solidFill>
                  <a:latin typeface="Calibri"/>
                  <a:cs typeface="Calibri"/>
                </a:rPr>
                <a:t>What would you say to young people who are hesitant to get into cybersecurity?</a:t>
              </a:r>
              <a:endParaRPr sz="975" baseline="8547" dirty="0">
                <a:latin typeface="Calibri"/>
                <a:cs typeface="Calibri"/>
              </a:endParaRPr>
            </a:p>
          </p:txBody>
        </p:sp>
        <p:sp>
          <p:nvSpPr>
            <p:cNvPr id="45" name="object 45"/>
            <p:cNvSpPr txBox="1"/>
            <p:nvPr/>
          </p:nvSpPr>
          <p:spPr>
            <a:xfrm>
              <a:off x="7249246" y="5538528"/>
              <a:ext cx="489859"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sp>
          <p:nvSpPr>
            <p:cNvPr id="56" name="object 56"/>
            <p:cNvSpPr/>
            <p:nvPr/>
          </p:nvSpPr>
          <p:spPr>
            <a:xfrm>
              <a:off x="8291346" y="8052683"/>
              <a:ext cx="0" cy="712470"/>
            </a:xfrm>
            <a:custGeom>
              <a:avLst/>
              <a:gdLst/>
              <a:ahLst/>
              <a:cxnLst/>
              <a:rect l="l" t="t" r="r" b="b"/>
              <a:pathLst>
                <a:path h="712470">
                  <a:moveTo>
                    <a:pt x="0" y="0"/>
                  </a:moveTo>
                  <a:lnTo>
                    <a:pt x="0" y="712020"/>
                  </a:lnTo>
                </a:path>
              </a:pathLst>
            </a:custGeom>
            <a:ln w="55160">
              <a:solidFill>
                <a:srgbClr val="F7D842"/>
              </a:solidFill>
            </a:ln>
          </p:spPr>
          <p:txBody>
            <a:bodyPr wrap="square" lIns="0" tIns="0" rIns="0" bIns="0" rtlCol="0"/>
            <a:lstStyle/>
            <a:p>
              <a:endParaRPr dirty="0"/>
            </a:p>
          </p:txBody>
        </p:sp>
        <p:sp>
          <p:nvSpPr>
            <p:cNvPr id="77" name="object 15">
              <a:extLst>
                <a:ext uri="{FF2B5EF4-FFF2-40B4-BE49-F238E27FC236}">
                  <a16:creationId xmlns:a16="http://schemas.microsoft.com/office/drawing/2014/main" id="{12D701D3-7D78-2F78-85C2-4BC902636D58}"/>
                </a:ext>
              </a:extLst>
            </p:cNvPr>
            <p:cNvSpPr txBox="1"/>
            <p:nvPr/>
          </p:nvSpPr>
          <p:spPr>
            <a:xfrm>
              <a:off x="2233879" y="6851466"/>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grpSp>
        <p:nvGrpSpPr>
          <p:cNvPr id="2" name="Group 1">
            <a:extLst>
              <a:ext uri="{FF2B5EF4-FFF2-40B4-BE49-F238E27FC236}">
                <a16:creationId xmlns:a16="http://schemas.microsoft.com/office/drawing/2014/main" id="{E576BF9F-72FC-E992-4CCE-DC78002C0426}"/>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3210CE62-D4C7-B716-C7FF-757D084A81A4}"/>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A692E99E-D61D-52A2-8B2F-8AAD4DD2B9A5}"/>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7346174" y="6783977"/>
            <a:ext cx="10334625" cy="3235325"/>
            <a:chOff x="7346174" y="6783977"/>
            <a:chExt cx="10334625" cy="3235325"/>
          </a:xfrm>
        </p:grpSpPr>
        <p:sp>
          <p:nvSpPr>
            <p:cNvPr id="11" name="object 11"/>
            <p:cNvSpPr/>
            <p:nvPr/>
          </p:nvSpPr>
          <p:spPr>
            <a:xfrm>
              <a:off x="7346174" y="7063564"/>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screen">
              <a:extLst>
                <a:ext uri="{28A0092B-C50C-407E-A947-70E740481C1C}">
                  <a14:useLocalDpi xmlns:a14="http://schemas.microsoft.com/office/drawing/2010/main"/>
                </a:ext>
              </a:extLst>
            </a:blip>
            <a:stretch>
              <a:fillRect/>
            </a:stretch>
          </p:blipFill>
          <p:spPr>
            <a:xfrm>
              <a:off x="7424499" y="6783977"/>
              <a:ext cx="10256188" cy="3099709"/>
            </a:xfrm>
            <a:prstGeom prst="rect">
              <a:avLst/>
            </a:prstGeom>
          </p:spPr>
        </p:pic>
      </p:grpSp>
      <p:sp>
        <p:nvSpPr>
          <p:cNvPr id="13" name="object 13"/>
          <p:cNvSpPr txBox="1"/>
          <p:nvPr/>
        </p:nvSpPr>
        <p:spPr>
          <a:xfrm>
            <a:off x="8822120" y="8342819"/>
            <a:ext cx="2043430" cy="811530"/>
          </a:xfrm>
          <a:prstGeom prst="rect">
            <a:avLst/>
          </a:prstGeom>
        </p:spPr>
        <p:txBody>
          <a:bodyPr vert="horz" wrap="square" lIns="0" tIns="12700" rIns="0" bIns="0" rtlCol="0">
            <a:spAutoFit/>
          </a:bodyPr>
          <a:lstStyle/>
          <a:p>
            <a:pPr marR="14604" algn="ctr">
              <a:lnSpc>
                <a:spcPct val="100000"/>
              </a:lnSpc>
              <a:spcBef>
                <a:spcPts val="100"/>
              </a:spcBef>
            </a:pPr>
            <a:r>
              <a:rPr lang="en" sz="1750" b="1" dirty="0">
                <a:solidFill>
                  <a:srgbClr val="231F20"/>
                </a:solidFill>
                <a:latin typeface="Calibri"/>
                <a:cs typeface="Calibri"/>
              </a:rPr>
              <a:t>TO REMEMBER:</a:t>
            </a:r>
            <a:endParaRPr lang="fr-FR" sz="1750" b="1" dirty="0">
              <a:latin typeface="Calibri"/>
              <a:cs typeface="Calibri"/>
            </a:endParaRPr>
          </a:p>
          <a:p>
            <a:pPr marL="12065" marR="5080" algn="ctr">
              <a:lnSpc>
                <a:spcPct val="102299"/>
              </a:lnSpc>
              <a:spcBef>
                <a:spcPts val="1750"/>
              </a:spcBef>
            </a:pPr>
            <a:r>
              <a:rPr lang="en" sz="950" b="1" dirty="0">
                <a:solidFill>
                  <a:srgbClr val="231F20"/>
                </a:solidFill>
                <a:latin typeface="Calibri"/>
                <a:cs typeface="Calibri"/>
              </a:rPr>
              <a:t>CYBERSECURITY IS WITHIN EVERYONE'S REACH!</a:t>
            </a:r>
            <a:endParaRPr lang="fr-FR" sz="950" b="1" dirty="0">
              <a:latin typeface="Calibri"/>
              <a:cs typeface="Calibri"/>
            </a:endParaRPr>
          </a:p>
        </p:txBody>
      </p:sp>
      <p:sp>
        <p:nvSpPr>
          <p:cNvPr id="14" name="object 14"/>
          <p:cNvSpPr txBox="1"/>
          <p:nvPr/>
        </p:nvSpPr>
        <p:spPr>
          <a:xfrm>
            <a:off x="9724356" y="7252673"/>
            <a:ext cx="364490" cy="127635"/>
          </a:xfrm>
          <a:prstGeom prst="rect">
            <a:avLst/>
          </a:prstGeom>
        </p:spPr>
        <p:txBody>
          <a:bodyPr vert="horz" wrap="square" lIns="0" tIns="14604" rIns="0" bIns="0" rtlCol="0">
            <a:spAutoFit/>
          </a:bodyPr>
          <a:lstStyle/>
          <a:p>
            <a:pPr marL="12700">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sp>
        <p:nvSpPr>
          <p:cNvPr id="15" name="object 15"/>
          <p:cNvSpPr txBox="1"/>
          <p:nvPr/>
        </p:nvSpPr>
        <p:spPr>
          <a:xfrm>
            <a:off x="11202326" y="7059021"/>
            <a:ext cx="5974080"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Take stock of the main takeaway from the</a:t>
            </a:r>
            <a:endParaRPr sz="2300" dirty="0">
              <a:latin typeface="Calibri"/>
              <a:cs typeface="Calibri"/>
            </a:endParaRPr>
          </a:p>
        </p:txBody>
      </p:sp>
      <p:sp>
        <p:nvSpPr>
          <p:cNvPr id="16" name="object 16"/>
          <p:cNvSpPr txBox="1"/>
          <p:nvPr/>
        </p:nvSpPr>
        <p:spPr>
          <a:xfrm>
            <a:off x="11202326" y="7386132"/>
            <a:ext cx="169862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cyber professions.</a:t>
            </a:r>
            <a:endParaRPr sz="2300" dirty="0">
              <a:latin typeface="Calibri"/>
              <a:cs typeface="Calibri"/>
            </a:endParaRPr>
          </a:p>
        </p:txBody>
      </p:sp>
      <p:sp>
        <p:nvSpPr>
          <p:cNvPr id="17" name="object 17"/>
          <p:cNvSpPr txBox="1"/>
          <p:nvPr/>
        </p:nvSpPr>
        <p:spPr>
          <a:xfrm>
            <a:off x="4809586" y="4919937"/>
            <a:ext cx="2009775" cy="1850389"/>
          </a:xfrm>
          <a:prstGeom prst="rect">
            <a:avLst/>
          </a:prstGeom>
        </p:spPr>
        <p:txBody>
          <a:bodyPr vert="horz" wrap="square" lIns="0" tIns="0" rIns="0" bIns="0" rtlCol="0">
            <a:spAutoFit/>
          </a:bodyPr>
          <a:lstStyle/>
          <a:p>
            <a:pPr marL="146050" algn="ctr">
              <a:lnSpc>
                <a:spcPts val="765"/>
              </a:lnSpc>
            </a:pPr>
            <a:r>
              <a:rPr lang="en" sz="650" dirty="0">
                <a:solidFill>
                  <a:srgbClr val="212121"/>
                </a:solidFill>
                <a:latin typeface="Calibri"/>
                <a:cs typeface="Calibri"/>
              </a:rPr>
              <a:t>Activity 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lang="en" sz="1500" spc="90" dirty="0">
                <a:solidFill>
                  <a:srgbClr val="F7D842"/>
                </a:solidFill>
                <a:latin typeface="Calibri"/>
                <a:cs typeface="Calibri"/>
              </a:rPr>
              <a:t>True or false?</a:t>
            </a:r>
            <a:endParaRPr sz="1500" dirty="0">
              <a:latin typeface="Calibri"/>
              <a:cs typeface="Calibri"/>
            </a:endParaRPr>
          </a:p>
          <a:p>
            <a:pPr algn="ctr">
              <a:lnSpc>
                <a:spcPts val="2110"/>
              </a:lnSpc>
              <a:spcBef>
                <a:spcPts val="730"/>
              </a:spcBef>
            </a:pPr>
            <a:r>
              <a:rPr lang="en" sz="1900" spc="85" dirty="0">
                <a:solidFill>
                  <a:srgbClr val="231F20"/>
                </a:solidFill>
                <a:latin typeface="Calibri"/>
                <a:cs typeface="Calibri"/>
              </a:rPr>
              <a:t>Cybersecurity means being good at math</a:t>
            </a:r>
            <a:endParaRPr sz="1900" dirty="0">
              <a:latin typeface="Calibri"/>
              <a:cs typeface="Calibri"/>
            </a:endParaRPr>
          </a:p>
        </p:txBody>
      </p:sp>
      <p:grpSp>
        <p:nvGrpSpPr>
          <p:cNvPr id="18" name="object 18"/>
          <p:cNvGrpSpPr/>
          <p:nvPr/>
        </p:nvGrpSpPr>
        <p:grpSpPr>
          <a:xfrm>
            <a:off x="3359604" y="4721259"/>
            <a:ext cx="4965065" cy="2914015"/>
            <a:chOff x="3359604" y="4721259"/>
            <a:chExt cx="4965065" cy="2914015"/>
          </a:xfrm>
        </p:grpSpPr>
        <p:sp>
          <p:nvSpPr>
            <p:cNvPr id="19" name="object 19"/>
            <p:cNvSpPr/>
            <p:nvPr/>
          </p:nvSpPr>
          <p:spPr>
            <a:xfrm>
              <a:off x="3359604" y="472125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20" name="object 20"/>
            <p:cNvSpPr/>
            <p:nvPr/>
          </p:nvSpPr>
          <p:spPr>
            <a:xfrm>
              <a:off x="3470425" y="483208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21" name="object 21"/>
            <p:cNvSpPr/>
            <p:nvPr/>
          </p:nvSpPr>
          <p:spPr>
            <a:xfrm>
              <a:off x="3731348" y="501955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sp>
        <p:nvSpPr>
          <p:cNvPr id="22" name="object 22"/>
          <p:cNvSpPr txBox="1"/>
          <p:nvPr/>
        </p:nvSpPr>
        <p:spPr>
          <a:xfrm>
            <a:off x="4167137" y="4380927"/>
            <a:ext cx="2009775" cy="1850389"/>
          </a:xfrm>
          <a:prstGeom prst="rect">
            <a:avLst/>
          </a:prstGeom>
        </p:spPr>
        <p:txBody>
          <a:bodyPr vert="horz" wrap="square" lIns="0" tIns="0" rIns="0" bIns="0" rtlCol="0">
            <a:spAutoFit/>
          </a:bodyPr>
          <a:lstStyle/>
          <a:p>
            <a:pPr marL="146050" algn="ctr">
              <a:lnSpc>
                <a:spcPts val="765"/>
              </a:lnSpc>
            </a:pPr>
            <a:r>
              <a:rPr lang="en" sz="650" dirty="0">
                <a:solidFill>
                  <a:srgbClr val="212121"/>
                </a:solidFill>
                <a:latin typeface="Calibri"/>
                <a:cs typeface="Calibri"/>
              </a:rPr>
              <a:t>Activity 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lang="en" sz="1500" spc="90" dirty="0">
                <a:solidFill>
                  <a:srgbClr val="F7D842"/>
                </a:solidFill>
                <a:latin typeface="Calibri"/>
                <a:cs typeface="Calibri"/>
              </a:rPr>
              <a:t>True or false?</a:t>
            </a:r>
            <a:endParaRPr sz="1500" dirty="0">
              <a:latin typeface="Calibri"/>
              <a:cs typeface="Calibri"/>
            </a:endParaRPr>
          </a:p>
          <a:p>
            <a:pPr algn="ctr">
              <a:lnSpc>
                <a:spcPts val="2110"/>
              </a:lnSpc>
              <a:spcBef>
                <a:spcPts val="730"/>
              </a:spcBef>
            </a:pPr>
            <a:r>
              <a:rPr lang="en" sz="1900" spc="85" dirty="0">
                <a:solidFill>
                  <a:srgbClr val="231F20"/>
                </a:solidFill>
                <a:latin typeface="Calibri"/>
                <a:cs typeface="Calibri"/>
              </a:rPr>
              <a:t>Cybersecurity means being good at math</a:t>
            </a:r>
            <a:endParaRPr sz="1900" dirty="0">
              <a:latin typeface="Calibri"/>
              <a:cs typeface="Calibri"/>
            </a:endParaRPr>
          </a:p>
        </p:txBody>
      </p:sp>
      <p:grpSp>
        <p:nvGrpSpPr>
          <p:cNvPr id="23" name="object 23"/>
          <p:cNvGrpSpPr/>
          <p:nvPr/>
        </p:nvGrpSpPr>
        <p:grpSpPr>
          <a:xfrm>
            <a:off x="2717152" y="4182249"/>
            <a:ext cx="5478780" cy="3324225"/>
            <a:chOff x="2717152" y="4182249"/>
            <a:chExt cx="5478780" cy="3324225"/>
          </a:xfrm>
        </p:grpSpPr>
        <p:sp>
          <p:nvSpPr>
            <p:cNvPr id="24" name="object 24"/>
            <p:cNvSpPr/>
            <p:nvPr/>
          </p:nvSpPr>
          <p:spPr>
            <a:xfrm>
              <a:off x="5157825" y="5019566"/>
              <a:ext cx="1393825" cy="24130"/>
            </a:xfrm>
            <a:custGeom>
              <a:avLst/>
              <a:gdLst/>
              <a:ahLst/>
              <a:cxnLst/>
              <a:rect l="l" t="t" r="r" b="b"/>
              <a:pathLst>
                <a:path w="1393825" h="24129">
                  <a:moveTo>
                    <a:pt x="1393647" y="0"/>
                  </a:moveTo>
                  <a:lnTo>
                    <a:pt x="0" y="0"/>
                  </a:lnTo>
                  <a:lnTo>
                    <a:pt x="0" y="5041"/>
                  </a:lnTo>
                  <a:lnTo>
                    <a:pt x="0" y="18910"/>
                  </a:lnTo>
                  <a:lnTo>
                    <a:pt x="0" y="23952"/>
                  </a:lnTo>
                  <a:lnTo>
                    <a:pt x="1393177" y="23952"/>
                  </a:lnTo>
                  <a:lnTo>
                    <a:pt x="1393177" y="18910"/>
                  </a:lnTo>
                  <a:lnTo>
                    <a:pt x="1390662" y="18910"/>
                  </a:lnTo>
                  <a:lnTo>
                    <a:pt x="1390662" y="5041"/>
                  </a:lnTo>
                  <a:lnTo>
                    <a:pt x="1393647" y="5041"/>
                  </a:lnTo>
                  <a:lnTo>
                    <a:pt x="1393647" y="0"/>
                  </a:lnTo>
                  <a:close/>
                </a:path>
              </a:pathLst>
            </a:custGeom>
            <a:solidFill>
              <a:srgbClr val="EDD651"/>
            </a:solidFill>
          </p:spPr>
          <p:txBody>
            <a:bodyPr wrap="square" lIns="0" tIns="0" rIns="0" bIns="0" rtlCol="0"/>
            <a:lstStyle/>
            <a:p>
              <a:endParaRPr dirty="0"/>
            </a:p>
          </p:txBody>
        </p:sp>
        <p:sp>
          <p:nvSpPr>
            <p:cNvPr id="25" name="object 25"/>
            <p:cNvSpPr/>
            <p:nvPr/>
          </p:nvSpPr>
          <p:spPr>
            <a:xfrm>
              <a:off x="5146119" y="501955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26" name="object 26"/>
            <p:cNvSpPr/>
            <p:nvPr/>
          </p:nvSpPr>
          <p:spPr>
            <a:xfrm>
              <a:off x="6572593" y="5019566"/>
              <a:ext cx="1427480" cy="24130"/>
            </a:xfrm>
            <a:custGeom>
              <a:avLst/>
              <a:gdLst/>
              <a:ahLst/>
              <a:cxnLst/>
              <a:rect l="l" t="t" r="r" b="b"/>
              <a:pathLst>
                <a:path w="1427479" h="24129">
                  <a:moveTo>
                    <a:pt x="1427162" y="5041"/>
                  </a:moveTo>
                  <a:lnTo>
                    <a:pt x="1424165" y="5041"/>
                  </a:lnTo>
                  <a:lnTo>
                    <a:pt x="1424165"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27" name="object 27"/>
            <p:cNvSpPr/>
            <p:nvPr/>
          </p:nvSpPr>
          <p:spPr>
            <a:xfrm>
              <a:off x="6548496" y="5019558"/>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28" name="object 28"/>
            <p:cNvSpPr/>
            <p:nvPr/>
          </p:nvSpPr>
          <p:spPr>
            <a:xfrm>
              <a:off x="5117320" y="499944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29" name="object 29"/>
            <p:cNvSpPr/>
            <p:nvPr/>
          </p:nvSpPr>
          <p:spPr>
            <a:xfrm>
              <a:off x="5111126" y="4993342"/>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30" name="object 30"/>
            <p:cNvSpPr/>
            <p:nvPr/>
          </p:nvSpPr>
          <p:spPr>
            <a:xfrm>
              <a:off x="6528085" y="4999444"/>
              <a:ext cx="66040" cy="64769"/>
            </a:xfrm>
            <a:custGeom>
              <a:avLst/>
              <a:gdLst/>
              <a:ahLst/>
              <a:cxnLst/>
              <a:rect l="l" t="t" r="r" b="b"/>
              <a:pathLst>
                <a:path w="66040"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31" name="object 31"/>
            <p:cNvSpPr/>
            <p:nvPr/>
          </p:nvSpPr>
          <p:spPr>
            <a:xfrm>
              <a:off x="6521890" y="4993342"/>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3" cstate="screen">
              <a:extLst>
                <a:ext uri="{28A0092B-C50C-407E-A947-70E740481C1C}">
                  <a14:useLocalDpi xmlns:a14="http://schemas.microsoft.com/office/drawing/2010/main"/>
                </a:ext>
              </a:extLst>
            </a:blip>
            <a:stretch>
              <a:fillRect/>
            </a:stretch>
          </p:blipFill>
          <p:spPr>
            <a:xfrm>
              <a:off x="3602880" y="4974619"/>
              <a:ext cx="151954" cy="101721"/>
            </a:xfrm>
            <a:prstGeom prst="rect">
              <a:avLst/>
            </a:prstGeom>
          </p:spPr>
        </p:pic>
        <p:sp>
          <p:nvSpPr>
            <p:cNvPr id="33" name="object 33"/>
            <p:cNvSpPr/>
            <p:nvPr/>
          </p:nvSpPr>
          <p:spPr>
            <a:xfrm>
              <a:off x="5070132" y="4974621"/>
              <a:ext cx="152400" cy="102235"/>
            </a:xfrm>
            <a:custGeom>
              <a:avLst/>
              <a:gdLst/>
              <a:ahLst/>
              <a:cxnLst/>
              <a:rect l="l" t="t" r="r" b="b"/>
              <a:pathLst>
                <a:path w="152400" h="102235">
                  <a:moveTo>
                    <a:pt x="151955" y="61950"/>
                  </a:moveTo>
                  <a:lnTo>
                    <a:pt x="150622" y="54152"/>
                  </a:lnTo>
                  <a:lnTo>
                    <a:pt x="146659" y="46850"/>
                  </a:lnTo>
                  <a:lnTo>
                    <a:pt x="140220" y="40195"/>
                  </a:lnTo>
                  <a:lnTo>
                    <a:pt x="131394" y="34315"/>
                  </a:lnTo>
                  <a:lnTo>
                    <a:pt x="131394" y="30035"/>
                  </a:lnTo>
                  <a:lnTo>
                    <a:pt x="97967" y="2286"/>
                  </a:lnTo>
                  <a:lnTo>
                    <a:pt x="75984" y="0"/>
                  </a:lnTo>
                  <a:lnTo>
                    <a:pt x="54000" y="2286"/>
                  </a:lnTo>
                  <a:lnTo>
                    <a:pt x="36423" y="8597"/>
                  </a:lnTo>
                  <a:lnTo>
                    <a:pt x="24790" y="18122"/>
                  </a:lnTo>
                  <a:lnTo>
                    <a:pt x="20574" y="30035"/>
                  </a:lnTo>
                  <a:lnTo>
                    <a:pt x="20574" y="34315"/>
                  </a:lnTo>
                  <a:lnTo>
                    <a:pt x="11747" y="40195"/>
                  </a:lnTo>
                  <a:lnTo>
                    <a:pt x="5295" y="46850"/>
                  </a:lnTo>
                  <a:lnTo>
                    <a:pt x="1346" y="54152"/>
                  </a:lnTo>
                  <a:lnTo>
                    <a:pt x="0" y="61950"/>
                  </a:lnTo>
                  <a:lnTo>
                    <a:pt x="5778" y="77736"/>
                  </a:lnTo>
                  <a:lnTo>
                    <a:pt x="21755" y="90347"/>
                  </a:lnTo>
                  <a:lnTo>
                    <a:pt x="45834" y="98704"/>
                  </a:lnTo>
                  <a:lnTo>
                    <a:pt x="75984" y="101727"/>
                  </a:lnTo>
                  <a:lnTo>
                    <a:pt x="106121" y="98704"/>
                  </a:lnTo>
                  <a:lnTo>
                    <a:pt x="118516" y="94399"/>
                  </a:lnTo>
                  <a:lnTo>
                    <a:pt x="130213" y="90347"/>
                  </a:lnTo>
                  <a:lnTo>
                    <a:pt x="146177" y="77736"/>
                  </a:lnTo>
                  <a:lnTo>
                    <a:pt x="151955" y="61950"/>
                  </a:lnTo>
                  <a:close/>
                </a:path>
              </a:pathLst>
            </a:custGeom>
            <a:solidFill>
              <a:srgbClr val="FFFFFF"/>
            </a:solidFill>
          </p:spPr>
          <p:txBody>
            <a:bodyPr wrap="square" lIns="0" tIns="0" rIns="0" bIns="0" rtlCol="0"/>
            <a:lstStyle/>
            <a:p>
              <a:endParaRPr dirty="0"/>
            </a:p>
          </p:txBody>
        </p:sp>
        <p:sp>
          <p:nvSpPr>
            <p:cNvPr id="34" name="object 34"/>
            <p:cNvSpPr/>
            <p:nvPr/>
          </p:nvSpPr>
          <p:spPr>
            <a:xfrm>
              <a:off x="5077574" y="5013407"/>
              <a:ext cx="137160" cy="55880"/>
            </a:xfrm>
            <a:custGeom>
              <a:avLst/>
              <a:gdLst/>
              <a:ahLst/>
              <a:cxnLst/>
              <a:rect l="l" t="t" r="r" b="b"/>
              <a:pathLst>
                <a:path w="137160" h="55879">
                  <a:moveTo>
                    <a:pt x="137020" y="24638"/>
                  </a:moveTo>
                  <a:lnTo>
                    <a:pt x="136944" y="21069"/>
                  </a:lnTo>
                  <a:lnTo>
                    <a:pt x="134924" y="15062"/>
                  </a:lnTo>
                  <a:lnTo>
                    <a:pt x="130695" y="9486"/>
                  </a:lnTo>
                  <a:lnTo>
                    <a:pt x="124498" y="4432"/>
                  </a:lnTo>
                  <a:lnTo>
                    <a:pt x="116522" y="12"/>
                  </a:lnTo>
                  <a:lnTo>
                    <a:pt x="116522" y="17208"/>
                  </a:lnTo>
                  <a:lnTo>
                    <a:pt x="112750" y="26047"/>
                  </a:lnTo>
                  <a:lnTo>
                    <a:pt x="102463" y="33261"/>
                  </a:lnTo>
                  <a:lnTo>
                    <a:pt x="87210" y="38138"/>
                  </a:lnTo>
                  <a:lnTo>
                    <a:pt x="68541" y="39916"/>
                  </a:lnTo>
                  <a:lnTo>
                    <a:pt x="49860" y="38138"/>
                  </a:lnTo>
                  <a:lnTo>
                    <a:pt x="34607" y="33261"/>
                  </a:lnTo>
                  <a:lnTo>
                    <a:pt x="24333" y="26047"/>
                  </a:lnTo>
                  <a:lnTo>
                    <a:pt x="20561" y="17208"/>
                  </a:lnTo>
                  <a:lnTo>
                    <a:pt x="20561" y="0"/>
                  </a:lnTo>
                  <a:lnTo>
                    <a:pt x="12598" y="4432"/>
                  </a:lnTo>
                  <a:lnTo>
                    <a:pt x="6388" y="9486"/>
                  </a:lnTo>
                  <a:lnTo>
                    <a:pt x="2159" y="15062"/>
                  </a:lnTo>
                  <a:lnTo>
                    <a:pt x="0" y="23177"/>
                  </a:lnTo>
                  <a:lnTo>
                    <a:pt x="63" y="24638"/>
                  </a:lnTo>
                  <a:lnTo>
                    <a:pt x="6261" y="36753"/>
                  </a:lnTo>
                  <a:lnTo>
                    <a:pt x="16103" y="43281"/>
                  </a:lnTo>
                  <a:lnTo>
                    <a:pt x="21094" y="46583"/>
                  </a:lnTo>
                  <a:lnTo>
                    <a:pt x="27736" y="48641"/>
                  </a:lnTo>
                  <a:lnTo>
                    <a:pt x="28816" y="48971"/>
                  </a:lnTo>
                  <a:lnTo>
                    <a:pt x="42519" y="53200"/>
                  </a:lnTo>
                  <a:lnTo>
                    <a:pt x="68491" y="55613"/>
                  </a:lnTo>
                  <a:lnTo>
                    <a:pt x="94538" y="53200"/>
                  </a:lnTo>
                  <a:lnTo>
                    <a:pt x="115976" y="46596"/>
                  </a:lnTo>
                  <a:lnTo>
                    <a:pt x="130810" y="36753"/>
                  </a:lnTo>
                  <a:lnTo>
                    <a:pt x="137020" y="24638"/>
                  </a:lnTo>
                  <a:close/>
                </a:path>
              </a:pathLst>
            </a:custGeom>
            <a:solidFill>
              <a:srgbClr val="F9F4C6"/>
            </a:solidFill>
          </p:spPr>
          <p:txBody>
            <a:bodyPr wrap="square" lIns="0" tIns="0" rIns="0" bIns="0" rtlCol="0"/>
            <a:lstStyle/>
            <a:p>
              <a:endParaRPr dirty="0"/>
            </a:p>
          </p:txBody>
        </p:sp>
        <p:sp>
          <p:nvSpPr>
            <p:cNvPr id="35" name="object 35"/>
            <p:cNvSpPr/>
            <p:nvPr/>
          </p:nvSpPr>
          <p:spPr>
            <a:xfrm>
              <a:off x="5098141" y="500465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36" name="object 36"/>
            <p:cNvSpPr/>
            <p:nvPr/>
          </p:nvSpPr>
          <p:spPr>
            <a:xfrm>
              <a:off x="5098141" y="498194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37" name="object 37"/>
            <p:cNvSpPr/>
            <p:nvPr/>
          </p:nvSpPr>
          <p:spPr>
            <a:xfrm>
              <a:off x="5115268" y="4987131"/>
              <a:ext cx="21590" cy="37465"/>
            </a:xfrm>
            <a:custGeom>
              <a:avLst/>
              <a:gdLst/>
              <a:ahLst/>
              <a:cxnLst/>
              <a:rect l="l" t="t" r="r" b="b"/>
              <a:pathLst>
                <a:path w="21589" h="37464">
                  <a:moveTo>
                    <a:pt x="14681" y="33350"/>
                  </a:moveTo>
                  <a:lnTo>
                    <a:pt x="13131" y="20828"/>
                  </a:lnTo>
                  <a:lnTo>
                    <a:pt x="12585" y="12534"/>
                  </a:lnTo>
                  <a:lnTo>
                    <a:pt x="12458" y="2806"/>
                  </a:lnTo>
                  <a:lnTo>
                    <a:pt x="12293" y="1092"/>
                  </a:lnTo>
                  <a:lnTo>
                    <a:pt x="10515" y="127"/>
                  </a:lnTo>
                  <a:lnTo>
                    <a:pt x="9931" y="76"/>
                  </a:lnTo>
                  <a:lnTo>
                    <a:pt x="9347" y="76"/>
                  </a:lnTo>
                  <a:lnTo>
                    <a:pt x="6019" y="127"/>
                  </a:lnTo>
                  <a:lnTo>
                    <a:pt x="2921" y="1066"/>
                  </a:lnTo>
                  <a:lnTo>
                    <a:pt x="292" y="2730"/>
                  </a:lnTo>
                  <a:lnTo>
                    <a:pt x="0" y="2501"/>
                  </a:lnTo>
                  <a:lnTo>
                    <a:pt x="520" y="9017"/>
                  </a:lnTo>
                  <a:lnTo>
                    <a:pt x="800" y="15544"/>
                  </a:lnTo>
                  <a:lnTo>
                    <a:pt x="838" y="22072"/>
                  </a:lnTo>
                  <a:lnTo>
                    <a:pt x="508" y="30962"/>
                  </a:lnTo>
                  <a:lnTo>
                    <a:pt x="1701" y="32804"/>
                  </a:lnTo>
                  <a:lnTo>
                    <a:pt x="6616" y="34836"/>
                  </a:lnTo>
                  <a:lnTo>
                    <a:pt x="9575" y="35826"/>
                  </a:lnTo>
                  <a:lnTo>
                    <a:pt x="12966" y="36728"/>
                  </a:lnTo>
                  <a:lnTo>
                    <a:pt x="13411" y="36690"/>
                  </a:lnTo>
                  <a:lnTo>
                    <a:pt x="13931" y="36550"/>
                  </a:lnTo>
                  <a:lnTo>
                    <a:pt x="14160" y="35953"/>
                  </a:lnTo>
                  <a:lnTo>
                    <a:pt x="14681" y="33350"/>
                  </a:lnTo>
                  <a:close/>
                </a:path>
                <a:path w="21589" h="37464">
                  <a:moveTo>
                    <a:pt x="21463" y="35826"/>
                  </a:moveTo>
                  <a:lnTo>
                    <a:pt x="18186" y="0"/>
                  </a:lnTo>
                  <a:lnTo>
                    <a:pt x="17729" y="0"/>
                  </a:lnTo>
                  <a:lnTo>
                    <a:pt x="17551" y="25"/>
                  </a:lnTo>
                  <a:lnTo>
                    <a:pt x="17132" y="406"/>
                  </a:lnTo>
                  <a:lnTo>
                    <a:pt x="16535" y="1346"/>
                  </a:lnTo>
                  <a:lnTo>
                    <a:pt x="18834" y="36893"/>
                  </a:lnTo>
                  <a:lnTo>
                    <a:pt x="18351" y="36880"/>
                  </a:lnTo>
                  <a:lnTo>
                    <a:pt x="18580" y="37236"/>
                  </a:lnTo>
                  <a:lnTo>
                    <a:pt x="18961" y="37401"/>
                  </a:lnTo>
                  <a:lnTo>
                    <a:pt x="19951" y="37401"/>
                  </a:lnTo>
                  <a:lnTo>
                    <a:pt x="20561" y="37109"/>
                  </a:lnTo>
                  <a:lnTo>
                    <a:pt x="21463" y="35826"/>
                  </a:lnTo>
                  <a:close/>
                </a:path>
              </a:pathLst>
            </a:custGeom>
            <a:solidFill>
              <a:srgbClr val="F7EAA3"/>
            </a:solidFill>
          </p:spPr>
          <p:txBody>
            <a:bodyPr wrap="square" lIns="0" tIns="0" rIns="0" bIns="0" rtlCol="0"/>
            <a:lstStyle/>
            <a:p>
              <a:endParaRPr dirty="0"/>
            </a:p>
          </p:txBody>
        </p:sp>
        <p:sp>
          <p:nvSpPr>
            <p:cNvPr id="38" name="object 38"/>
            <p:cNvSpPr/>
            <p:nvPr/>
          </p:nvSpPr>
          <p:spPr>
            <a:xfrm>
              <a:off x="3470425" y="483208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39" name="object 39"/>
            <p:cNvSpPr/>
            <p:nvPr/>
          </p:nvSpPr>
          <p:spPr>
            <a:xfrm>
              <a:off x="2717152" y="418224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40" name="object 40"/>
            <p:cNvSpPr/>
            <p:nvPr/>
          </p:nvSpPr>
          <p:spPr>
            <a:xfrm>
              <a:off x="2827975" y="429307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41" name="object 41"/>
            <p:cNvSpPr/>
            <p:nvPr/>
          </p:nvSpPr>
          <p:spPr>
            <a:xfrm>
              <a:off x="4581163" y="5287404"/>
              <a:ext cx="1052830" cy="10160"/>
            </a:xfrm>
            <a:custGeom>
              <a:avLst/>
              <a:gdLst/>
              <a:ahLst/>
              <a:cxnLst/>
              <a:rect l="l" t="t" r="r" b="b"/>
              <a:pathLst>
                <a:path w="1052829" h="10160">
                  <a:moveTo>
                    <a:pt x="1052790" y="9763"/>
                  </a:moveTo>
                  <a:lnTo>
                    <a:pt x="0" y="9763"/>
                  </a:lnTo>
                  <a:lnTo>
                    <a:pt x="0" y="0"/>
                  </a:lnTo>
                  <a:lnTo>
                    <a:pt x="1052790" y="0"/>
                  </a:lnTo>
                  <a:lnTo>
                    <a:pt x="1052790" y="9763"/>
                  </a:lnTo>
                  <a:close/>
                </a:path>
              </a:pathLst>
            </a:custGeom>
            <a:solidFill>
              <a:srgbClr val="F7D842"/>
            </a:solidFill>
          </p:spPr>
          <p:txBody>
            <a:bodyPr wrap="square" lIns="0" tIns="0" rIns="0" bIns="0" rtlCol="0"/>
            <a:lstStyle/>
            <a:p>
              <a:endParaRPr dirty="0"/>
            </a:p>
          </p:txBody>
        </p:sp>
        <p:sp>
          <p:nvSpPr>
            <p:cNvPr id="42" name="object 42"/>
            <p:cNvSpPr/>
            <p:nvPr/>
          </p:nvSpPr>
          <p:spPr>
            <a:xfrm>
              <a:off x="3088898" y="448054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grpSp>
        <p:nvGrpSpPr>
          <p:cNvPr id="43" name="object 43"/>
          <p:cNvGrpSpPr/>
          <p:nvPr/>
        </p:nvGrpSpPr>
        <p:grpSpPr>
          <a:xfrm>
            <a:off x="2065643" y="3599911"/>
            <a:ext cx="13929360" cy="3368040"/>
            <a:chOff x="2065643" y="3599911"/>
            <a:chExt cx="13929360" cy="3368040"/>
          </a:xfrm>
        </p:grpSpPr>
        <p:sp>
          <p:nvSpPr>
            <p:cNvPr id="44" name="object 44"/>
            <p:cNvSpPr/>
            <p:nvPr/>
          </p:nvSpPr>
          <p:spPr>
            <a:xfrm>
              <a:off x="4515370" y="4480553"/>
              <a:ext cx="1393825" cy="24130"/>
            </a:xfrm>
            <a:custGeom>
              <a:avLst/>
              <a:gdLst/>
              <a:ahLst/>
              <a:cxnLst/>
              <a:rect l="l" t="t" r="r" b="b"/>
              <a:pathLst>
                <a:path w="1393825" h="24129">
                  <a:moveTo>
                    <a:pt x="1393659" y="0"/>
                  </a:moveTo>
                  <a:lnTo>
                    <a:pt x="0" y="0"/>
                  </a:lnTo>
                  <a:lnTo>
                    <a:pt x="0" y="5041"/>
                  </a:lnTo>
                  <a:lnTo>
                    <a:pt x="0" y="18910"/>
                  </a:lnTo>
                  <a:lnTo>
                    <a:pt x="0" y="23952"/>
                  </a:lnTo>
                  <a:lnTo>
                    <a:pt x="1393190" y="23952"/>
                  </a:lnTo>
                  <a:lnTo>
                    <a:pt x="1393190" y="18910"/>
                  </a:lnTo>
                  <a:lnTo>
                    <a:pt x="1390675" y="18910"/>
                  </a:lnTo>
                  <a:lnTo>
                    <a:pt x="1390675" y="5041"/>
                  </a:lnTo>
                  <a:lnTo>
                    <a:pt x="1393659" y="5041"/>
                  </a:lnTo>
                  <a:lnTo>
                    <a:pt x="1393659" y="0"/>
                  </a:lnTo>
                  <a:close/>
                </a:path>
              </a:pathLst>
            </a:custGeom>
            <a:solidFill>
              <a:srgbClr val="EDD651"/>
            </a:solidFill>
          </p:spPr>
          <p:txBody>
            <a:bodyPr wrap="square" lIns="0" tIns="0" rIns="0" bIns="0" rtlCol="0"/>
            <a:lstStyle/>
            <a:p>
              <a:endParaRPr dirty="0"/>
            </a:p>
          </p:txBody>
        </p:sp>
        <p:sp>
          <p:nvSpPr>
            <p:cNvPr id="45" name="object 45"/>
            <p:cNvSpPr/>
            <p:nvPr/>
          </p:nvSpPr>
          <p:spPr>
            <a:xfrm>
              <a:off x="4503669" y="448054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46" name="object 46"/>
            <p:cNvSpPr/>
            <p:nvPr/>
          </p:nvSpPr>
          <p:spPr>
            <a:xfrm>
              <a:off x="5930138" y="4480553"/>
              <a:ext cx="1427480" cy="24130"/>
            </a:xfrm>
            <a:custGeom>
              <a:avLst/>
              <a:gdLst/>
              <a:ahLst/>
              <a:cxnLst/>
              <a:rect l="l" t="t" r="r" b="b"/>
              <a:pathLst>
                <a:path w="1427479" h="24129">
                  <a:moveTo>
                    <a:pt x="1427162" y="5041"/>
                  </a:moveTo>
                  <a:lnTo>
                    <a:pt x="1424178" y="5041"/>
                  </a:lnTo>
                  <a:lnTo>
                    <a:pt x="1424178"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47" name="object 47"/>
            <p:cNvSpPr/>
            <p:nvPr/>
          </p:nvSpPr>
          <p:spPr>
            <a:xfrm>
              <a:off x="5906046" y="4480547"/>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48" name="object 48"/>
            <p:cNvSpPr/>
            <p:nvPr/>
          </p:nvSpPr>
          <p:spPr>
            <a:xfrm>
              <a:off x="4474871" y="446043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49" name="object 49"/>
            <p:cNvSpPr/>
            <p:nvPr/>
          </p:nvSpPr>
          <p:spPr>
            <a:xfrm>
              <a:off x="4468676" y="4454331"/>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50" name="object 50"/>
            <p:cNvSpPr/>
            <p:nvPr/>
          </p:nvSpPr>
          <p:spPr>
            <a:xfrm>
              <a:off x="5885635" y="4460434"/>
              <a:ext cx="66040" cy="64769"/>
            </a:xfrm>
            <a:custGeom>
              <a:avLst/>
              <a:gdLst/>
              <a:ahLst/>
              <a:cxnLst/>
              <a:rect l="l" t="t" r="r" b="b"/>
              <a:pathLst>
                <a:path w="66039"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51" name="object 51"/>
            <p:cNvSpPr/>
            <p:nvPr/>
          </p:nvSpPr>
          <p:spPr>
            <a:xfrm>
              <a:off x="5879440" y="4454331"/>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4" cstate="screen">
              <a:extLst>
                <a:ext uri="{28A0092B-C50C-407E-A947-70E740481C1C}">
                  <a14:useLocalDpi xmlns:a14="http://schemas.microsoft.com/office/drawing/2010/main"/>
                </a:ext>
              </a:extLst>
            </a:blip>
            <a:stretch>
              <a:fillRect/>
            </a:stretch>
          </p:blipFill>
          <p:spPr>
            <a:xfrm>
              <a:off x="2960430" y="4435609"/>
              <a:ext cx="151954" cy="101721"/>
            </a:xfrm>
            <a:prstGeom prst="rect">
              <a:avLst/>
            </a:prstGeom>
          </p:spPr>
        </p:pic>
        <p:sp>
          <p:nvSpPr>
            <p:cNvPr id="53" name="object 53"/>
            <p:cNvSpPr/>
            <p:nvPr/>
          </p:nvSpPr>
          <p:spPr>
            <a:xfrm>
              <a:off x="4427690" y="4435620"/>
              <a:ext cx="152400" cy="102235"/>
            </a:xfrm>
            <a:custGeom>
              <a:avLst/>
              <a:gdLst/>
              <a:ahLst/>
              <a:cxnLst/>
              <a:rect l="l" t="t" r="r" b="b"/>
              <a:pathLst>
                <a:path w="152400" h="102235">
                  <a:moveTo>
                    <a:pt x="151955" y="61950"/>
                  </a:moveTo>
                  <a:lnTo>
                    <a:pt x="150609" y="54140"/>
                  </a:lnTo>
                  <a:lnTo>
                    <a:pt x="146659" y="46837"/>
                  </a:lnTo>
                  <a:lnTo>
                    <a:pt x="140208" y="40182"/>
                  </a:lnTo>
                  <a:lnTo>
                    <a:pt x="131394" y="34315"/>
                  </a:lnTo>
                  <a:lnTo>
                    <a:pt x="131394" y="30022"/>
                  </a:lnTo>
                  <a:lnTo>
                    <a:pt x="127177" y="18110"/>
                  </a:lnTo>
                  <a:lnTo>
                    <a:pt x="115531" y="8585"/>
                  </a:lnTo>
                  <a:lnTo>
                    <a:pt x="111988" y="7315"/>
                  </a:lnTo>
                  <a:lnTo>
                    <a:pt x="97955" y="2273"/>
                  </a:lnTo>
                  <a:lnTo>
                    <a:pt x="75971" y="0"/>
                  </a:lnTo>
                  <a:lnTo>
                    <a:pt x="53987" y="2273"/>
                  </a:lnTo>
                  <a:lnTo>
                    <a:pt x="36423" y="8585"/>
                  </a:lnTo>
                  <a:lnTo>
                    <a:pt x="24777" y="18110"/>
                  </a:lnTo>
                  <a:lnTo>
                    <a:pt x="20561" y="30022"/>
                  </a:lnTo>
                  <a:lnTo>
                    <a:pt x="20561" y="34315"/>
                  </a:lnTo>
                  <a:lnTo>
                    <a:pt x="11734" y="40182"/>
                  </a:lnTo>
                  <a:lnTo>
                    <a:pt x="5295" y="46837"/>
                  </a:lnTo>
                  <a:lnTo>
                    <a:pt x="1333" y="54140"/>
                  </a:lnTo>
                  <a:lnTo>
                    <a:pt x="0" y="61950"/>
                  </a:lnTo>
                  <a:lnTo>
                    <a:pt x="5778" y="77724"/>
                  </a:lnTo>
                  <a:lnTo>
                    <a:pt x="21742" y="90335"/>
                  </a:lnTo>
                  <a:lnTo>
                    <a:pt x="45834" y="98691"/>
                  </a:lnTo>
                  <a:lnTo>
                    <a:pt x="75971" y="101714"/>
                  </a:lnTo>
                  <a:lnTo>
                    <a:pt x="106121" y="98691"/>
                  </a:lnTo>
                  <a:lnTo>
                    <a:pt x="118503" y="94386"/>
                  </a:lnTo>
                  <a:lnTo>
                    <a:pt x="130200" y="90335"/>
                  </a:lnTo>
                  <a:lnTo>
                    <a:pt x="146164" y="77724"/>
                  </a:lnTo>
                  <a:lnTo>
                    <a:pt x="151955" y="61950"/>
                  </a:lnTo>
                  <a:close/>
                </a:path>
              </a:pathLst>
            </a:custGeom>
            <a:solidFill>
              <a:srgbClr val="FFFFFF"/>
            </a:solidFill>
          </p:spPr>
          <p:txBody>
            <a:bodyPr wrap="square" lIns="0" tIns="0" rIns="0" bIns="0" rtlCol="0"/>
            <a:lstStyle/>
            <a:p>
              <a:endParaRPr dirty="0"/>
            </a:p>
          </p:txBody>
        </p:sp>
        <p:sp>
          <p:nvSpPr>
            <p:cNvPr id="54" name="object 54"/>
            <p:cNvSpPr/>
            <p:nvPr/>
          </p:nvSpPr>
          <p:spPr>
            <a:xfrm>
              <a:off x="4435119" y="4474406"/>
              <a:ext cx="137160" cy="55880"/>
            </a:xfrm>
            <a:custGeom>
              <a:avLst/>
              <a:gdLst/>
              <a:ahLst/>
              <a:cxnLst/>
              <a:rect l="l" t="t" r="r" b="b"/>
              <a:pathLst>
                <a:path w="137160" h="55879">
                  <a:moveTo>
                    <a:pt x="137020" y="24625"/>
                  </a:moveTo>
                  <a:lnTo>
                    <a:pt x="136944" y="21056"/>
                  </a:lnTo>
                  <a:lnTo>
                    <a:pt x="134924" y="15049"/>
                  </a:lnTo>
                  <a:lnTo>
                    <a:pt x="130708" y="9474"/>
                  </a:lnTo>
                  <a:lnTo>
                    <a:pt x="124498" y="4419"/>
                  </a:lnTo>
                  <a:lnTo>
                    <a:pt x="116522" y="0"/>
                  </a:lnTo>
                  <a:lnTo>
                    <a:pt x="116522" y="17195"/>
                  </a:lnTo>
                  <a:lnTo>
                    <a:pt x="112750" y="26035"/>
                  </a:lnTo>
                  <a:lnTo>
                    <a:pt x="102476" y="33261"/>
                  </a:lnTo>
                  <a:lnTo>
                    <a:pt x="87223" y="38125"/>
                  </a:lnTo>
                  <a:lnTo>
                    <a:pt x="68541" y="39903"/>
                  </a:lnTo>
                  <a:lnTo>
                    <a:pt x="49872" y="38125"/>
                  </a:lnTo>
                  <a:lnTo>
                    <a:pt x="34620" y="33261"/>
                  </a:lnTo>
                  <a:lnTo>
                    <a:pt x="24333" y="26035"/>
                  </a:lnTo>
                  <a:lnTo>
                    <a:pt x="20561" y="17195"/>
                  </a:lnTo>
                  <a:lnTo>
                    <a:pt x="20561" y="0"/>
                  </a:lnTo>
                  <a:lnTo>
                    <a:pt x="12598" y="4419"/>
                  </a:lnTo>
                  <a:lnTo>
                    <a:pt x="6388" y="9474"/>
                  </a:lnTo>
                  <a:lnTo>
                    <a:pt x="2159" y="15049"/>
                  </a:lnTo>
                  <a:lnTo>
                    <a:pt x="0" y="23164"/>
                  </a:lnTo>
                  <a:lnTo>
                    <a:pt x="63" y="24625"/>
                  </a:lnTo>
                  <a:lnTo>
                    <a:pt x="6273" y="36741"/>
                  </a:lnTo>
                  <a:lnTo>
                    <a:pt x="21094" y="46583"/>
                  </a:lnTo>
                  <a:lnTo>
                    <a:pt x="42519" y="53187"/>
                  </a:lnTo>
                  <a:lnTo>
                    <a:pt x="68491" y="55600"/>
                  </a:lnTo>
                  <a:lnTo>
                    <a:pt x="94551" y="53187"/>
                  </a:lnTo>
                  <a:lnTo>
                    <a:pt x="115989" y="46583"/>
                  </a:lnTo>
                  <a:lnTo>
                    <a:pt x="130810" y="36741"/>
                  </a:lnTo>
                  <a:lnTo>
                    <a:pt x="137020" y="24625"/>
                  </a:lnTo>
                  <a:close/>
                </a:path>
              </a:pathLst>
            </a:custGeom>
            <a:solidFill>
              <a:srgbClr val="F9F4C6"/>
            </a:solidFill>
          </p:spPr>
          <p:txBody>
            <a:bodyPr wrap="square" lIns="0" tIns="0" rIns="0" bIns="0" rtlCol="0"/>
            <a:lstStyle/>
            <a:p>
              <a:endParaRPr dirty="0"/>
            </a:p>
          </p:txBody>
        </p:sp>
        <p:sp>
          <p:nvSpPr>
            <p:cNvPr id="55" name="object 55"/>
            <p:cNvSpPr/>
            <p:nvPr/>
          </p:nvSpPr>
          <p:spPr>
            <a:xfrm>
              <a:off x="4455691" y="446564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56" name="object 56"/>
            <p:cNvSpPr/>
            <p:nvPr/>
          </p:nvSpPr>
          <p:spPr>
            <a:xfrm>
              <a:off x="4455691" y="444293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57" name="object 57"/>
            <p:cNvSpPr/>
            <p:nvPr/>
          </p:nvSpPr>
          <p:spPr>
            <a:xfrm>
              <a:off x="4472813" y="4448117"/>
              <a:ext cx="21590" cy="37465"/>
            </a:xfrm>
            <a:custGeom>
              <a:avLst/>
              <a:gdLst/>
              <a:ahLst/>
              <a:cxnLst/>
              <a:rect l="l" t="t" r="r" b="b"/>
              <a:pathLst>
                <a:path w="21589" h="37464">
                  <a:moveTo>
                    <a:pt x="14681" y="33350"/>
                  </a:moveTo>
                  <a:lnTo>
                    <a:pt x="13144" y="20840"/>
                  </a:lnTo>
                  <a:lnTo>
                    <a:pt x="12585" y="12547"/>
                  </a:lnTo>
                  <a:lnTo>
                    <a:pt x="12458" y="2806"/>
                  </a:lnTo>
                  <a:lnTo>
                    <a:pt x="12293" y="1104"/>
                  </a:lnTo>
                  <a:lnTo>
                    <a:pt x="10528" y="127"/>
                  </a:lnTo>
                  <a:lnTo>
                    <a:pt x="9931" y="76"/>
                  </a:lnTo>
                  <a:lnTo>
                    <a:pt x="9359" y="76"/>
                  </a:lnTo>
                  <a:lnTo>
                    <a:pt x="6019" y="127"/>
                  </a:lnTo>
                  <a:lnTo>
                    <a:pt x="2921" y="1066"/>
                  </a:lnTo>
                  <a:lnTo>
                    <a:pt x="292" y="2730"/>
                  </a:lnTo>
                  <a:lnTo>
                    <a:pt x="0" y="2514"/>
                  </a:lnTo>
                  <a:lnTo>
                    <a:pt x="533" y="9017"/>
                  </a:lnTo>
                  <a:lnTo>
                    <a:pt x="812" y="15544"/>
                  </a:lnTo>
                  <a:lnTo>
                    <a:pt x="838" y="22072"/>
                  </a:lnTo>
                  <a:lnTo>
                    <a:pt x="508" y="30962"/>
                  </a:lnTo>
                  <a:lnTo>
                    <a:pt x="1714" y="32804"/>
                  </a:lnTo>
                  <a:lnTo>
                    <a:pt x="6629" y="34836"/>
                  </a:lnTo>
                  <a:lnTo>
                    <a:pt x="9575" y="35826"/>
                  </a:lnTo>
                  <a:lnTo>
                    <a:pt x="12979" y="36728"/>
                  </a:lnTo>
                  <a:lnTo>
                    <a:pt x="13423" y="36690"/>
                  </a:lnTo>
                  <a:lnTo>
                    <a:pt x="13931" y="36550"/>
                  </a:lnTo>
                  <a:lnTo>
                    <a:pt x="14160" y="35966"/>
                  </a:lnTo>
                  <a:lnTo>
                    <a:pt x="14681" y="33350"/>
                  </a:lnTo>
                  <a:close/>
                </a:path>
                <a:path w="21589" h="37464">
                  <a:moveTo>
                    <a:pt x="21463" y="35826"/>
                  </a:moveTo>
                  <a:lnTo>
                    <a:pt x="18186" y="0"/>
                  </a:lnTo>
                  <a:lnTo>
                    <a:pt x="17729" y="0"/>
                  </a:lnTo>
                  <a:lnTo>
                    <a:pt x="17551" y="38"/>
                  </a:lnTo>
                  <a:lnTo>
                    <a:pt x="17132" y="419"/>
                  </a:lnTo>
                  <a:lnTo>
                    <a:pt x="16535" y="1358"/>
                  </a:lnTo>
                  <a:lnTo>
                    <a:pt x="18846" y="36893"/>
                  </a:lnTo>
                  <a:lnTo>
                    <a:pt x="18351" y="36893"/>
                  </a:lnTo>
                  <a:lnTo>
                    <a:pt x="18580" y="37249"/>
                  </a:lnTo>
                  <a:lnTo>
                    <a:pt x="18973" y="37401"/>
                  </a:lnTo>
                  <a:lnTo>
                    <a:pt x="19951" y="37401"/>
                  </a:lnTo>
                  <a:lnTo>
                    <a:pt x="20561" y="37122"/>
                  </a:lnTo>
                  <a:lnTo>
                    <a:pt x="21463" y="35826"/>
                  </a:lnTo>
                  <a:close/>
                </a:path>
              </a:pathLst>
            </a:custGeom>
            <a:solidFill>
              <a:srgbClr val="F7EAA3"/>
            </a:solidFill>
          </p:spPr>
          <p:txBody>
            <a:bodyPr wrap="square" lIns="0" tIns="0" rIns="0" bIns="0" rtlCol="0"/>
            <a:lstStyle/>
            <a:p>
              <a:endParaRPr dirty="0"/>
            </a:p>
          </p:txBody>
        </p:sp>
        <p:sp>
          <p:nvSpPr>
            <p:cNvPr id="58" name="object 58"/>
            <p:cNvSpPr/>
            <p:nvPr/>
          </p:nvSpPr>
          <p:spPr>
            <a:xfrm>
              <a:off x="2827975" y="429307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59" name="object 59"/>
            <p:cNvSpPr/>
            <p:nvPr/>
          </p:nvSpPr>
          <p:spPr>
            <a:xfrm>
              <a:off x="2065643" y="3599911"/>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60" name="object 60"/>
            <p:cNvSpPr/>
            <p:nvPr/>
          </p:nvSpPr>
          <p:spPr>
            <a:xfrm>
              <a:off x="2176471" y="3710731"/>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61" name="object 61"/>
            <p:cNvSpPr/>
            <p:nvPr/>
          </p:nvSpPr>
          <p:spPr>
            <a:xfrm>
              <a:off x="2409120" y="3859051"/>
              <a:ext cx="4222750" cy="2340610"/>
            </a:xfrm>
            <a:custGeom>
              <a:avLst/>
              <a:gdLst/>
              <a:ahLst/>
              <a:cxnLst/>
              <a:rect l="l" t="t" r="r" b="b"/>
              <a:pathLst>
                <a:path w="4222750" h="2340610">
                  <a:moveTo>
                    <a:pt x="4222322" y="2340149"/>
                  </a:moveTo>
                  <a:lnTo>
                    <a:pt x="0" y="2340149"/>
                  </a:lnTo>
                  <a:lnTo>
                    <a:pt x="0" y="0"/>
                  </a:lnTo>
                  <a:lnTo>
                    <a:pt x="4222322" y="0"/>
                  </a:lnTo>
                  <a:lnTo>
                    <a:pt x="4222322" y="2340149"/>
                  </a:lnTo>
                  <a:close/>
                </a:path>
              </a:pathLst>
            </a:custGeom>
            <a:solidFill>
              <a:srgbClr val="FFFFFF"/>
            </a:solidFill>
          </p:spPr>
          <p:txBody>
            <a:bodyPr wrap="square" lIns="0" tIns="0" rIns="0" bIns="0" rtlCol="0"/>
            <a:lstStyle/>
            <a:p>
              <a:endParaRPr dirty="0"/>
            </a:p>
          </p:txBody>
        </p:sp>
        <p:pic>
          <p:nvPicPr>
            <p:cNvPr id="62" name="object 62"/>
            <p:cNvPicPr/>
            <p:nvPr/>
          </p:nvPicPr>
          <p:blipFill>
            <a:blip r:embed="rId5" cstate="screen">
              <a:extLst>
                <a:ext uri="{28A0092B-C50C-407E-A947-70E740481C1C}">
                  <a14:useLocalDpi xmlns:a14="http://schemas.microsoft.com/office/drawing/2010/main"/>
                </a:ext>
              </a:extLst>
            </a:blip>
            <a:stretch>
              <a:fillRect/>
            </a:stretch>
          </p:blipFill>
          <p:spPr>
            <a:xfrm>
              <a:off x="2139195" y="3673455"/>
              <a:ext cx="13855189" cy="2711341"/>
            </a:xfrm>
            <a:prstGeom prst="rect">
              <a:avLst/>
            </a:prstGeom>
          </p:spPr>
        </p:pic>
      </p:grpSp>
      <p:sp>
        <p:nvSpPr>
          <p:cNvPr id="63" name="object 63"/>
          <p:cNvSpPr txBox="1"/>
          <p:nvPr/>
        </p:nvSpPr>
        <p:spPr>
          <a:xfrm>
            <a:off x="2750236" y="4804119"/>
            <a:ext cx="3553460" cy="378950"/>
          </a:xfrm>
          <a:prstGeom prst="rect">
            <a:avLst/>
          </a:prstGeom>
        </p:spPr>
        <p:txBody>
          <a:bodyPr vert="horz" wrap="square" lIns="0" tIns="17145" rIns="0" bIns="0" rtlCol="0">
            <a:spAutoFit/>
          </a:bodyPr>
          <a:lstStyle/>
          <a:p>
            <a:pPr marL="12700">
              <a:lnSpc>
                <a:spcPct val="100000"/>
              </a:lnSpc>
              <a:spcBef>
                <a:spcPts val="135"/>
              </a:spcBef>
            </a:pPr>
            <a:r>
              <a:rPr lang="en" sz="2350" b="1" spc="-150" dirty="0">
                <a:solidFill>
                  <a:srgbClr val="1D1D1B"/>
                </a:solidFill>
                <a:latin typeface="Calibri"/>
                <a:cs typeface="Calibri"/>
              </a:rPr>
              <a:t>SHAKING UP PRECONCEIVED IDEAS</a:t>
            </a:r>
            <a:endParaRPr lang="fr-FR" sz="2350" b="1" spc="-150" dirty="0">
              <a:latin typeface="Calibri"/>
              <a:cs typeface="Calibri"/>
            </a:endParaRPr>
          </a:p>
        </p:txBody>
      </p:sp>
      <p:sp>
        <p:nvSpPr>
          <p:cNvPr id="64" name="object 64"/>
          <p:cNvSpPr txBox="1"/>
          <p:nvPr/>
        </p:nvSpPr>
        <p:spPr>
          <a:xfrm>
            <a:off x="3530398" y="5157525"/>
            <a:ext cx="1993264" cy="378950"/>
          </a:xfrm>
          <a:prstGeom prst="rect">
            <a:avLst/>
          </a:prstGeom>
        </p:spPr>
        <p:txBody>
          <a:bodyPr vert="horz" wrap="square" lIns="0" tIns="17145" rIns="0" bIns="0" rtlCol="0">
            <a:spAutoFit/>
          </a:bodyPr>
          <a:lstStyle/>
          <a:p>
            <a:pPr marL="12700">
              <a:lnSpc>
                <a:spcPct val="100000"/>
              </a:lnSpc>
              <a:spcBef>
                <a:spcPts val="135"/>
              </a:spcBef>
            </a:pPr>
            <a:r>
              <a:rPr lang="en" sz="2350" b="1" spc="-150" dirty="0">
                <a:solidFill>
                  <a:srgbClr val="1D1D1B"/>
                </a:solidFill>
                <a:latin typeface="Calibri"/>
                <a:cs typeface="Calibri"/>
              </a:rPr>
              <a:t>ON THE PROFESSIONS</a:t>
            </a:r>
            <a:endParaRPr lang="fr-FR" sz="2350" b="1" spc="-150" dirty="0">
              <a:latin typeface="Calibri"/>
              <a:cs typeface="Calibri"/>
            </a:endParaRPr>
          </a:p>
        </p:txBody>
      </p:sp>
      <p:sp>
        <p:nvSpPr>
          <p:cNvPr id="65" name="object 65"/>
          <p:cNvSpPr txBox="1"/>
          <p:nvPr/>
        </p:nvSpPr>
        <p:spPr>
          <a:xfrm>
            <a:off x="3232065" y="5510932"/>
            <a:ext cx="3057525" cy="389890"/>
          </a:xfrm>
          <a:prstGeom prst="rect">
            <a:avLst/>
          </a:prstGeom>
        </p:spPr>
        <p:txBody>
          <a:bodyPr vert="horz" wrap="square" lIns="0" tIns="17145" rIns="0" bIns="0" rtlCol="0">
            <a:spAutoFit/>
          </a:bodyPr>
          <a:lstStyle/>
          <a:p>
            <a:pPr marL="12700">
              <a:lnSpc>
                <a:spcPct val="100000"/>
              </a:lnSpc>
              <a:spcBef>
                <a:spcPts val="135"/>
              </a:spcBef>
              <a:tabLst>
                <a:tab pos="3044190" algn="l"/>
              </a:tabLst>
            </a:pPr>
            <a:r>
              <a:rPr lang="en" sz="2350" b="1" u="sng" spc="-150" dirty="0">
                <a:solidFill>
                  <a:srgbClr val="1D1D1B"/>
                </a:solidFill>
                <a:uFill>
                  <a:solidFill>
                    <a:srgbClr val="F7D842"/>
                  </a:solidFill>
                </a:uFill>
                <a:latin typeface="Calibri"/>
                <a:cs typeface="Calibri"/>
              </a:rPr>
              <a:t>CYBERSECURITY</a:t>
            </a:r>
            <a:endParaRPr lang="fr-FR" sz="2350" b="1" spc="-150" dirty="0">
              <a:latin typeface="Calibri"/>
              <a:cs typeface="Calibri"/>
            </a:endParaRPr>
          </a:p>
        </p:txBody>
      </p:sp>
      <p:sp>
        <p:nvSpPr>
          <p:cNvPr id="68" name="object 68"/>
          <p:cNvSpPr/>
          <p:nvPr/>
        </p:nvSpPr>
        <p:spPr>
          <a:xfrm>
            <a:off x="7058419" y="5091990"/>
            <a:ext cx="2357755" cy="0"/>
          </a:xfrm>
          <a:custGeom>
            <a:avLst/>
            <a:gdLst/>
            <a:ahLst/>
            <a:cxnLst/>
            <a:rect l="l" t="t" r="r" b="b"/>
            <a:pathLst>
              <a:path w="2357754">
                <a:moveTo>
                  <a:pt x="0" y="0"/>
                </a:moveTo>
                <a:lnTo>
                  <a:pt x="2357310" y="0"/>
                </a:lnTo>
              </a:path>
            </a:pathLst>
          </a:custGeom>
          <a:ln w="7329">
            <a:solidFill>
              <a:srgbClr val="231F20"/>
            </a:solidFill>
          </a:ln>
        </p:spPr>
        <p:txBody>
          <a:bodyPr wrap="square" lIns="0" tIns="0" rIns="0" bIns="0" rtlCol="0"/>
          <a:lstStyle/>
          <a:p>
            <a:endParaRPr dirty="0"/>
          </a:p>
        </p:txBody>
      </p:sp>
      <p:sp>
        <p:nvSpPr>
          <p:cNvPr id="70" name="object 70"/>
          <p:cNvSpPr txBox="1"/>
          <p:nvPr/>
        </p:nvSpPr>
        <p:spPr>
          <a:xfrm>
            <a:off x="7030708" y="4422076"/>
            <a:ext cx="8547829" cy="367408"/>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Then, propose the quiz "</a:t>
            </a:r>
            <a:r>
              <a:rPr lang="en" sz="2300" u="sng" spc="60" dirty="0">
                <a:solidFill>
                  <a:srgbClr val="231F20"/>
                </a:solidFill>
                <a:uFill>
                  <a:solidFill>
                    <a:srgbClr val="231F20"/>
                  </a:solidFill>
                </a:uFill>
                <a:latin typeface="Calibri"/>
                <a:cs typeface="Calibri"/>
              </a:rPr>
              <a:t>Shaking up preconceived ideas about jobs </a:t>
            </a:r>
            <a:endParaRPr sz="2300" dirty="0">
              <a:latin typeface="Calibri"/>
              <a:cs typeface="Calibri"/>
            </a:endParaRPr>
          </a:p>
        </p:txBody>
      </p:sp>
      <p:sp>
        <p:nvSpPr>
          <p:cNvPr id="71" name="object 71"/>
          <p:cNvSpPr txBox="1"/>
          <p:nvPr/>
        </p:nvSpPr>
        <p:spPr>
          <a:xfrm>
            <a:off x="7045719" y="4771450"/>
            <a:ext cx="771842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of cybersecurity". For each statement, the participants</a:t>
            </a:r>
            <a:endParaRPr sz="2300" dirty="0">
              <a:latin typeface="Calibri"/>
              <a:cs typeface="Calibri"/>
            </a:endParaRPr>
          </a:p>
        </p:txBody>
      </p:sp>
      <p:sp>
        <p:nvSpPr>
          <p:cNvPr id="72" name="object 72"/>
          <p:cNvSpPr txBox="1"/>
          <p:nvPr/>
        </p:nvSpPr>
        <p:spPr>
          <a:xfrm>
            <a:off x="7045719" y="5120823"/>
            <a:ext cx="8271509"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answer with "True" or "False" in order to discover the correct answer.</a:t>
            </a:r>
            <a:endParaRPr sz="2300" dirty="0">
              <a:latin typeface="Calibri"/>
              <a:cs typeface="Calibri"/>
            </a:endParaRPr>
          </a:p>
        </p:txBody>
      </p:sp>
      <p:grpSp>
        <p:nvGrpSpPr>
          <p:cNvPr id="83" name="object 2">
            <a:extLst>
              <a:ext uri="{FF2B5EF4-FFF2-40B4-BE49-F238E27FC236}">
                <a16:creationId xmlns:a16="http://schemas.microsoft.com/office/drawing/2014/main" id="{CA76760A-7756-FA9A-E412-90DF46D67F88}"/>
              </a:ext>
            </a:extLst>
          </p:cNvPr>
          <p:cNvGrpSpPr/>
          <p:nvPr/>
        </p:nvGrpSpPr>
        <p:grpSpPr>
          <a:xfrm>
            <a:off x="0" y="0"/>
            <a:ext cx="20104100" cy="1543685"/>
            <a:chOff x="0" y="0"/>
            <a:chExt cx="20104100" cy="1543685"/>
          </a:xfrm>
        </p:grpSpPr>
        <p:sp>
          <p:nvSpPr>
            <p:cNvPr id="84" name="object 3">
              <a:extLst>
                <a:ext uri="{FF2B5EF4-FFF2-40B4-BE49-F238E27FC236}">
                  <a16:creationId xmlns:a16="http://schemas.microsoft.com/office/drawing/2014/main" id="{A141C056-E6AB-FC34-E43B-2F38F7BB3B53}"/>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85" name="object 4">
              <a:extLst>
                <a:ext uri="{FF2B5EF4-FFF2-40B4-BE49-F238E27FC236}">
                  <a16:creationId xmlns:a16="http://schemas.microsoft.com/office/drawing/2014/main" id="{1B28CED0-23FA-5029-3AF2-9286D88EBCB9}"/>
                </a:ext>
              </a:extLst>
            </p:cNvPr>
            <p:cNvPicPr/>
            <p:nvPr/>
          </p:nvPicPr>
          <p:blipFill>
            <a:blip r:embed="rId6"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86" name="object 5">
              <a:extLst>
                <a:ext uri="{FF2B5EF4-FFF2-40B4-BE49-F238E27FC236}">
                  <a16:creationId xmlns:a16="http://schemas.microsoft.com/office/drawing/2014/main" id="{7EAF4449-9425-4544-3C7B-56E9B4FA16F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7" name="object 6">
              <a:extLst>
                <a:ext uri="{FF2B5EF4-FFF2-40B4-BE49-F238E27FC236}">
                  <a16:creationId xmlns:a16="http://schemas.microsoft.com/office/drawing/2014/main" id="{AD7BB97D-2688-8BAC-361B-C7EAC412C93B}"/>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8" name="object 7">
              <a:extLst>
                <a:ext uri="{FF2B5EF4-FFF2-40B4-BE49-F238E27FC236}">
                  <a16:creationId xmlns:a16="http://schemas.microsoft.com/office/drawing/2014/main" id="{5282A280-3CD2-CFAB-6DEB-BF64331DB9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9" name="object 8">
              <a:extLst>
                <a:ext uri="{FF2B5EF4-FFF2-40B4-BE49-F238E27FC236}">
                  <a16:creationId xmlns:a16="http://schemas.microsoft.com/office/drawing/2014/main" id="{B826CDC4-6E90-7B7D-60FC-28F285918A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0" name="object 9">
              <a:extLst>
                <a:ext uri="{FF2B5EF4-FFF2-40B4-BE49-F238E27FC236}">
                  <a16:creationId xmlns:a16="http://schemas.microsoft.com/office/drawing/2014/main" id="{A23F91BA-5A8E-9F66-2B39-60939C60DC1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91" name="object 10">
              <a:extLst>
                <a:ext uri="{FF2B5EF4-FFF2-40B4-BE49-F238E27FC236}">
                  <a16:creationId xmlns:a16="http://schemas.microsoft.com/office/drawing/2014/main" id="{D6F0240C-8CB4-4912-CB87-EFF9DBFB6D6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92" name="object 11">
            <a:extLst>
              <a:ext uri="{FF2B5EF4-FFF2-40B4-BE49-F238E27FC236}">
                <a16:creationId xmlns:a16="http://schemas.microsoft.com/office/drawing/2014/main" id="{AD7B1B96-4C98-CD6F-D040-1CB3DDF39286}"/>
              </a:ext>
            </a:extLst>
          </p:cNvPr>
          <p:cNvSpPr txBox="1"/>
          <p:nvPr/>
        </p:nvSpPr>
        <p:spPr>
          <a:xfrm>
            <a:off x="15633107" y="1095520"/>
            <a:ext cx="3100070"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30MIN</a:t>
            </a:r>
            <a:endParaRPr lang="fr-FR" sz="1600" b="1" dirty="0">
              <a:latin typeface="Calibri"/>
              <a:cs typeface="Calibri"/>
            </a:endParaRPr>
          </a:p>
        </p:txBody>
      </p:sp>
      <p:sp>
        <p:nvSpPr>
          <p:cNvPr id="93" name="object 12">
            <a:extLst>
              <a:ext uri="{FF2B5EF4-FFF2-40B4-BE49-F238E27FC236}">
                <a16:creationId xmlns:a16="http://schemas.microsoft.com/office/drawing/2014/main" id="{7638ABBB-38A9-72CE-EDF4-2450ED3ED37D}"/>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en" b="1" u="sng" spc="-300" dirty="0">
                <a:uFill>
                  <a:solidFill>
                    <a:srgbClr val="231F20"/>
                  </a:solidFill>
                </a:uFill>
              </a:rPr>
              <a:t>ACTIVITY 2</a:t>
            </a:r>
            <a:r>
              <a:rPr lang="en" b="1" spc="-300" dirty="0"/>
              <a:t>: I'M NOT A HACKER AND YET...</a:t>
            </a:r>
            <a:endParaRPr sz="2300" dirty="0"/>
          </a:p>
        </p:txBody>
      </p:sp>
      <p:grpSp>
        <p:nvGrpSpPr>
          <p:cNvPr id="94" name="object 17">
            <a:extLst>
              <a:ext uri="{FF2B5EF4-FFF2-40B4-BE49-F238E27FC236}">
                <a16:creationId xmlns:a16="http://schemas.microsoft.com/office/drawing/2014/main" id="{D28198C0-1BE8-EE1E-D493-65E17E9AEF80}"/>
              </a:ext>
            </a:extLst>
          </p:cNvPr>
          <p:cNvGrpSpPr/>
          <p:nvPr/>
        </p:nvGrpSpPr>
        <p:grpSpPr>
          <a:xfrm>
            <a:off x="1322959" y="1643610"/>
            <a:ext cx="1341120" cy="1149350"/>
            <a:chOff x="1322959" y="1643610"/>
            <a:chExt cx="1341120" cy="1149350"/>
          </a:xfrm>
        </p:grpSpPr>
        <p:sp>
          <p:nvSpPr>
            <p:cNvPr id="95" name="object 18">
              <a:extLst>
                <a:ext uri="{FF2B5EF4-FFF2-40B4-BE49-F238E27FC236}">
                  <a16:creationId xmlns:a16="http://schemas.microsoft.com/office/drawing/2014/main" id="{C706A445-E541-F136-7891-67E771DC77A7}"/>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6" name="object 19">
              <a:extLst>
                <a:ext uri="{FF2B5EF4-FFF2-40B4-BE49-F238E27FC236}">
                  <a16:creationId xmlns:a16="http://schemas.microsoft.com/office/drawing/2014/main" id="{A5CCDDDB-7686-6DA0-A09F-A55AE7FDF74E}"/>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97" name="object 20">
              <a:extLst>
                <a:ext uri="{FF2B5EF4-FFF2-40B4-BE49-F238E27FC236}">
                  <a16:creationId xmlns:a16="http://schemas.microsoft.com/office/drawing/2014/main" id="{4F74C248-F47B-37C4-203E-335C44ACEDA3}"/>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98" name="object 21">
              <a:extLst>
                <a:ext uri="{FF2B5EF4-FFF2-40B4-BE49-F238E27FC236}">
                  <a16:creationId xmlns:a16="http://schemas.microsoft.com/office/drawing/2014/main" id="{026BB532-62E5-7C3E-A345-19A7E7284322}"/>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AE91B7E8-1DA9-1F40-BA1C-757B0E1CAC49}"/>
              </a:ext>
            </a:extLst>
          </p:cNvPr>
          <p:cNvSpPr txBox="1"/>
          <p:nvPr/>
        </p:nvSpPr>
        <p:spPr>
          <a:xfrm>
            <a:off x="3406094" y="765177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CF07A542-D6AD-370F-33BB-0B9F1E3BDCB1}"/>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7D294A15-EACA-AF42-7158-FE4B42A6604F}"/>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85647951-B997-5D93-C50F-6E705E22D598}"/>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200102"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 name="object 12"/>
          <p:cNvSpPr txBox="1">
            <a:spLocks noGrp="1"/>
          </p:cNvSpPr>
          <p:nvPr>
            <p:ph type="title" idx="4294967295"/>
          </p:nvPr>
        </p:nvSpPr>
        <p:spPr>
          <a:xfrm>
            <a:off x="2989876" y="1678365"/>
            <a:ext cx="14834574"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CYBER: ONE OR MORE PROFESSIONS?</a:t>
            </a:r>
          </a:p>
        </p:txBody>
      </p:sp>
      <p:sp>
        <p:nvSpPr>
          <p:cNvPr id="13" name="object 13"/>
          <p:cNvSpPr txBox="1"/>
          <p:nvPr/>
        </p:nvSpPr>
        <p:spPr>
          <a:xfrm>
            <a:off x="2989876" y="2979729"/>
            <a:ext cx="11176974" cy="2995948"/>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F7D842"/>
                </a:solidFill>
                <a:latin typeface="Calibri"/>
                <a:cs typeface="Calibri"/>
              </a:rPr>
              <a:t>CONTEXT</a:t>
            </a:r>
            <a:endParaRPr lang="fr-FR" sz="3550" b="1" spc="-150" dirty="0">
              <a:latin typeface="Calibri"/>
              <a:cs typeface="Calibri"/>
            </a:endParaRPr>
          </a:p>
          <a:p>
            <a:pPr marL="12700" marR="5080">
              <a:lnSpc>
                <a:spcPct val="105200"/>
              </a:lnSpc>
              <a:spcBef>
                <a:spcPts val="575"/>
              </a:spcBef>
            </a:pPr>
            <a:r>
              <a:rPr lang="en" sz="2300" b="1" spc="105" dirty="0">
                <a:solidFill>
                  <a:srgbClr val="231F20"/>
                </a:solidFill>
                <a:latin typeface="Calibri"/>
                <a:cs typeface="Calibri"/>
              </a:rPr>
              <a:t>Cybersecurity needs are increasing </a:t>
            </a:r>
            <a:r>
              <a:rPr lang="en" sz="2300" spc="65" dirty="0">
                <a:solidFill>
                  <a:srgbClr val="231F20"/>
                </a:solidFill>
                <a:latin typeface="Calibri"/>
                <a:cs typeface="Calibri"/>
              </a:rPr>
              <a:t>as businesses become more reliant on information and communication technology. Organizations face </a:t>
            </a:r>
            <a:r>
              <a:rPr lang="en" sz="2300" b="1" dirty="0">
                <a:solidFill>
                  <a:srgbClr val="231F20"/>
                </a:solidFill>
                <a:latin typeface="Calibri"/>
                <a:cs typeface="Calibri"/>
              </a:rPr>
              <a:t>increasing risks </a:t>
            </a:r>
            <a:r>
              <a:rPr lang="en" sz="2300" dirty="0">
                <a:solidFill>
                  <a:srgbClr val="231F20"/>
                </a:solidFill>
                <a:latin typeface="Calibri"/>
                <a:cs typeface="Calibri"/>
              </a:rPr>
              <a:t> of data leakage, fraud, hacking, and intrusion. Cybersecurity professionals have an </a:t>
            </a:r>
            <a:r>
              <a:rPr lang="en" sz="2300" b="1" spc="50" dirty="0">
                <a:solidFill>
                  <a:srgbClr val="231F20"/>
                </a:solidFill>
                <a:latin typeface="Calibri"/>
                <a:cs typeface="Calibri"/>
              </a:rPr>
              <a:t>important role</a:t>
            </a:r>
            <a:endParaRPr sz="2300" b="1" dirty="0">
              <a:latin typeface="Calibri"/>
              <a:cs typeface="Calibri"/>
            </a:endParaRPr>
          </a:p>
          <a:p>
            <a:pPr marL="12700">
              <a:lnSpc>
                <a:spcPct val="100000"/>
              </a:lnSpc>
              <a:spcBef>
                <a:spcPts val="140"/>
              </a:spcBef>
            </a:pPr>
            <a:r>
              <a:rPr lang="en" sz="2300" spc="65" dirty="0">
                <a:solidFill>
                  <a:srgbClr val="231F20"/>
                </a:solidFill>
                <a:latin typeface="Calibri"/>
                <a:cs typeface="Calibri"/>
              </a:rPr>
              <a:t>to help organizations protect their digital assets (data,</a:t>
            </a:r>
            <a:endParaRPr sz="2300" dirty="0">
              <a:latin typeface="Calibri"/>
              <a:cs typeface="Calibri"/>
            </a:endParaRPr>
          </a:p>
          <a:p>
            <a:pPr marL="12700">
              <a:lnSpc>
                <a:spcPct val="100000"/>
              </a:lnSpc>
              <a:spcBef>
                <a:spcPts val="145"/>
              </a:spcBef>
            </a:pPr>
            <a:r>
              <a:rPr lang="en" sz="2300" dirty="0">
                <a:solidFill>
                  <a:srgbClr val="231F20"/>
                </a:solidFill>
                <a:latin typeface="Calibri"/>
                <a:cs typeface="Calibri"/>
              </a:rPr>
              <a:t>computers and networks).</a:t>
            </a:r>
            <a:endParaRPr sz="2300" dirty="0">
              <a:latin typeface="Calibri"/>
              <a:cs typeface="Calibri"/>
            </a:endParaRPr>
          </a:p>
        </p:txBody>
      </p:sp>
      <p:sp>
        <p:nvSpPr>
          <p:cNvPr id="14" name="object 14"/>
          <p:cNvSpPr txBox="1"/>
          <p:nvPr/>
        </p:nvSpPr>
        <p:spPr>
          <a:xfrm>
            <a:off x="11982318" y="9378215"/>
            <a:ext cx="6334760" cy="1673860"/>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marR="5080">
              <a:lnSpc>
                <a:spcPts val="2550"/>
              </a:lnSpc>
              <a:spcBef>
                <a:spcPts val="740"/>
              </a:spcBef>
            </a:pPr>
            <a:r>
              <a:rPr lang="en" sz="2300" u="sng" dirty="0">
                <a:solidFill>
                  <a:srgbClr val="205E9E"/>
                </a:solidFill>
                <a:uFill>
                  <a:solidFill>
                    <a:srgbClr val="205E9E"/>
                  </a:solidFill>
                </a:uFill>
                <a:latin typeface="Calibri"/>
                <a:cs typeface="Calibri"/>
                <a:hlinkClick r:id="rId5"/>
              </a:rPr>
              <a:t>Overview of cybersecurity professions - ANSSI</a:t>
            </a:r>
            <a:r>
              <a:rPr lang="en" sz="2300" spc="120" dirty="0">
                <a:solidFill>
                  <a:srgbClr val="205E9E"/>
                </a:solidFill>
                <a:latin typeface="Calibri"/>
                <a:cs typeface="Calibri"/>
              </a:rPr>
              <a:t> </a:t>
            </a:r>
            <a:r>
              <a:rPr lang="en" sz="2300" u="sng" spc="50" dirty="0">
                <a:solidFill>
                  <a:srgbClr val="205E9E"/>
                </a:solidFill>
                <a:uFill>
                  <a:solidFill>
                    <a:srgbClr val="205E9E"/>
                  </a:solidFill>
                </a:uFill>
                <a:latin typeface="Calibri"/>
                <a:cs typeface="Calibri"/>
                <a:hlinkClick r:id="rId6"/>
              </a:rPr>
              <a:t>Mapping of cybersecurity professions - EGE</a:t>
            </a:r>
            <a:r>
              <a:rPr lang="en" sz="2300" spc="95" dirty="0">
                <a:solidFill>
                  <a:srgbClr val="205E9E"/>
                </a:solidFill>
                <a:latin typeface="Calibri"/>
                <a:cs typeface="Calibri"/>
              </a:rPr>
              <a:t> </a:t>
            </a:r>
            <a:r>
              <a:rPr lang="en" sz="2300" u="sng" spc="90" dirty="0">
                <a:solidFill>
                  <a:srgbClr val="205E9E"/>
                </a:solidFill>
                <a:uFill>
                  <a:solidFill>
                    <a:srgbClr val="205E9E"/>
                  </a:solidFill>
                </a:uFill>
                <a:latin typeface="Calibri"/>
                <a:cs typeface="Calibri"/>
                <a:hlinkClick r:id="rId7"/>
              </a:rPr>
              <a:t>Cybersecurity professions – Guardia School</a:t>
            </a:r>
            <a:endParaRPr sz="2300" dirty="0">
              <a:latin typeface="Calibri"/>
              <a:cs typeface="Calibri"/>
            </a:endParaRPr>
          </a:p>
        </p:txBody>
      </p:sp>
      <p:sp>
        <p:nvSpPr>
          <p:cNvPr id="15" name="object 15"/>
          <p:cNvSpPr/>
          <p:nvPr/>
        </p:nvSpPr>
        <p:spPr>
          <a:xfrm>
            <a:off x="11414504" y="9271268"/>
            <a:ext cx="7418705" cy="2037714"/>
          </a:xfrm>
          <a:custGeom>
            <a:avLst/>
            <a:gdLst/>
            <a:ahLst/>
            <a:cxnLst/>
            <a:rect l="l" t="t" r="r" b="b"/>
            <a:pathLst>
              <a:path w="7418705" h="2037715">
                <a:moveTo>
                  <a:pt x="148403" y="0"/>
                </a:moveTo>
                <a:lnTo>
                  <a:pt x="101494" y="7566"/>
                </a:lnTo>
                <a:lnTo>
                  <a:pt x="60756" y="28634"/>
                </a:lnTo>
                <a:lnTo>
                  <a:pt x="28631" y="60760"/>
                </a:lnTo>
                <a:lnTo>
                  <a:pt x="7565" y="101498"/>
                </a:lnTo>
                <a:lnTo>
                  <a:pt x="0" y="148403"/>
                </a:lnTo>
                <a:lnTo>
                  <a:pt x="0" y="2037287"/>
                </a:lnTo>
              </a:path>
              <a:path w="7418705" h="2037715">
                <a:moveTo>
                  <a:pt x="7418569" y="2037287"/>
                </a:moveTo>
                <a:lnTo>
                  <a:pt x="7418569" y="148403"/>
                </a:lnTo>
                <a:lnTo>
                  <a:pt x="7411004" y="101498"/>
                </a:lnTo>
                <a:lnTo>
                  <a:pt x="7389938" y="60760"/>
                </a:lnTo>
                <a:lnTo>
                  <a:pt x="7357813" y="28634"/>
                </a:lnTo>
                <a:lnTo>
                  <a:pt x="7317075" y="7566"/>
                </a:lnTo>
                <a:lnTo>
                  <a:pt x="7270166"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323755"/>
            <a:ext cx="6630034" cy="2318582"/>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FFB542"/>
                </a:solidFill>
                <a:latin typeface="Calibri"/>
                <a:cs typeface="Calibri"/>
              </a:rPr>
              <a:t>OBJECTIVE OF THE SEQUENCE</a:t>
            </a:r>
            <a:endParaRPr lang="fr-FR" sz="3550" b="1" spc="-150" dirty="0">
              <a:latin typeface="Calibri"/>
              <a:cs typeface="Calibri"/>
            </a:endParaRPr>
          </a:p>
          <a:p>
            <a:pPr marL="487045">
              <a:lnSpc>
                <a:spcPct val="100000"/>
              </a:lnSpc>
              <a:spcBef>
                <a:spcPts val="1210"/>
              </a:spcBef>
            </a:pPr>
            <a:r>
              <a:rPr lang="en" sz="2300" spc="45" dirty="0">
                <a:solidFill>
                  <a:srgbClr val="231F20"/>
                </a:solidFill>
                <a:latin typeface="Calibri"/>
                <a:cs typeface="Calibri"/>
              </a:rPr>
              <a:t>Discover some jobs in cybersecurity.</a:t>
            </a:r>
            <a:endParaRPr lang="fr-FR" sz="2300" spc="35" dirty="0">
              <a:solidFill>
                <a:srgbClr val="231F20"/>
              </a:solidFill>
              <a:latin typeface="Calibri"/>
              <a:cs typeface="Calibri"/>
            </a:endParaRPr>
          </a:p>
          <a:p>
            <a:pPr marL="487045">
              <a:lnSpc>
                <a:spcPct val="100000"/>
              </a:lnSpc>
              <a:spcBef>
                <a:spcPts val="1210"/>
              </a:spcBef>
            </a:pPr>
            <a:r>
              <a:rPr lang="en" sz="2400" b="0" i="0" dirty="0">
                <a:solidFill>
                  <a:srgbClr val="444746"/>
                </a:solidFill>
                <a:effectLst/>
                <a:latin typeface="Google Sans"/>
              </a:rPr>
              <a:t>Discover several study paths</a:t>
            </a:r>
            <a:r>
              <a:rPr lang="en" sz="2300" b="0" i="0" spc="35" dirty="0">
                <a:solidFill>
                  <a:srgbClr val="231F20"/>
                </a:solidFill>
                <a:effectLst/>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endParaRPr sz="2300" dirty="0">
              <a:latin typeface="Calibri"/>
              <a:cs typeface="Calibri"/>
            </a:endParaRPr>
          </a:p>
        </p:txBody>
      </p:sp>
      <p:grpSp>
        <p:nvGrpSpPr>
          <p:cNvPr id="17" name="object 17"/>
          <p:cNvGrpSpPr/>
          <p:nvPr/>
        </p:nvGrpSpPr>
        <p:grpSpPr>
          <a:xfrm>
            <a:off x="1322959" y="1665758"/>
            <a:ext cx="1341120" cy="1127125"/>
            <a:chOff x="1322959" y="1665758"/>
            <a:chExt cx="1341120" cy="1127125"/>
          </a:xfrm>
        </p:grpSpPr>
        <p:sp>
          <p:nvSpPr>
            <p:cNvPr id="18" name="object 18"/>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1" name="Group 20">
            <a:extLst>
              <a:ext uri="{FF2B5EF4-FFF2-40B4-BE49-F238E27FC236}">
                <a16:creationId xmlns:a16="http://schemas.microsoft.com/office/drawing/2014/main" id="{12E2AFF2-5274-7D21-2530-D5CB26424EA5}"/>
              </a:ext>
            </a:extLst>
          </p:cNvPr>
          <p:cNvGrpSpPr/>
          <p:nvPr/>
        </p:nvGrpSpPr>
        <p:grpSpPr>
          <a:xfrm>
            <a:off x="1295824" y="311934"/>
            <a:ext cx="7816794" cy="765953"/>
            <a:chOff x="1295824" y="311934"/>
            <a:chExt cx="7816794" cy="765953"/>
          </a:xfrm>
        </p:grpSpPr>
        <p:sp>
          <p:nvSpPr>
            <p:cNvPr id="22" name="Rectangle 21">
              <a:extLst>
                <a:ext uri="{FF2B5EF4-FFF2-40B4-BE49-F238E27FC236}">
                  <a16:creationId xmlns:a16="http://schemas.microsoft.com/office/drawing/2014/main" id="{5096D60F-4878-FF31-C4ED-2E0586CEAA06}"/>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Box 22">
              <a:extLst>
                <a:ext uri="{FF2B5EF4-FFF2-40B4-BE49-F238E27FC236}">
                  <a16:creationId xmlns:a16="http://schemas.microsoft.com/office/drawing/2014/main" id="{E9B23D1B-CAB5-B947-82CA-BA80AD43E435}"/>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84614B2E-2CE9-8C29-378E-B29BD81DD6B7}"/>
              </a:ext>
            </a:extLst>
          </p:cNvPr>
          <p:cNvSpPr/>
          <p:nvPr/>
        </p:nvSpPr>
        <p:spPr>
          <a:xfrm>
            <a:off x="1149148" y="5085099"/>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5" name="Image 4">
            <a:extLst>
              <a:ext uri="{FF2B5EF4-FFF2-40B4-BE49-F238E27FC236}">
                <a16:creationId xmlns:a16="http://schemas.microsoft.com/office/drawing/2014/main" id="{D25939C1-3D53-8320-4859-618383F911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7010" y="5216990"/>
            <a:ext cx="3368883" cy="1885485"/>
          </a:xfrm>
          <a:prstGeom prst="rect">
            <a:avLst/>
          </a:prstGeom>
        </p:spPr>
      </p:pic>
      <p:sp>
        <p:nvSpPr>
          <p:cNvPr id="8" name="object 57">
            <a:extLst>
              <a:ext uri="{FF2B5EF4-FFF2-40B4-BE49-F238E27FC236}">
                <a16:creationId xmlns:a16="http://schemas.microsoft.com/office/drawing/2014/main" id="{10A07195-20DB-03AA-2444-62A15C4B746D}"/>
              </a:ext>
            </a:extLst>
          </p:cNvPr>
          <p:cNvSpPr/>
          <p:nvPr/>
        </p:nvSpPr>
        <p:spPr>
          <a:xfrm>
            <a:off x="3669253" y="526057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grpSp>
        <p:nvGrpSpPr>
          <p:cNvPr id="10" name="object 10"/>
          <p:cNvGrpSpPr/>
          <p:nvPr/>
        </p:nvGrpSpPr>
        <p:grpSpPr>
          <a:xfrm>
            <a:off x="9442450" y="5578475"/>
            <a:ext cx="3569970" cy="2096135"/>
            <a:chOff x="898621" y="5810022"/>
            <a:chExt cx="3569970" cy="2096135"/>
          </a:xfrm>
        </p:grpSpPr>
        <p:sp>
          <p:nvSpPr>
            <p:cNvPr id="11" name="object 11"/>
            <p:cNvSpPr/>
            <p:nvPr/>
          </p:nvSpPr>
          <p:spPr>
            <a:xfrm>
              <a:off x="898621" y="5810022"/>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3" cstate="screen">
              <a:extLst>
                <a:ext uri="{28A0092B-C50C-407E-A947-70E740481C1C}">
                  <a14:useLocalDpi xmlns:a14="http://schemas.microsoft.com/office/drawing/2010/main"/>
                </a:ext>
              </a:extLst>
            </a:blip>
            <a:stretch>
              <a:fillRect/>
            </a:stretch>
          </p:blipFill>
          <p:spPr>
            <a:xfrm>
              <a:off x="954468" y="5865865"/>
              <a:ext cx="3418524" cy="1946338"/>
            </a:xfrm>
            <a:prstGeom prst="rect">
              <a:avLst/>
            </a:prstGeom>
          </p:spPr>
        </p:pic>
      </p:grpSp>
      <p:sp>
        <p:nvSpPr>
          <p:cNvPr id="13" name="object 13"/>
          <p:cNvSpPr txBox="1"/>
          <p:nvPr/>
        </p:nvSpPr>
        <p:spPr>
          <a:xfrm>
            <a:off x="9731324" y="5903958"/>
            <a:ext cx="649605" cy="39433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p:txBody>
      </p:sp>
      <p:sp>
        <p:nvSpPr>
          <p:cNvPr id="14" name="object 14"/>
          <p:cNvSpPr txBox="1"/>
          <p:nvPr/>
        </p:nvSpPr>
        <p:spPr>
          <a:xfrm>
            <a:off x="12084615" y="5903958"/>
            <a:ext cx="546100" cy="39433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p:txBody>
      </p:sp>
      <p:sp>
        <p:nvSpPr>
          <p:cNvPr id="15" name="object 15"/>
          <p:cNvSpPr txBox="1"/>
          <p:nvPr/>
        </p:nvSpPr>
        <p:spPr>
          <a:xfrm>
            <a:off x="9821768" y="6331073"/>
            <a:ext cx="497840" cy="109855"/>
          </a:xfrm>
          <a:prstGeom prst="rect">
            <a:avLst/>
          </a:prstGeom>
        </p:spPr>
        <p:txBody>
          <a:bodyPr vert="horz" wrap="square" lIns="0" tIns="12700" rIns="0" bIns="0" rtlCol="0">
            <a:spAutoFit/>
          </a:bodyPr>
          <a:lstStyle/>
          <a:p>
            <a:pPr marL="12700">
              <a:lnSpc>
                <a:spcPct val="100000"/>
              </a:lnSpc>
              <a:spcBef>
                <a:spcPts val="100"/>
              </a:spcBef>
            </a:pPr>
            <a:r>
              <a:rPr lang="en" sz="550" dirty="0">
                <a:solidFill>
                  <a:srgbClr val="231F20"/>
                </a:solidFill>
                <a:latin typeface="Calibri"/>
                <a:cs typeface="Calibri"/>
              </a:rPr>
              <a:t>ethical hacker</a:t>
            </a:r>
            <a:endParaRPr sz="550" dirty="0">
              <a:latin typeface="Calibri"/>
              <a:cs typeface="Calibri"/>
            </a:endParaRPr>
          </a:p>
        </p:txBody>
      </p:sp>
      <p:sp>
        <p:nvSpPr>
          <p:cNvPr id="16" name="object 16"/>
          <p:cNvSpPr txBox="1"/>
          <p:nvPr/>
        </p:nvSpPr>
        <p:spPr>
          <a:xfrm>
            <a:off x="10742973" y="6531623"/>
            <a:ext cx="1161008" cy="359714"/>
          </a:xfrm>
          <a:prstGeom prst="rect">
            <a:avLst/>
          </a:prstGeom>
        </p:spPr>
        <p:txBody>
          <a:bodyPr vert="horz" wrap="square" lIns="0" tIns="13335" rIns="0" bIns="0" rtlCol="0">
            <a:spAutoFit/>
          </a:bodyPr>
          <a:lstStyle/>
          <a:p>
            <a:pPr algn="ctr">
              <a:lnSpc>
                <a:spcPts val="1265"/>
              </a:lnSpc>
              <a:spcBef>
                <a:spcPts val="105"/>
              </a:spcBef>
            </a:pPr>
            <a:r>
              <a:rPr lang="en" sz="1100" b="1" spc="45" dirty="0">
                <a:solidFill>
                  <a:srgbClr val="231F20"/>
                </a:solidFill>
                <a:latin typeface="Calibri"/>
                <a:cs typeface="Calibri"/>
              </a:rPr>
              <a:t>CONSULTANT</a:t>
            </a:r>
            <a:endParaRPr lang="fr-FR" sz="1100" b="1" dirty="0">
              <a:latin typeface="Calibri"/>
              <a:cs typeface="Calibri"/>
            </a:endParaRPr>
          </a:p>
          <a:p>
            <a:pPr algn="ctr">
              <a:lnSpc>
                <a:spcPts val="1445"/>
              </a:lnSpc>
            </a:pPr>
            <a:r>
              <a:rPr lang="en" sz="1650" b="1" spc="89" baseline="2525" dirty="0">
                <a:solidFill>
                  <a:srgbClr val="231F20"/>
                </a:solidFill>
                <a:latin typeface="Calibri"/>
                <a:cs typeface="Calibri"/>
              </a:rPr>
              <a:t>CYBERSECURITY</a:t>
            </a:r>
            <a:endParaRPr lang="fr-FR" sz="1650" b="1" baseline="2525" dirty="0">
              <a:latin typeface="Calibri"/>
              <a:cs typeface="Calibri"/>
            </a:endParaRPr>
          </a:p>
        </p:txBody>
      </p:sp>
      <p:sp>
        <p:nvSpPr>
          <p:cNvPr id="17" name="object 17"/>
          <p:cNvSpPr txBox="1"/>
          <p:nvPr/>
        </p:nvSpPr>
        <p:spPr>
          <a:xfrm>
            <a:off x="12125728" y="5708921"/>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27" name="object 27"/>
          <p:cNvGrpSpPr/>
          <p:nvPr/>
        </p:nvGrpSpPr>
        <p:grpSpPr>
          <a:xfrm>
            <a:off x="9442450" y="8035949"/>
            <a:ext cx="3569970" cy="2096135"/>
            <a:chOff x="898621" y="8267496"/>
            <a:chExt cx="3569970" cy="2096135"/>
          </a:xfrm>
        </p:grpSpPr>
        <p:sp>
          <p:nvSpPr>
            <p:cNvPr id="28" name="object 28"/>
            <p:cNvSpPr/>
            <p:nvPr/>
          </p:nvSpPr>
          <p:spPr>
            <a:xfrm>
              <a:off x="898621" y="826749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9" name="object 29"/>
            <p:cNvPicPr/>
            <p:nvPr/>
          </p:nvPicPr>
          <p:blipFill>
            <a:blip r:embed="rId4" cstate="screen">
              <a:extLst>
                <a:ext uri="{28A0092B-C50C-407E-A947-70E740481C1C}">
                  <a14:useLocalDpi xmlns:a14="http://schemas.microsoft.com/office/drawing/2010/main"/>
                </a:ext>
              </a:extLst>
            </a:blip>
            <a:stretch>
              <a:fillRect/>
            </a:stretch>
          </p:blipFill>
          <p:spPr>
            <a:xfrm>
              <a:off x="954468" y="8323338"/>
              <a:ext cx="3418524" cy="1946338"/>
            </a:xfrm>
            <a:prstGeom prst="rect">
              <a:avLst/>
            </a:prstGeom>
          </p:spPr>
        </p:pic>
      </p:grpSp>
      <p:sp>
        <p:nvSpPr>
          <p:cNvPr id="30" name="object 30"/>
          <p:cNvSpPr txBox="1"/>
          <p:nvPr/>
        </p:nvSpPr>
        <p:spPr>
          <a:xfrm>
            <a:off x="10774294" y="8989095"/>
            <a:ext cx="1083290" cy="642484"/>
          </a:xfrm>
          <a:prstGeom prst="rect">
            <a:avLst/>
          </a:prstGeom>
        </p:spPr>
        <p:txBody>
          <a:bodyPr vert="horz" wrap="square" lIns="0" tIns="26670" rIns="0" bIns="0" rtlCol="0">
            <a:spAutoFit/>
          </a:bodyPr>
          <a:lstStyle/>
          <a:p>
            <a:pPr marL="161925" marR="154940" algn="ctr">
              <a:lnSpc>
                <a:spcPts val="1240"/>
              </a:lnSpc>
              <a:spcBef>
                <a:spcPts val="210"/>
              </a:spcBef>
            </a:pPr>
            <a:r>
              <a:rPr lang="en" sz="1100" b="1" spc="40" dirty="0">
                <a:solidFill>
                  <a:srgbClr val="231F20"/>
                </a:solidFill>
                <a:latin typeface="Calibri"/>
                <a:cs typeface="Calibri"/>
              </a:rPr>
              <a:t>ANALYST RESPONSE</a:t>
            </a:r>
            <a:endParaRPr lang="fr-FR" sz="1100" b="1" dirty="0">
              <a:latin typeface="Calibri"/>
              <a:cs typeface="Calibri"/>
            </a:endParaRPr>
          </a:p>
          <a:p>
            <a:pPr marL="12700" marR="5080" algn="ctr">
              <a:lnSpc>
                <a:spcPts val="1240"/>
              </a:lnSpc>
              <a:spcBef>
                <a:spcPts val="5"/>
              </a:spcBef>
            </a:pPr>
            <a:r>
              <a:rPr lang="en" sz="1100" b="1" spc="85" dirty="0">
                <a:solidFill>
                  <a:srgbClr val="231F20"/>
                </a:solidFill>
                <a:latin typeface="Calibri"/>
                <a:cs typeface="Calibri"/>
              </a:rPr>
              <a:t>SECURITY INCIDENTS</a:t>
            </a:r>
            <a:endParaRPr lang="fr-FR" sz="1100" b="1" dirty="0">
              <a:latin typeface="Calibri"/>
              <a:cs typeface="Calibri"/>
            </a:endParaRPr>
          </a:p>
        </p:txBody>
      </p:sp>
      <p:sp>
        <p:nvSpPr>
          <p:cNvPr id="31" name="object 31"/>
          <p:cNvSpPr txBox="1"/>
          <p:nvPr/>
        </p:nvSpPr>
        <p:spPr>
          <a:xfrm>
            <a:off x="9731324" y="8361432"/>
            <a:ext cx="649605" cy="701040"/>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algn="ctr">
              <a:lnSpc>
                <a:spcPts val="540"/>
              </a:lnSpc>
              <a:spcBef>
                <a:spcPts val="210"/>
              </a:spcBef>
            </a:pPr>
            <a:r>
              <a:rPr lang="en" sz="550" spc="-10" dirty="0">
                <a:solidFill>
                  <a:srgbClr val="231F20"/>
                </a:solidFill>
                <a:latin typeface="Calibri"/>
                <a:cs typeface="Calibri"/>
              </a:rPr>
              <a:t>Cybersecurity Consultant</a:t>
            </a:r>
            <a:endParaRPr sz="550" dirty="0">
              <a:latin typeface="Calibri"/>
              <a:cs typeface="Calibri"/>
            </a:endParaRPr>
          </a:p>
        </p:txBody>
      </p:sp>
      <p:sp>
        <p:nvSpPr>
          <p:cNvPr id="32" name="object 32"/>
          <p:cNvSpPr txBox="1"/>
          <p:nvPr/>
        </p:nvSpPr>
        <p:spPr>
          <a:xfrm>
            <a:off x="12084615" y="8361432"/>
            <a:ext cx="546100" cy="60642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52705" marR="38735" indent="48895">
              <a:lnSpc>
                <a:spcPts val="540"/>
              </a:lnSpc>
            </a:pPr>
            <a:r>
              <a:rPr lang="en" sz="550" spc="-10" dirty="0">
                <a:solidFill>
                  <a:srgbClr val="231F20"/>
                </a:solidFill>
                <a:latin typeface="Calibri"/>
                <a:cs typeface="Calibri"/>
              </a:rPr>
              <a:t>Cybersecurity Consultant</a:t>
            </a:r>
            <a:endParaRPr sz="550" dirty="0">
              <a:latin typeface="Calibri"/>
              <a:cs typeface="Calibri"/>
            </a:endParaRPr>
          </a:p>
        </p:txBody>
      </p:sp>
      <p:sp>
        <p:nvSpPr>
          <p:cNvPr id="33" name="object 33"/>
          <p:cNvSpPr txBox="1"/>
          <p:nvPr/>
        </p:nvSpPr>
        <p:spPr>
          <a:xfrm>
            <a:off x="12125728" y="8166393"/>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41" name="object 41"/>
          <p:cNvGrpSpPr/>
          <p:nvPr/>
        </p:nvGrpSpPr>
        <p:grpSpPr>
          <a:xfrm>
            <a:off x="9429058" y="3121010"/>
            <a:ext cx="3569970" cy="2096135"/>
            <a:chOff x="885229" y="3352557"/>
            <a:chExt cx="3569970" cy="2096135"/>
          </a:xfrm>
        </p:grpSpPr>
        <p:sp>
          <p:nvSpPr>
            <p:cNvPr id="42" name="object 42"/>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43" name="object 43"/>
            <p:cNvPicPr/>
            <p:nvPr/>
          </p:nvPicPr>
          <p:blipFill>
            <a:blip r:embed="rId5" cstate="screen">
              <a:extLst>
                <a:ext uri="{28A0092B-C50C-407E-A947-70E740481C1C}">
                  <a14:useLocalDpi xmlns:a14="http://schemas.microsoft.com/office/drawing/2010/main"/>
                </a:ext>
              </a:extLst>
            </a:blip>
            <a:stretch>
              <a:fillRect/>
            </a:stretch>
          </p:blipFill>
          <p:spPr>
            <a:xfrm>
              <a:off x="941070" y="3408397"/>
              <a:ext cx="3418524" cy="1946338"/>
            </a:xfrm>
            <a:prstGeom prst="rect">
              <a:avLst/>
            </a:prstGeom>
          </p:spPr>
        </p:pic>
      </p:grpSp>
      <p:sp>
        <p:nvSpPr>
          <p:cNvPr id="44" name="object 44"/>
          <p:cNvSpPr txBox="1"/>
          <p:nvPr/>
        </p:nvSpPr>
        <p:spPr>
          <a:xfrm>
            <a:off x="10920522" y="4036855"/>
            <a:ext cx="683599" cy="356508"/>
          </a:xfrm>
          <a:prstGeom prst="rect">
            <a:avLst/>
          </a:prstGeom>
        </p:spPr>
        <p:txBody>
          <a:bodyPr vert="horz" wrap="square" lIns="0" tIns="44450" rIns="0" bIns="0" rtlCol="0">
            <a:spAutoFit/>
          </a:bodyPr>
          <a:lstStyle/>
          <a:p>
            <a:pPr marL="12700" marR="5080" indent="6985">
              <a:lnSpc>
                <a:spcPts val="1240"/>
              </a:lnSpc>
              <a:spcBef>
                <a:spcPts val="350"/>
              </a:spcBef>
            </a:pPr>
            <a:r>
              <a:rPr lang="en" sz="1250" b="1" spc="80" dirty="0">
                <a:solidFill>
                  <a:srgbClr val="231F20"/>
                </a:solidFill>
                <a:latin typeface="Calibri"/>
                <a:cs typeface="Calibri"/>
              </a:rPr>
              <a:t>ETHICAL HACKER</a:t>
            </a:r>
            <a:endParaRPr lang="fr-FR" sz="1250" b="1" dirty="0">
              <a:latin typeface="Calibri"/>
              <a:cs typeface="Calibri"/>
            </a:endParaRPr>
          </a:p>
        </p:txBody>
      </p:sp>
      <p:sp>
        <p:nvSpPr>
          <p:cNvPr id="45" name="object 45"/>
          <p:cNvSpPr txBox="1"/>
          <p:nvPr/>
        </p:nvSpPr>
        <p:spPr>
          <a:xfrm>
            <a:off x="9717928" y="3446489"/>
            <a:ext cx="649605" cy="375872"/>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lang="fr-F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p:txBody>
      </p:sp>
      <p:sp>
        <p:nvSpPr>
          <p:cNvPr id="46" name="object 46"/>
          <p:cNvSpPr txBox="1"/>
          <p:nvPr/>
        </p:nvSpPr>
        <p:spPr>
          <a:xfrm>
            <a:off x="12071219" y="3446489"/>
            <a:ext cx="546100" cy="39433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p:txBody>
      </p:sp>
      <p:sp>
        <p:nvSpPr>
          <p:cNvPr id="47" name="object 47"/>
          <p:cNvSpPr txBox="1"/>
          <p:nvPr/>
        </p:nvSpPr>
        <p:spPr>
          <a:xfrm>
            <a:off x="12112332" y="3251453"/>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55" name="object 55"/>
          <p:cNvGrpSpPr/>
          <p:nvPr/>
        </p:nvGrpSpPr>
        <p:grpSpPr>
          <a:xfrm>
            <a:off x="12359137" y="3179591"/>
            <a:ext cx="5652121" cy="4740122"/>
            <a:chOff x="3815308" y="3411138"/>
            <a:chExt cx="5652121" cy="4740122"/>
          </a:xfrm>
        </p:grpSpPr>
        <p:sp>
          <p:nvSpPr>
            <p:cNvPr id="56" name="object 56"/>
            <p:cNvSpPr/>
            <p:nvPr/>
          </p:nvSpPr>
          <p:spPr>
            <a:xfrm>
              <a:off x="3836249" y="5497595"/>
              <a:ext cx="5631180" cy="2653665"/>
            </a:xfrm>
            <a:custGeom>
              <a:avLst/>
              <a:gdLst/>
              <a:ahLst/>
              <a:cxnLst/>
              <a:rect l="l" t="t" r="r" b="b"/>
              <a:pathLst>
                <a:path w="5631180" h="2653665">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7" name="object 57"/>
            <p:cNvSpPr/>
            <p:nvPr/>
          </p:nvSpPr>
          <p:spPr>
            <a:xfrm>
              <a:off x="3815308" y="341113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8" name="object 58"/>
            <p:cNvSpPr/>
            <p:nvPr/>
          </p:nvSpPr>
          <p:spPr>
            <a:xfrm>
              <a:off x="3815308" y="3411138"/>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59" name="object 59"/>
            <p:cNvSpPr/>
            <p:nvPr/>
          </p:nvSpPr>
          <p:spPr>
            <a:xfrm>
              <a:off x="3836249" y="5497595"/>
              <a:ext cx="5631180" cy="2653665"/>
            </a:xfrm>
            <a:custGeom>
              <a:avLst/>
              <a:gdLst/>
              <a:ahLst/>
              <a:cxnLst/>
              <a:rect l="l" t="t" r="r" b="b"/>
              <a:pathLst>
                <a:path w="5631180" h="2653665">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762395" y="2653196"/>
                  </a:lnTo>
                  <a:lnTo>
                    <a:pt x="4983837"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2308788"/>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65" name="object 65"/>
          <p:cNvSpPr txBox="1"/>
          <p:nvPr/>
        </p:nvSpPr>
        <p:spPr>
          <a:xfrm>
            <a:off x="12809653" y="5463441"/>
            <a:ext cx="4756150"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cybersecurity consultant provides solutions to the issues</a:t>
            </a:r>
            <a:endParaRPr sz="1900" dirty="0">
              <a:latin typeface="Arial Narrow"/>
              <a:cs typeface="Arial Narrow"/>
            </a:endParaRPr>
          </a:p>
        </p:txBody>
      </p:sp>
      <p:sp>
        <p:nvSpPr>
          <p:cNvPr id="66" name="object 66"/>
          <p:cNvSpPr txBox="1"/>
          <p:nvPr/>
        </p:nvSpPr>
        <p:spPr>
          <a:xfrm>
            <a:off x="12809653" y="5725213"/>
            <a:ext cx="4483735" cy="314960"/>
          </a:xfrm>
          <a:prstGeom prst="rect">
            <a:avLst/>
          </a:prstGeom>
        </p:spPr>
        <p:txBody>
          <a:bodyPr vert="horz" wrap="square" lIns="0" tIns="12065" rIns="0" bIns="0" rtlCol="0">
            <a:spAutoFit/>
          </a:bodyPr>
          <a:lstStyle/>
          <a:p>
            <a:pPr marL="12700">
              <a:lnSpc>
                <a:spcPct val="100000"/>
              </a:lnSpc>
              <a:spcBef>
                <a:spcPts val="95"/>
              </a:spcBef>
            </a:pPr>
            <a:r>
              <a:rPr lang="en" sz="1900" i="1" spc="-140" dirty="0">
                <a:solidFill>
                  <a:srgbClr val="231F20"/>
                </a:solidFill>
                <a:latin typeface="Arial Narrow"/>
                <a:cs typeface="Arial Narrow"/>
              </a:rPr>
              <a:t>by mobilizing its expertise and experience. It can</a:t>
            </a:r>
            <a:endParaRPr sz="1900" dirty="0">
              <a:latin typeface="Arial Narrow"/>
              <a:cs typeface="Arial Narrow"/>
            </a:endParaRPr>
          </a:p>
        </p:txBody>
      </p:sp>
      <p:sp>
        <p:nvSpPr>
          <p:cNvPr id="67" name="object 67"/>
          <p:cNvSpPr txBox="1"/>
          <p:nvPr/>
        </p:nvSpPr>
        <p:spPr>
          <a:xfrm>
            <a:off x="12809653" y="5986985"/>
            <a:ext cx="4509135" cy="314960"/>
          </a:xfrm>
          <a:prstGeom prst="rect">
            <a:avLst/>
          </a:prstGeom>
        </p:spPr>
        <p:txBody>
          <a:bodyPr vert="horz" wrap="square" lIns="0" tIns="12065" rIns="0" bIns="0" rtlCol="0">
            <a:spAutoFit/>
          </a:bodyPr>
          <a:lstStyle/>
          <a:p>
            <a:pPr marL="12700">
              <a:lnSpc>
                <a:spcPct val="100000"/>
              </a:lnSpc>
              <a:spcBef>
                <a:spcPts val="95"/>
              </a:spcBef>
            </a:pPr>
            <a:r>
              <a:rPr lang="en" sz="1900" i="1" spc="-85" dirty="0">
                <a:solidFill>
                  <a:srgbClr val="231F20"/>
                </a:solidFill>
                <a:latin typeface="Arial Narrow"/>
                <a:cs typeface="Arial Narrow"/>
              </a:rPr>
              <a:t>contribute to the definition of the</a:t>
            </a:r>
            <a:endParaRPr sz="1900" dirty="0">
              <a:latin typeface="Arial Narrow"/>
              <a:cs typeface="Arial Narrow"/>
            </a:endParaRPr>
          </a:p>
        </p:txBody>
      </p:sp>
      <p:sp>
        <p:nvSpPr>
          <p:cNvPr id="68" name="object 68"/>
          <p:cNvSpPr txBox="1"/>
          <p:nvPr/>
        </p:nvSpPr>
        <p:spPr>
          <a:xfrm>
            <a:off x="12809653" y="6248757"/>
            <a:ext cx="5029200" cy="314960"/>
          </a:xfrm>
          <a:prstGeom prst="rect">
            <a:avLst/>
          </a:prstGeom>
        </p:spPr>
        <p:txBody>
          <a:bodyPr vert="horz" wrap="square" lIns="0" tIns="12065" rIns="0" bIns="0" rtlCol="0">
            <a:spAutoFit/>
          </a:bodyPr>
          <a:lstStyle/>
          <a:p>
            <a:pPr marL="12700">
              <a:lnSpc>
                <a:spcPct val="100000"/>
              </a:lnSpc>
              <a:spcBef>
                <a:spcPts val="95"/>
              </a:spcBef>
            </a:pPr>
            <a:r>
              <a:rPr lang="en" sz="1900" i="1" spc="-110" dirty="0">
                <a:solidFill>
                  <a:srgbClr val="231F20"/>
                </a:solidFill>
                <a:latin typeface="Arial Narrow"/>
                <a:cs typeface="Arial Narrow"/>
              </a:rPr>
              <a:t>the organization and implementation of cybersecurity solutions.</a:t>
            </a:r>
            <a:endParaRPr sz="1900" dirty="0">
              <a:latin typeface="Arial Narrow"/>
              <a:cs typeface="Arial Narrow"/>
            </a:endParaRPr>
          </a:p>
        </p:txBody>
      </p:sp>
      <p:sp>
        <p:nvSpPr>
          <p:cNvPr id="69" name="object 69"/>
          <p:cNvSpPr txBox="1"/>
          <p:nvPr/>
        </p:nvSpPr>
        <p:spPr>
          <a:xfrm>
            <a:off x="12809653" y="6510529"/>
            <a:ext cx="5030470" cy="314960"/>
          </a:xfrm>
          <a:prstGeom prst="rect">
            <a:avLst/>
          </a:prstGeom>
        </p:spPr>
        <p:txBody>
          <a:bodyPr vert="horz" wrap="square" lIns="0" tIns="12065" rIns="0" bIns="0" rtlCol="0">
            <a:spAutoFit/>
          </a:bodyPr>
          <a:lstStyle/>
          <a:p>
            <a:pPr marL="12700">
              <a:lnSpc>
                <a:spcPct val="100000"/>
              </a:lnSpc>
              <a:spcBef>
                <a:spcPts val="95"/>
              </a:spcBef>
            </a:pPr>
            <a:r>
              <a:rPr lang="en" sz="1900" i="1" spc="-195" dirty="0">
                <a:solidFill>
                  <a:srgbClr val="231F20"/>
                </a:solidFill>
                <a:latin typeface="Arial Narrow"/>
                <a:cs typeface="Arial Narrow"/>
              </a:rPr>
              <a:t>A cybersecurity consultant's main role is to prevent</a:t>
            </a:r>
            <a:endParaRPr sz="1900" dirty="0">
              <a:latin typeface="Arial Narrow"/>
              <a:cs typeface="Arial Narrow"/>
            </a:endParaRPr>
          </a:p>
        </p:txBody>
      </p:sp>
      <p:sp>
        <p:nvSpPr>
          <p:cNvPr id="70" name="object 70"/>
          <p:cNvSpPr txBox="1"/>
          <p:nvPr/>
        </p:nvSpPr>
        <p:spPr>
          <a:xfrm>
            <a:off x="12809653" y="6772301"/>
            <a:ext cx="4801870"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attacks by helping customers implement</a:t>
            </a:r>
            <a:endParaRPr sz="1900" dirty="0">
              <a:latin typeface="Arial Narrow"/>
              <a:cs typeface="Arial Narrow"/>
            </a:endParaRPr>
          </a:p>
        </p:txBody>
      </p:sp>
      <p:sp>
        <p:nvSpPr>
          <p:cNvPr id="71" name="object 71"/>
          <p:cNvSpPr txBox="1"/>
          <p:nvPr/>
        </p:nvSpPr>
        <p:spPr>
          <a:xfrm>
            <a:off x="12809653" y="7034073"/>
            <a:ext cx="4951095"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security. He can also intervene in a reactive manner and help customers</a:t>
            </a:r>
            <a:endParaRPr sz="1900" dirty="0">
              <a:latin typeface="Arial Narrow"/>
              <a:cs typeface="Arial Narrow"/>
            </a:endParaRPr>
          </a:p>
        </p:txBody>
      </p:sp>
      <p:sp>
        <p:nvSpPr>
          <p:cNvPr id="72" name="object 72"/>
          <p:cNvSpPr txBox="1"/>
          <p:nvPr/>
        </p:nvSpPr>
        <p:spPr>
          <a:xfrm>
            <a:off x="12809653" y="7295846"/>
            <a:ext cx="4425315" cy="314960"/>
          </a:xfrm>
          <a:prstGeom prst="rect">
            <a:avLst/>
          </a:prstGeom>
        </p:spPr>
        <p:txBody>
          <a:bodyPr vert="horz" wrap="square" lIns="0" tIns="12065" rIns="0" bIns="0" rtlCol="0">
            <a:spAutoFit/>
          </a:bodyPr>
          <a:lstStyle/>
          <a:p>
            <a:pPr marL="12700">
              <a:lnSpc>
                <a:spcPct val="100000"/>
              </a:lnSpc>
              <a:spcBef>
                <a:spcPts val="95"/>
              </a:spcBef>
            </a:pPr>
            <a:r>
              <a:rPr lang="en" sz="1900" i="1" spc="-120" dirty="0">
                <a:solidFill>
                  <a:srgbClr val="231F20"/>
                </a:solidFill>
                <a:latin typeface="Arial Narrow"/>
                <a:cs typeface="Arial Narrow"/>
              </a:rPr>
              <a:t>Identify and fix vulnerabilities after an attack.</a:t>
            </a:r>
            <a:endParaRPr sz="1900" dirty="0">
              <a:latin typeface="Arial Narrow"/>
              <a:cs typeface="Arial Narrow"/>
            </a:endParaRPr>
          </a:p>
        </p:txBody>
      </p:sp>
      <p:sp>
        <p:nvSpPr>
          <p:cNvPr id="73" name="object 73"/>
          <p:cNvSpPr txBox="1"/>
          <p:nvPr/>
        </p:nvSpPr>
        <p:spPr>
          <a:xfrm>
            <a:off x="12831914" y="3402199"/>
            <a:ext cx="4175760"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ethical hacker conducts security assessments</a:t>
            </a:r>
            <a:endParaRPr sz="1900" dirty="0">
              <a:latin typeface="Arial Narrow"/>
              <a:cs typeface="Arial Narrow"/>
            </a:endParaRPr>
          </a:p>
        </p:txBody>
      </p:sp>
      <p:sp>
        <p:nvSpPr>
          <p:cNvPr id="74" name="object 74"/>
          <p:cNvSpPr txBox="1"/>
          <p:nvPr/>
        </p:nvSpPr>
        <p:spPr>
          <a:xfrm>
            <a:off x="12831914" y="3663971"/>
            <a:ext cx="4637405"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IT environments, identifies vulnerabilities and</a:t>
            </a:r>
            <a:endParaRPr sz="1900" dirty="0">
              <a:latin typeface="Arial Narrow"/>
              <a:cs typeface="Arial Narrow"/>
            </a:endParaRPr>
          </a:p>
        </p:txBody>
      </p:sp>
      <p:sp>
        <p:nvSpPr>
          <p:cNvPr id="75" name="object 75"/>
          <p:cNvSpPr txBox="1"/>
          <p:nvPr/>
        </p:nvSpPr>
        <p:spPr>
          <a:xfrm>
            <a:off x="12831914" y="3925743"/>
            <a:ext cx="4638675" cy="314960"/>
          </a:xfrm>
          <a:prstGeom prst="rect">
            <a:avLst/>
          </a:prstGeom>
        </p:spPr>
        <p:txBody>
          <a:bodyPr vert="horz" wrap="square" lIns="0" tIns="12065" rIns="0" bIns="0" rtlCol="0">
            <a:spAutoFit/>
          </a:bodyPr>
          <a:lstStyle/>
          <a:p>
            <a:pPr marL="12700">
              <a:lnSpc>
                <a:spcPct val="100000"/>
              </a:lnSpc>
              <a:spcBef>
                <a:spcPts val="95"/>
              </a:spcBef>
            </a:pPr>
            <a:r>
              <a:rPr lang="en" sz="1900" i="1" spc="-125" dirty="0">
                <a:solidFill>
                  <a:srgbClr val="231F20"/>
                </a:solidFill>
                <a:latin typeface="Arial Narrow"/>
                <a:cs typeface="Arial Narrow"/>
              </a:rPr>
              <a:t>proposes remedial actions. It can achieve different</a:t>
            </a:r>
            <a:endParaRPr sz="1900" dirty="0">
              <a:latin typeface="Arial Narrow"/>
              <a:cs typeface="Arial Narrow"/>
            </a:endParaRPr>
          </a:p>
        </p:txBody>
      </p:sp>
      <p:sp>
        <p:nvSpPr>
          <p:cNvPr id="76" name="object 76"/>
          <p:cNvSpPr txBox="1"/>
          <p:nvPr/>
        </p:nvSpPr>
        <p:spPr>
          <a:xfrm>
            <a:off x="12831914" y="4187515"/>
            <a:ext cx="4425950" cy="314960"/>
          </a:xfrm>
          <a:prstGeom prst="rect">
            <a:avLst/>
          </a:prstGeom>
        </p:spPr>
        <p:txBody>
          <a:bodyPr vert="horz" wrap="square" lIns="0" tIns="12065" rIns="0" bIns="0" rtlCol="0">
            <a:spAutoFit/>
          </a:bodyPr>
          <a:lstStyle/>
          <a:p>
            <a:pPr marL="12700">
              <a:lnSpc>
                <a:spcPct val="100000"/>
              </a:lnSpc>
              <a:spcBef>
                <a:spcPts val="95"/>
              </a:spcBef>
            </a:pPr>
            <a:r>
              <a:rPr lang="en" sz="1900" i="1" spc="-110" dirty="0">
                <a:solidFill>
                  <a:srgbClr val="231F20"/>
                </a:solidFill>
                <a:latin typeface="Arial Narrow"/>
                <a:cs typeface="Arial Narrow"/>
              </a:rPr>
              <a:t>types of audits according to its scope of activity (tests</a:t>
            </a:r>
            <a:endParaRPr sz="1900" dirty="0">
              <a:latin typeface="Arial Narrow"/>
              <a:cs typeface="Arial Narrow"/>
            </a:endParaRPr>
          </a:p>
        </p:txBody>
      </p:sp>
      <p:sp>
        <p:nvSpPr>
          <p:cNvPr id="77" name="object 77"/>
          <p:cNvSpPr txBox="1"/>
          <p:nvPr/>
        </p:nvSpPr>
        <p:spPr>
          <a:xfrm>
            <a:off x="12831914" y="4449287"/>
            <a:ext cx="4113529" cy="314960"/>
          </a:xfrm>
          <a:prstGeom prst="rect">
            <a:avLst/>
          </a:prstGeom>
        </p:spPr>
        <p:txBody>
          <a:bodyPr vert="horz" wrap="square" lIns="0" tIns="12065" rIns="0" bIns="0" rtlCol="0">
            <a:spAutoFit/>
          </a:bodyPr>
          <a:lstStyle/>
          <a:p>
            <a:pPr marL="12700">
              <a:lnSpc>
                <a:spcPct val="100000"/>
              </a:lnSpc>
              <a:spcBef>
                <a:spcPts val="95"/>
              </a:spcBef>
            </a:pPr>
            <a:r>
              <a:rPr lang="en" sz="1900" i="1" spc="-105" dirty="0">
                <a:solidFill>
                  <a:srgbClr val="231F20"/>
                </a:solidFill>
                <a:latin typeface="Arial Narrow"/>
                <a:cs typeface="Arial Narrow"/>
              </a:rPr>
              <a:t>, code audit, configuration review, etc.).</a:t>
            </a:r>
            <a:endParaRPr sz="1900" dirty="0">
              <a:latin typeface="Arial Narrow"/>
              <a:cs typeface="Arial Narrow"/>
            </a:endParaRPr>
          </a:p>
        </p:txBody>
      </p:sp>
      <p:grpSp>
        <p:nvGrpSpPr>
          <p:cNvPr id="96" name="object 96"/>
          <p:cNvGrpSpPr/>
          <p:nvPr/>
        </p:nvGrpSpPr>
        <p:grpSpPr>
          <a:xfrm>
            <a:off x="12331556" y="8118641"/>
            <a:ext cx="5686425" cy="1922145"/>
            <a:chOff x="3787727" y="8350188"/>
            <a:chExt cx="5686425" cy="1922145"/>
          </a:xfrm>
        </p:grpSpPr>
        <p:sp>
          <p:nvSpPr>
            <p:cNvPr id="97" name="object 97"/>
            <p:cNvSpPr/>
            <p:nvPr/>
          </p:nvSpPr>
          <p:spPr>
            <a:xfrm>
              <a:off x="3815308" y="8377769"/>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98" name="object 98"/>
            <p:cNvSpPr/>
            <p:nvPr/>
          </p:nvSpPr>
          <p:spPr>
            <a:xfrm>
              <a:off x="3815308" y="8377769"/>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99" name="object 99"/>
          <p:cNvSpPr txBox="1"/>
          <p:nvPr/>
        </p:nvSpPr>
        <p:spPr>
          <a:xfrm>
            <a:off x="12800913" y="8398179"/>
            <a:ext cx="4567555" cy="314960"/>
          </a:xfrm>
          <a:prstGeom prst="rect">
            <a:avLst/>
          </a:prstGeom>
        </p:spPr>
        <p:txBody>
          <a:bodyPr vert="horz" wrap="square" lIns="0" tIns="12065" rIns="0" bIns="0" rtlCol="0">
            <a:spAutoFit/>
          </a:bodyPr>
          <a:lstStyle/>
          <a:p>
            <a:pPr marL="12700">
              <a:lnSpc>
                <a:spcPct val="100000"/>
              </a:lnSpc>
              <a:spcBef>
                <a:spcPts val="95"/>
              </a:spcBef>
            </a:pPr>
            <a:r>
              <a:rPr lang="en" sz="1900" i="1" spc="-220" dirty="0">
                <a:solidFill>
                  <a:srgbClr val="231F20"/>
                </a:solidFill>
                <a:latin typeface="Arial Narrow"/>
                <a:cs typeface="Arial Narrow"/>
              </a:rPr>
              <a:t>In the event of suspicion of malicious activity or an attack, the analyst</a:t>
            </a:r>
            <a:endParaRPr sz="1900" dirty="0">
              <a:latin typeface="Arial Narrow"/>
              <a:cs typeface="Arial Narrow"/>
            </a:endParaRPr>
          </a:p>
        </p:txBody>
      </p:sp>
      <p:sp>
        <p:nvSpPr>
          <p:cNvPr id="100" name="object 100"/>
          <p:cNvSpPr txBox="1"/>
          <p:nvPr/>
        </p:nvSpPr>
        <p:spPr>
          <a:xfrm>
            <a:off x="12800913" y="8659952"/>
            <a:ext cx="4607560" cy="314960"/>
          </a:xfrm>
          <a:prstGeom prst="rect">
            <a:avLst/>
          </a:prstGeom>
        </p:spPr>
        <p:txBody>
          <a:bodyPr vert="horz" wrap="square" lIns="0" tIns="12065" rIns="0" bIns="0" rtlCol="0">
            <a:spAutoFit/>
          </a:bodyPr>
          <a:lstStyle/>
          <a:p>
            <a:pPr marL="12700">
              <a:lnSpc>
                <a:spcPct val="100000"/>
              </a:lnSpc>
              <a:spcBef>
                <a:spcPts val="95"/>
              </a:spcBef>
            </a:pPr>
            <a:r>
              <a:rPr lang="en" sz="1900" i="1" spc="-160" dirty="0">
                <a:solidFill>
                  <a:srgbClr val="231F20"/>
                </a:solidFill>
                <a:latin typeface="Arial Narrow"/>
                <a:cs typeface="Arial Narrow"/>
              </a:rPr>
              <a:t>Security incident response analyzes symptoms, performs</a:t>
            </a:r>
            <a:endParaRPr sz="1900" dirty="0">
              <a:latin typeface="Arial Narrow"/>
              <a:cs typeface="Arial Narrow"/>
            </a:endParaRPr>
          </a:p>
        </p:txBody>
      </p:sp>
      <p:sp>
        <p:nvSpPr>
          <p:cNvPr id="101" name="object 101"/>
          <p:cNvSpPr txBox="1"/>
          <p:nvPr/>
        </p:nvSpPr>
        <p:spPr>
          <a:xfrm>
            <a:off x="12800913" y="8921724"/>
            <a:ext cx="4429760" cy="314960"/>
          </a:xfrm>
          <a:prstGeom prst="rect">
            <a:avLst/>
          </a:prstGeom>
        </p:spPr>
        <p:txBody>
          <a:bodyPr vert="horz" wrap="square" lIns="0" tIns="12065" rIns="0" bIns="0" rtlCol="0">
            <a:spAutoFit/>
          </a:bodyPr>
          <a:lstStyle/>
          <a:p>
            <a:pPr marL="12700">
              <a:lnSpc>
                <a:spcPct val="100000"/>
              </a:lnSpc>
              <a:spcBef>
                <a:spcPts val="95"/>
              </a:spcBef>
            </a:pPr>
            <a:r>
              <a:rPr lang="en" sz="1900" i="1" spc="-135" dirty="0">
                <a:solidFill>
                  <a:srgbClr val="231F20"/>
                </a:solidFill>
                <a:latin typeface="Arial Narrow"/>
                <a:cs typeface="Arial Narrow"/>
              </a:rPr>
              <a:t>technical investigations and identifies the operating method of</a:t>
            </a:r>
            <a:endParaRPr sz="1900" dirty="0">
              <a:latin typeface="Arial Narrow"/>
              <a:cs typeface="Arial Narrow"/>
            </a:endParaRPr>
          </a:p>
        </p:txBody>
      </p:sp>
      <p:sp>
        <p:nvSpPr>
          <p:cNvPr id="102" name="object 102"/>
          <p:cNvSpPr txBox="1"/>
          <p:nvPr/>
        </p:nvSpPr>
        <p:spPr>
          <a:xfrm>
            <a:off x="12800913" y="9183496"/>
            <a:ext cx="4610100" cy="314960"/>
          </a:xfrm>
          <a:prstGeom prst="rect">
            <a:avLst/>
          </a:prstGeom>
        </p:spPr>
        <p:txBody>
          <a:bodyPr vert="horz" wrap="square" lIns="0" tIns="12065" rIns="0" bIns="0" rtlCol="0">
            <a:spAutoFit/>
          </a:bodyPr>
          <a:lstStyle/>
          <a:p>
            <a:pPr marL="12700">
              <a:lnSpc>
                <a:spcPct val="100000"/>
              </a:lnSpc>
              <a:spcBef>
                <a:spcPts val="95"/>
              </a:spcBef>
            </a:pPr>
            <a:r>
              <a:rPr lang="en" sz="1900" i="1" spc="-140" dirty="0">
                <a:solidFill>
                  <a:srgbClr val="231F20"/>
                </a:solidFill>
                <a:latin typeface="Arial Narrow"/>
                <a:cs typeface="Arial Narrow"/>
              </a:rPr>
              <a:t>the striker. It qualifies the extent of the compromise and provides</a:t>
            </a:r>
            <a:endParaRPr sz="1900" dirty="0">
              <a:latin typeface="Arial Narrow"/>
              <a:cs typeface="Arial Narrow"/>
            </a:endParaRPr>
          </a:p>
        </p:txBody>
      </p:sp>
      <p:sp>
        <p:nvSpPr>
          <p:cNvPr id="103" name="object 103"/>
          <p:cNvSpPr txBox="1"/>
          <p:nvPr/>
        </p:nvSpPr>
        <p:spPr>
          <a:xfrm>
            <a:off x="12800913" y="9445268"/>
            <a:ext cx="2471420" cy="314960"/>
          </a:xfrm>
          <a:prstGeom prst="rect">
            <a:avLst/>
          </a:prstGeom>
        </p:spPr>
        <p:txBody>
          <a:bodyPr vert="horz" wrap="square" lIns="0" tIns="12065" rIns="0" bIns="0" rtlCol="0">
            <a:spAutoFit/>
          </a:bodyPr>
          <a:lstStyle/>
          <a:p>
            <a:pPr marL="12700">
              <a:lnSpc>
                <a:spcPct val="100000"/>
              </a:lnSpc>
              <a:spcBef>
                <a:spcPts val="95"/>
              </a:spcBef>
            </a:pPr>
            <a:r>
              <a:rPr lang="en" sz="1900" i="1" spc="-155" dirty="0">
                <a:solidFill>
                  <a:srgbClr val="231F20"/>
                </a:solidFill>
                <a:latin typeface="Arial Narrow"/>
                <a:cs typeface="Arial Narrow"/>
              </a:rPr>
              <a:t>recommendations for remediation.</a:t>
            </a:r>
            <a:endParaRPr sz="1900" dirty="0">
              <a:latin typeface="Arial Narrow"/>
              <a:cs typeface="Arial Narrow"/>
            </a:endParaRPr>
          </a:p>
        </p:txBody>
      </p:sp>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7"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8"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5021382"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CYBER: ONE OR MORE PROFESSIONS?</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CEDB4A03-ED64-D406-2DA0-E628AC69234B}"/>
              </a:ext>
            </a:extLst>
          </p:cNvPr>
          <p:cNvSpPr txBox="1"/>
          <p:nvPr/>
        </p:nvSpPr>
        <p:spPr>
          <a:xfrm>
            <a:off x="978880" y="10529698"/>
            <a:ext cx="8450177" cy="695325"/>
          </a:xfrm>
          <a:prstGeom prst="rect">
            <a:avLst/>
          </a:prstGeom>
        </p:spPr>
        <p:txBody>
          <a:bodyPr vert="horz" wrap="square" lIns="0" tIns="34290" rIns="0" bIns="0" rtlCol="0">
            <a:spAutoFit/>
          </a:bodyPr>
          <a:lstStyle/>
          <a:p>
            <a:pPr marL="12700">
              <a:lnSpc>
                <a:spcPct val="100000"/>
              </a:lnSpc>
              <a:spcBef>
                <a:spcPts val="270"/>
              </a:spcBef>
            </a:pPr>
            <a:r>
              <a:rPr lang="en" sz="2050" dirty="0">
                <a:solidFill>
                  <a:srgbClr val="231F20"/>
                </a:solidFill>
                <a:latin typeface="+mj-lt"/>
                <a:cs typeface="Signika Negative"/>
              </a:rPr>
              <a:t>(According to the grouping of the name "Prevention and Cure", from the book:</a:t>
            </a:r>
            <a:endParaRPr sz="2050" dirty="0">
              <a:latin typeface="+mj-lt"/>
              <a:cs typeface="Signika Negative"/>
            </a:endParaRPr>
          </a:p>
          <a:p>
            <a:pPr marL="27305">
              <a:lnSpc>
                <a:spcPct val="100000"/>
              </a:lnSpc>
              <a:spcBef>
                <a:spcPts val="180"/>
              </a:spcBef>
            </a:pPr>
            <a:r>
              <a:rPr lang="en" sz="2050" u="sng" dirty="0">
                <a:solidFill>
                  <a:srgbClr val="205E9E"/>
                </a:solidFill>
                <a:uFill>
                  <a:solidFill>
                    <a:srgbClr val="205E9E"/>
                  </a:solidFill>
                </a:uFill>
                <a:latin typeface="+mj-lt"/>
                <a:cs typeface="Signika Negative"/>
                <a:hlinkClick r:id="rId9"/>
              </a:rPr>
              <a:t>Envie de Cyber, ISSA France Security Tuesday, Ed. Studyrama</a:t>
            </a:r>
            <a:r>
              <a:rPr lang="en"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sp>
        <p:nvSpPr>
          <p:cNvPr id="7" name="object 58">
            <a:extLst>
              <a:ext uri="{FF2B5EF4-FFF2-40B4-BE49-F238E27FC236}">
                <a16:creationId xmlns:a16="http://schemas.microsoft.com/office/drawing/2014/main" id="{0241962D-9BDC-0584-4887-BDB2B8A5E415}"/>
              </a:ext>
            </a:extLst>
          </p:cNvPr>
          <p:cNvSpPr/>
          <p:nvPr/>
        </p:nvSpPr>
        <p:spPr>
          <a:xfrm>
            <a:off x="3670523" y="5259024"/>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9" name="object 73">
            <a:extLst>
              <a:ext uri="{FF2B5EF4-FFF2-40B4-BE49-F238E27FC236}">
                <a16:creationId xmlns:a16="http://schemas.microsoft.com/office/drawing/2014/main" id="{C2875C06-4C68-7A61-B46E-EF3B00AA7060}"/>
              </a:ext>
            </a:extLst>
          </p:cNvPr>
          <p:cNvSpPr txBox="1"/>
          <p:nvPr/>
        </p:nvSpPr>
        <p:spPr>
          <a:xfrm>
            <a:off x="4120172" y="5547268"/>
            <a:ext cx="4929794" cy="1243289"/>
          </a:xfrm>
          <a:prstGeom prst="rect">
            <a:avLst/>
          </a:prstGeom>
        </p:spPr>
        <p:txBody>
          <a:bodyPr vert="horz" wrap="square" lIns="0" tIns="12065" rIns="0" bIns="0" rtlCol="0">
            <a:spAutoFit/>
          </a:bodyPr>
          <a:lstStyle/>
          <a:p>
            <a:pPr marL="12700">
              <a:lnSpc>
                <a:spcPct val="100000"/>
              </a:lnSpc>
              <a:spcBef>
                <a:spcPts val="105"/>
              </a:spcBef>
            </a:pPr>
            <a:r>
              <a:rPr lang="en" sz="2000" dirty="0">
                <a:solidFill>
                  <a:srgbClr val="231F20"/>
                </a:solidFill>
                <a:latin typeface="Calibri"/>
                <a:cs typeface="Calibri"/>
              </a:rPr>
              <a:t>Then, propose the game "</a:t>
            </a:r>
            <a:r>
              <a:rPr lang="en" sz="2000" u="sng" dirty="0">
                <a:solidFill>
                  <a:srgbClr val="231F20"/>
                </a:solidFill>
                <a:latin typeface="Calibri"/>
                <a:cs typeface="Calibri"/>
              </a:rPr>
              <a:t>Prevention or cure</a:t>
            </a:r>
            <a:r>
              <a:rPr lang="en" sz="2000" dirty="0">
                <a:solidFill>
                  <a:srgbClr val="231F20"/>
                </a:solidFill>
                <a:latin typeface="Calibri"/>
                <a:cs typeface="Calibri"/>
              </a:rPr>
              <a:t> ?". For each job proposal, the participants divide it into the two categories: prevention or cure.</a:t>
            </a:r>
            <a:endParaRPr lang="fr-FR" sz="2000" dirty="0">
              <a:latin typeface="Calibri"/>
              <a:cs typeface="Calibri"/>
            </a:endParaRPr>
          </a:p>
        </p:txBody>
      </p:sp>
      <p:sp>
        <p:nvSpPr>
          <p:cNvPr id="94" name="object 11">
            <a:extLst>
              <a:ext uri="{FF2B5EF4-FFF2-40B4-BE49-F238E27FC236}">
                <a16:creationId xmlns:a16="http://schemas.microsoft.com/office/drawing/2014/main" id="{F748B763-D9EF-17CD-1E94-D7352EF35D56}"/>
              </a:ext>
            </a:extLst>
          </p:cNvPr>
          <p:cNvSpPr txBox="1"/>
          <p:nvPr/>
        </p:nvSpPr>
        <p:spPr>
          <a:xfrm>
            <a:off x="15633107" y="1095520"/>
            <a:ext cx="3200102"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grpSp>
        <p:nvGrpSpPr>
          <p:cNvPr id="4" name="Group 3">
            <a:extLst>
              <a:ext uri="{FF2B5EF4-FFF2-40B4-BE49-F238E27FC236}">
                <a16:creationId xmlns:a16="http://schemas.microsoft.com/office/drawing/2014/main" id="{710A5D06-D5FA-A1F6-B8C1-9867E4BD39C3}"/>
              </a:ext>
            </a:extLst>
          </p:cNvPr>
          <p:cNvGrpSpPr/>
          <p:nvPr/>
        </p:nvGrpSpPr>
        <p:grpSpPr>
          <a:xfrm>
            <a:off x="1295824" y="311934"/>
            <a:ext cx="7816794" cy="765953"/>
            <a:chOff x="1295824" y="311934"/>
            <a:chExt cx="7816794" cy="765953"/>
          </a:xfrm>
        </p:grpSpPr>
        <p:sp>
          <p:nvSpPr>
            <p:cNvPr id="6" name="Rectangle 5">
              <a:extLst>
                <a:ext uri="{FF2B5EF4-FFF2-40B4-BE49-F238E27FC236}">
                  <a16:creationId xmlns:a16="http://schemas.microsoft.com/office/drawing/2014/main" id="{25E658CD-12A6-97B5-59C4-8808C26A8DE1}"/>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extBox 17">
              <a:extLst>
                <a:ext uri="{FF2B5EF4-FFF2-40B4-BE49-F238E27FC236}">
                  <a16:creationId xmlns:a16="http://schemas.microsoft.com/office/drawing/2014/main" id="{8A0BFE4F-33DB-4B97-2059-BDFB6179064E}"/>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en" sz="9050" b="1" spc="-150" dirty="0"/>
              <a:t>SUMMARY</a:t>
            </a:r>
          </a:p>
        </p:txBody>
      </p:sp>
      <p:sp>
        <p:nvSpPr>
          <p:cNvPr id="6" name="object 6"/>
          <p:cNvSpPr txBox="1"/>
          <p:nvPr/>
        </p:nvSpPr>
        <p:spPr>
          <a:xfrm>
            <a:off x="1388894" y="1110795"/>
            <a:ext cx="5955030" cy="3918508"/>
          </a:xfrm>
          <a:prstGeom prst="rect">
            <a:avLst/>
          </a:prstGeom>
        </p:spPr>
        <p:txBody>
          <a:bodyPr vert="horz" wrap="square" lIns="0" tIns="14604" rIns="0" bIns="0" rtlCol="0">
            <a:spAutoFit/>
          </a:bodyPr>
          <a:lstStyle/>
          <a:p>
            <a:pPr algn="ctr">
              <a:lnSpc>
                <a:spcPts val="6425"/>
              </a:lnSpc>
              <a:spcBef>
                <a:spcPts val="114"/>
              </a:spcBef>
            </a:pPr>
            <a:r>
              <a:rPr lang="en" sz="5650" b="1" spc="-150" dirty="0">
                <a:solidFill>
                  <a:srgbClr val="0A6868"/>
                </a:solidFill>
                <a:latin typeface="Calibri"/>
                <a:cs typeface="Calibri"/>
              </a:rPr>
              <a:t>AN INITIATION</a:t>
            </a:r>
            <a:endParaRPr lang="fr-FR" sz="5650" b="1" spc="-150" dirty="0">
              <a:latin typeface="Calibri"/>
              <a:cs typeface="Calibri"/>
            </a:endParaRPr>
          </a:p>
          <a:p>
            <a:pPr marL="12065" marR="5080" algn="ctr">
              <a:lnSpc>
                <a:spcPts val="6070"/>
              </a:lnSpc>
              <a:spcBef>
                <a:spcPts val="440"/>
              </a:spcBef>
            </a:pPr>
            <a:r>
              <a:rPr lang="en" sz="5650" b="1" spc="-150" dirty="0">
                <a:solidFill>
                  <a:srgbClr val="0A6868"/>
                </a:solidFill>
                <a:latin typeface="Calibri"/>
                <a:cs typeface="Calibri"/>
              </a:rPr>
              <a:t>TO CYBERSECURITY IN 3 SEQUENCES</a:t>
            </a:r>
            <a:endParaRPr lang="fr-FR" sz="5650" b="1" spc="-150" dirty="0">
              <a:latin typeface="Calibri"/>
              <a:cs typeface="Calibri"/>
            </a:endParaRPr>
          </a:p>
          <a:p>
            <a:pPr marR="34925" algn="ctr">
              <a:lnSpc>
                <a:spcPct val="100000"/>
              </a:lnSpc>
              <a:spcBef>
                <a:spcPts val="2370"/>
              </a:spcBef>
            </a:pPr>
            <a:r>
              <a:rPr lang="en" sz="2450" spc="85" dirty="0">
                <a:solidFill>
                  <a:srgbClr val="231F20"/>
                </a:solidFill>
                <a:latin typeface="Calibri"/>
                <a:cs typeface="Calibri"/>
              </a:rPr>
              <a:t>This educational kit includes</a:t>
            </a:r>
            <a:endParaRPr sz="2450" dirty="0">
              <a:latin typeface="Calibri"/>
              <a:cs typeface="Calibri"/>
            </a:endParaRPr>
          </a:p>
          <a:p>
            <a:pPr marL="560070" marR="594360" algn="ctr">
              <a:lnSpc>
                <a:spcPct val="105500"/>
              </a:lnSpc>
            </a:pPr>
            <a:r>
              <a:rPr lang="en" sz="2450" b="1" spc="85" dirty="0">
                <a:solidFill>
                  <a:srgbClr val="231F20"/>
                </a:solidFill>
                <a:latin typeface="Calibri"/>
                <a:cs typeface="Calibri"/>
              </a:rPr>
              <a:t>three sequences</a:t>
            </a:r>
            <a:r>
              <a:rPr lang="en" sz="2450" spc="55" dirty="0">
                <a:solidFill>
                  <a:srgbClr val="231F20"/>
                </a:solidFill>
                <a:latin typeface="Calibri"/>
                <a:cs typeface="Calibri"/>
              </a:rPr>
              <a:t>, each composed of </a:t>
            </a:r>
            <a:r>
              <a:rPr lang="en" sz="2450" b="1" spc="95" dirty="0">
                <a:solidFill>
                  <a:srgbClr val="231F20"/>
                </a:solidFill>
                <a:latin typeface="Calibri"/>
                <a:cs typeface="Calibri"/>
              </a:rPr>
              <a:t>several activities</a:t>
            </a:r>
            <a:r>
              <a:rPr lang="en" sz="2450" spc="75" dirty="0">
                <a:solidFill>
                  <a:srgbClr val="231F20"/>
                </a:solidFill>
                <a:latin typeface="Calibri"/>
                <a:cs typeface="Calibri"/>
              </a:rPr>
              <a:t>.</a:t>
            </a:r>
            <a:endParaRPr sz="2450" dirty="0">
              <a:latin typeface="Calibri"/>
              <a:cs typeface="Calibri"/>
            </a:endParaRPr>
          </a:p>
        </p:txBody>
      </p:sp>
      <p:sp>
        <p:nvSpPr>
          <p:cNvPr id="7" name="object 7"/>
          <p:cNvSpPr txBox="1"/>
          <p:nvPr/>
        </p:nvSpPr>
        <p:spPr>
          <a:xfrm>
            <a:off x="10279842" y="2594004"/>
            <a:ext cx="9544049" cy="7223131"/>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en" sz="2350" b="1" spc="-150" dirty="0">
                <a:solidFill>
                  <a:srgbClr val="878787"/>
                </a:solidFill>
                <a:latin typeface="Calibri"/>
                <a:cs typeface="Calibri"/>
              </a:rPr>
              <a:t>3 BEFORE YOU BEGIN</a:t>
            </a:r>
            <a:endParaRPr lang="fr-FR" sz="2350" b="1" spc="-150" dirty="0">
              <a:latin typeface="Calibri"/>
              <a:cs typeface="Calibri"/>
            </a:endParaRPr>
          </a:p>
          <a:p>
            <a:pPr marL="31115">
              <a:lnSpc>
                <a:spcPct val="100000"/>
              </a:lnSpc>
              <a:spcBef>
                <a:spcPts val="1714"/>
              </a:spcBef>
              <a:tabLst>
                <a:tab pos="734695" algn="l"/>
              </a:tabLst>
            </a:pPr>
            <a:r>
              <a:rPr lang="en" sz="3525" b="1" spc="-150" baseline="15366" dirty="0">
                <a:solidFill>
                  <a:srgbClr val="878787"/>
                </a:solidFill>
                <a:latin typeface="Calibri"/>
                <a:cs typeface="Calibri"/>
              </a:rPr>
              <a:t>6         </a:t>
            </a:r>
            <a:r>
              <a:rPr lang="en" sz="3750" b="1" spc="-150" dirty="0">
                <a:solidFill>
                  <a:srgbClr val="EAB24C"/>
                </a:solidFill>
                <a:latin typeface="Calibri"/>
                <a:cs typeface="Calibri"/>
              </a:rPr>
              <a:t>CYBERSECURITY PROFESSIONS</a:t>
            </a:r>
            <a:endParaRPr lang="fr-FR" sz="3750" b="1" spc="-150" dirty="0">
              <a:latin typeface="Calibri"/>
              <a:cs typeface="Calibri"/>
            </a:endParaRPr>
          </a:p>
          <a:p>
            <a:pPr marL="986155">
              <a:lnSpc>
                <a:spcPct val="100000"/>
              </a:lnSpc>
              <a:spcBef>
                <a:spcPts val="225"/>
              </a:spcBef>
            </a:pPr>
            <a:r>
              <a:rPr lang="en" sz="2350" b="1" u="sng" spc="-150" dirty="0">
                <a:solidFill>
                  <a:srgbClr val="231F20"/>
                </a:solidFill>
                <a:uFill>
                  <a:solidFill>
                    <a:srgbClr val="231F20"/>
                  </a:solidFill>
                </a:uFill>
                <a:latin typeface="Calibri"/>
                <a:cs typeface="Calibri"/>
              </a:rPr>
              <a:t>ACTIVITY 1</a:t>
            </a:r>
            <a:r>
              <a:rPr lang="en" sz="2350" b="1" spc="-150" dirty="0">
                <a:solidFill>
                  <a:srgbClr val="231F20"/>
                </a:solidFill>
                <a:latin typeface="Calibri"/>
                <a:cs typeface="Calibri"/>
              </a:rPr>
              <a:t>: THE GESTURES OF CYBER</a:t>
            </a:r>
            <a:endParaRPr lang="fr-FR" sz="2350" b="1" spc="-150" dirty="0">
              <a:latin typeface="Calibri"/>
              <a:cs typeface="Calibri"/>
            </a:endParaRPr>
          </a:p>
          <a:p>
            <a:pPr marL="2362835" marR="1910714" indent="-1377315">
              <a:lnSpc>
                <a:spcPct val="111400"/>
              </a:lnSpc>
            </a:pPr>
            <a:r>
              <a:rPr lang="en" sz="2350" b="1" u="sng" spc="-150" dirty="0">
                <a:solidFill>
                  <a:srgbClr val="231F20"/>
                </a:solidFill>
                <a:uFill>
                  <a:solidFill>
                    <a:srgbClr val="231F20"/>
                  </a:solidFill>
                </a:uFill>
                <a:latin typeface="Calibri"/>
                <a:cs typeface="Calibri"/>
              </a:rPr>
              <a:t>ACTIVITY 2</a:t>
            </a:r>
            <a:r>
              <a:rPr lang="en" sz="2350" b="1" spc="-150" dirty="0">
                <a:solidFill>
                  <a:srgbClr val="231F20"/>
                </a:solidFill>
                <a:latin typeface="Calibri"/>
                <a:cs typeface="Calibri"/>
              </a:rPr>
              <a:t>: I AM NOT A HACKER AND YET </a:t>
            </a:r>
            <a:br>
              <a:rPr lang="fr-FR" sz="2350" b="1" spc="-150" dirty="0">
                <a:solidFill>
                  <a:srgbClr val="231F20"/>
                </a:solidFill>
                <a:latin typeface="Calibri"/>
                <a:cs typeface="Calibri"/>
              </a:rPr>
            </a:br>
            <a:r>
              <a:rPr lang="en" sz="2350" b="1" spc="-150" dirty="0">
                <a:solidFill>
                  <a:srgbClr val="231F20"/>
                </a:solidFill>
                <a:latin typeface="Calibri"/>
                <a:cs typeface="Calibri"/>
              </a:rPr>
              <a:t>I WORK IN CYBERSECURITY!</a:t>
            </a:r>
            <a:endParaRPr lang="fr-FR" sz="2350" b="1" spc="-150" dirty="0">
              <a:latin typeface="Calibri"/>
              <a:cs typeface="Calibri"/>
            </a:endParaRPr>
          </a:p>
          <a:p>
            <a:pPr marL="986155">
              <a:lnSpc>
                <a:spcPct val="100000"/>
              </a:lnSpc>
              <a:spcBef>
                <a:spcPts val="320"/>
              </a:spcBef>
            </a:pPr>
            <a:r>
              <a:rPr lang="en" sz="2350" b="1" u="sng" spc="-150" dirty="0">
                <a:solidFill>
                  <a:srgbClr val="231F20"/>
                </a:solidFill>
                <a:uFill>
                  <a:solidFill>
                    <a:srgbClr val="231F20"/>
                  </a:solidFill>
                </a:uFill>
                <a:latin typeface="Calibri"/>
                <a:cs typeface="Calibri"/>
              </a:rPr>
              <a:t>ACTIVITY 3</a:t>
            </a:r>
            <a:r>
              <a:rPr lang="en" sz="2350" b="1" spc="-150" dirty="0">
                <a:solidFill>
                  <a:srgbClr val="231F20"/>
                </a:solidFill>
                <a:latin typeface="Calibri"/>
                <a:cs typeface="Calibri"/>
              </a:rPr>
              <a:t>: CYBER: ONE OR MORE PROFESSIONS?</a:t>
            </a:r>
            <a:endParaRPr lang="fr-FR" sz="2350" b="1" spc="-150" dirty="0">
              <a:latin typeface="Calibri"/>
              <a:cs typeface="Calibri"/>
            </a:endParaRPr>
          </a:p>
          <a:p>
            <a:pPr marL="734695">
              <a:lnSpc>
                <a:spcPct val="100000"/>
              </a:lnSpc>
              <a:spcBef>
                <a:spcPts val="2105"/>
              </a:spcBef>
            </a:pPr>
            <a:r>
              <a:rPr lang="en" sz="3750" b="1" spc="-150" dirty="0">
                <a:solidFill>
                  <a:srgbClr val="752B8E"/>
                </a:solidFill>
                <a:latin typeface="Calibri"/>
                <a:cs typeface="Calibri"/>
              </a:rPr>
              <a:t>BEWARE OF APPEARANCES!</a:t>
            </a:r>
            <a:endParaRPr lang="fr-FR" sz="3750" b="1" spc="-150" dirty="0">
              <a:latin typeface="Calibri"/>
              <a:cs typeface="Calibri"/>
            </a:endParaRPr>
          </a:p>
          <a:p>
            <a:pPr marL="986155" marR="521970">
              <a:lnSpc>
                <a:spcPts val="3140"/>
              </a:lnSpc>
              <a:spcBef>
                <a:spcPts val="65"/>
              </a:spcBef>
            </a:pPr>
            <a:r>
              <a:rPr lang="en" sz="2350" b="1" u="sng" spc="-150" dirty="0">
                <a:solidFill>
                  <a:srgbClr val="231F20"/>
                </a:solidFill>
                <a:uFill>
                  <a:solidFill>
                    <a:srgbClr val="231F20"/>
                  </a:solidFill>
                </a:uFill>
                <a:latin typeface="Calibri"/>
                <a:cs typeface="Calibri"/>
              </a:rPr>
              <a:t>ACTIVITY 1</a:t>
            </a:r>
            <a:r>
              <a:rPr lang="en" sz="2350" b="1" spc="-150" dirty="0">
                <a:solidFill>
                  <a:srgbClr val="231F20"/>
                </a:solidFill>
                <a:latin typeface="Calibri"/>
                <a:cs typeface="Calibri"/>
              </a:rPr>
              <a:t>: AVOID FAKE TECH SUPPORT SCAMS </a:t>
            </a:r>
            <a:r>
              <a:rPr lang="en" sz="2350" b="1" u="sng" spc="-150" dirty="0">
                <a:solidFill>
                  <a:srgbClr val="231F20"/>
                </a:solidFill>
                <a:uFill>
                  <a:solidFill>
                    <a:srgbClr val="231F20"/>
                  </a:solidFill>
                </a:uFill>
                <a:latin typeface="Calibri"/>
                <a:cs typeface="Calibri"/>
              </a:rPr>
              <a:t>ACTIVITY 2</a:t>
            </a:r>
            <a:r>
              <a:rPr lang="en" sz="2350" b="1" spc="-150" dirty="0">
                <a:solidFill>
                  <a:srgbClr val="231F20"/>
                </a:solidFill>
                <a:latin typeface="Calibri"/>
                <a:cs typeface="Calibri"/>
              </a:rPr>
              <a:t>: DON'T LET CYBERCRIMINALS STEAL FROM YOU!</a:t>
            </a:r>
          </a:p>
          <a:p>
            <a:pPr marL="986155" marR="521970">
              <a:lnSpc>
                <a:spcPts val="3140"/>
              </a:lnSpc>
              <a:spcBef>
                <a:spcPts val="65"/>
              </a:spcBef>
            </a:pPr>
            <a:r>
              <a:rPr lang="en" sz="2350" b="1" u="sng" spc="-150" dirty="0">
                <a:solidFill>
                  <a:srgbClr val="231F20"/>
                </a:solidFill>
                <a:uFill>
                  <a:solidFill>
                    <a:srgbClr val="231F20"/>
                  </a:solidFill>
                </a:uFill>
                <a:latin typeface="Calibri"/>
                <a:cs typeface="Calibri"/>
              </a:rPr>
              <a:t>ACTIVITY 3</a:t>
            </a:r>
            <a:r>
              <a:rPr lang="en" sz="2350" b="1" spc="-150" dirty="0">
                <a:solidFill>
                  <a:srgbClr val="231F20"/>
                </a:solidFill>
                <a:latin typeface="Calibri"/>
                <a:cs typeface="Calibri"/>
              </a:rPr>
              <a:t>: SPOT DEEPFAKE CONTENT</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en" sz="3750" b="1" spc="-150" dirty="0">
                <a:solidFill>
                  <a:srgbClr val="167C82"/>
                </a:solidFill>
                <a:latin typeface="Calibri"/>
                <a:cs typeface="Calibri"/>
              </a:rPr>
              <a:t>PROTECT YOUR ONLINE ACCOUNTS!</a:t>
            </a:r>
            <a:endParaRPr lang="fr-FR" sz="3750" b="1" spc="-150" dirty="0">
              <a:latin typeface="Calibri"/>
              <a:cs typeface="Calibri"/>
            </a:endParaRPr>
          </a:p>
          <a:p>
            <a:pPr marL="2303145" marR="504190" indent="-1316990">
              <a:lnSpc>
                <a:spcPts val="3140"/>
              </a:lnSpc>
              <a:spcBef>
                <a:spcPts val="65"/>
              </a:spcBef>
            </a:pPr>
            <a:r>
              <a:rPr lang="en" sz="2350" b="1" u="sng" spc="-150" dirty="0">
                <a:solidFill>
                  <a:srgbClr val="231F20"/>
                </a:solidFill>
                <a:uFill>
                  <a:solidFill>
                    <a:srgbClr val="231F20"/>
                  </a:solidFill>
                </a:uFill>
                <a:latin typeface="Calibri"/>
                <a:cs typeface="Calibri"/>
              </a:rPr>
              <a:t>ACTIVITY 1</a:t>
            </a:r>
            <a:r>
              <a:rPr lang="en" sz="2350" b="1" spc="-150" dirty="0">
                <a:solidFill>
                  <a:srgbClr val="231F20"/>
                </a:solidFill>
                <a:latin typeface="Calibri"/>
                <a:cs typeface="Calibri"/>
              </a:rPr>
              <a:t>: A GOOD PASSWORD IS YOUR FIRST LINE OF DEFENSE!</a:t>
            </a:r>
            <a:endParaRPr lang="fr-FR" sz="2350" b="1" spc="-150" dirty="0">
              <a:latin typeface="Calibri"/>
              <a:cs typeface="Calibri"/>
            </a:endParaRPr>
          </a:p>
          <a:p>
            <a:pPr marL="986155">
              <a:lnSpc>
                <a:spcPct val="100000"/>
              </a:lnSpc>
              <a:spcBef>
                <a:spcPts val="165"/>
              </a:spcBef>
            </a:pPr>
            <a:r>
              <a:rPr lang="en" sz="2350" b="1" u="sng" spc="-150" dirty="0">
                <a:solidFill>
                  <a:srgbClr val="231F20"/>
                </a:solidFill>
                <a:uFill>
                  <a:solidFill>
                    <a:srgbClr val="231F20"/>
                  </a:solidFill>
                </a:uFill>
                <a:latin typeface="Calibri"/>
                <a:cs typeface="Calibri"/>
              </a:rPr>
              <a:t>ACTIVITY 2</a:t>
            </a:r>
            <a:r>
              <a:rPr lang="en" sz="2350" b="1" spc="-150" dirty="0">
                <a:solidFill>
                  <a:srgbClr val="231F20"/>
                </a:solidFill>
                <a:latin typeface="Calibri"/>
                <a:cs typeface="Calibri"/>
              </a:rPr>
              <a:t>: PROTECT YOUR MOST IMPORTANT ONLINE ACCOUNTS</a:t>
            </a:r>
            <a:endParaRPr lang="fr-FR" sz="2350" b="1" spc="-150" dirty="0">
              <a:latin typeface="Calibri"/>
              <a:cs typeface="Calibri"/>
            </a:endParaRPr>
          </a:p>
          <a:p>
            <a:pPr marL="447675">
              <a:lnSpc>
                <a:spcPct val="100000"/>
              </a:lnSpc>
              <a:spcBef>
                <a:spcPts val="2240"/>
              </a:spcBef>
            </a:pPr>
            <a:r>
              <a:rPr lang="en" sz="2350" b="1" spc="-150" dirty="0">
                <a:solidFill>
                  <a:srgbClr val="878787"/>
                </a:solidFill>
                <a:latin typeface="Calibri"/>
                <a:cs typeface="Calibri"/>
              </a:rPr>
              <a:t>RESOURCES TO PREPARE YOUR INTERVENTION</a:t>
            </a:r>
            <a:endParaRPr lang="fr-FR" sz="2350" b="1" spc="-150" dirty="0">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en" sz="2350" b="1" spc="-150" dirty="0">
                <a:solidFill>
                  <a:srgbClr val="878787"/>
                </a:solidFill>
                <a:latin typeface="Calibri"/>
                <a:cs typeface="Calibri"/>
              </a:rPr>
              <a:t>26</a:t>
            </a:r>
            <a:endParaRPr lang="fr-FR" sz="2350" b="1" spc="-150" dirty="0">
              <a:latin typeface="Calibri"/>
              <a:cs typeface="Calibri"/>
            </a:endParaRPr>
          </a:p>
        </p:txBody>
      </p:sp>
      <p:sp>
        <p:nvSpPr>
          <p:cNvPr id="9" name="object 9"/>
          <p:cNvSpPr txBox="1"/>
          <p:nvPr/>
        </p:nvSpPr>
        <p:spPr>
          <a:xfrm>
            <a:off x="10117756" y="7827460"/>
            <a:ext cx="338455" cy="384810"/>
          </a:xfrm>
          <a:prstGeom prst="rect">
            <a:avLst/>
          </a:prstGeom>
        </p:spPr>
        <p:txBody>
          <a:bodyPr vert="horz" wrap="square" lIns="0" tIns="13335" rIns="0" bIns="0" rtlCol="0">
            <a:spAutoFit/>
          </a:bodyPr>
          <a:lstStyle/>
          <a:p>
            <a:pPr marL="12700">
              <a:lnSpc>
                <a:spcPct val="100000"/>
              </a:lnSpc>
              <a:spcBef>
                <a:spcPts val="105"/>
              </a:spcBef>
            </a:pPr>
            <a:r>
              <a:rPr lang="en" sz="2350" b="1" spc="-150" dirty="0">
                <a:solidFill>
                  <a:srgbClr val="878787"/>
                </a:solidFill>
                <a:latin typeface="Calibri"/>
                <a:cs typeface="Calibri"/>
              </a:rPr>
              <a:t>55</a:t>
            </a:r>
            <a:endParaRPr lang="fr-FR" sz="2350" b="1" spc="-150" dirty="0">
              <a:latin typeface="Calibri"/>
              <a:cs typeface="Calibri"/>
            </a:endParaRPr>
          </a:p>
        </p:txBody>
      </p:sp>
      <p:sp>
        <p:nvSpPr>
          <p:cNvPr id="10" name="object 10"/>
          <p:cNvSpPr txBox="1"/>
          <p:nvPr/>
        </p:nvSpPr>
        <p:spPr>
          <a:xfrm>
            <a:off x="10154586" y="9361636"/>
            <a:ext cx="301625" cy="384810"/>
          </a:xfrm>
          <a:prstGeom prst="rect">
            <a:avLst/>
          </a:prstGeom>
        </p:spPr>
        <p:txBody>
          <a:bodyPr vert="horz" wrap="square" lIns="0" tIns="13335" rIns="0" bIns="0" rtlCol="0">
            <a:spAutoFit/>
          </a:bodyPr>
          <a:lstStyle/>
          <a:p>
            <a:pPr marL="12700">
              <a:lnSpc>
                <a:spcPct val="100000"/>
              </a:lnSpc>
              <a:spcBef>
                <a:spcPts val="105"/>
              </a:spcBef>
            </a:pPr>
            <a:r>
              <a:rPr lang="en" sz="2350" b="1" spc="-150" dirty="0">
                <a:solidFill>
                  <a:srgbClr val="878787"/>
                </a:solidFill>
                <a:latin typeface="Calibri"/>
                <a:cs typeface="Calibri"/>
              </a:rPr>
              <a:t>71</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lang="en" sz="2450" spc="100" dirty="0">
                <a:solidFill>
                  <a:srgbClr val="231F20"/>
                </a:solidFill>
                <a:latin typeface="Calibri"/>
                <a:cs typeface="Calibri"/>
              </a:rPr>
              <a:t>The sequences are </a:t>
            </a:r>
            <a:r>
              <a:rPr lang="en" sz="2450" b="1" spc="40" dirty="0">
                <a:solidFill>
                  <a:srgbClr val="231F20"/>
                </a:solidFill>
                <a:latin typeface="Calibri"/>
                <a:cs typeface="Calibri"/>
              </a:rPr>
              <a:t>independent </a:t>
            </a:r>
            <a:r>
              <a:rPr lang="en" sz="2450" spc="85" dirty="0">
                <a:solidFill>
                  <a:srgbClr val="231F20"/>
                </a:solidFill>
                <a:latin typeface="Calibri"/>
                <a:cs typeface="Calibri"/>
              </a:rPr>
              <a:t>of each other and can be made </a:t>
            </a:r>
            <a:r>
              <a:rPr lang="en" sz="2450" b="1" spc="65" dirty="0">
                <a:solidFill>
                  <a:srgbClr val="231F20"/>
                </a:solidFill>
                <a:latin typeface="Calibri"/>
                <a:cs typeface="Calibri"/>
              </a:rPr>
              <a:t>according to your needs</a:t>
            </a:r>
            <a:r>
              <a:rPr lang="en" sz="2450" spc="60" dirty="0">
                <a:solidFill>
                  <a:srgbClr val="231F20"/>
                </a:solidFill>
                <a:latin typeface="Calibri"/>
                <a:cs typeface="Calibri"/>
              </a:rPr>
              <a:t>.</a:t>
            </a:r>
            <a:endParaRPr sz="2450" dirty="0">
              <a:latin typeface="Calibri"/>
              <a:cs typeface="Calibri"/>
            </a:endParaRPr>
          </a:p>
        </p:txBody>
      </p:sp>
      <p:sp>
        <p:nvSpPr>
          <p:cNvPr id="12" name="object 12"/>
          <p:cNvSpPr txBox="1"/>
          <p:nvPr/>
        </p:nvSpPr>
        <p:spPr>
          <a:xfrm>
            <a:off x="1795485" y="7278108"/>
            <a:ext cx="5162550" cy="2414635"/>
          </a:xfrm>
          <a:prstGeom prst="rect">
            <a:avLst/>
          </a:prstGeom>
        </p:spPr>
        <p:txBody>
          <a:bodyPr vert="horz" wrap="square" lIns="0" tIns="182245" rIns="0" bIns="0" rtlCol="0">
            <a:spAutoFit/>
          </a:bodyPr>
          <a:lstStyle/>
          <a:p>
            <a:pPr marR="12700" algn="ctr">
              <a:lnSpc>
                <a:spcPct val="100000"/>
              </a:lnSpc>
              <a:spcBef>
                <a:spcPts val="1435"/>
              </a:spcBef>
            </a:pPr>
            <a:r>
              <a:rPr lang="en" sz="3550" b="1" spc="-150" dirty="0">
                <a:solidFill>
                  <a:srgbClr val="9BCCC1"/>
                </a:solidFill>
                <a:latin typeface="Calibri"/>
                <a:cs typeface="Calibri"/>
              </a:rPr>
              <a:t>HOW TO USE THIS KIT?</a:t>
            </a:r>
            <a:endParaRPr lang="fr-FR" sz="3550" b="1" spc="-150" dirty="0">
              <a:latin typeface="Calibri"/>
              <a:cs typeface="Calibri"/>
            </a:endParaRPr>
          </a:p>
          <a:p>
            <a:pPr marL="12065" marR="5080" algn="ctr">
              <a:lnSpc>
                <a:spcPct val="105500"/>
              </a:lnSpc>
              <a:spcBef>
                <a:spcPts val="800"/>
              </a:spcBef>
            </a:pPr>
            <a:r>
              <a:rPr lang="en" sz="2450" spc="85" dirty="0">
                <a:solidFill>
                  <a:srgbClr val="231F20"/>
                </a:solidFill>
                <a:latin typeface="Calibri"/>
                <a:cs typeface="Calibri"/>
              </a:rPr>
              <a:t>It's up to you to adapt the language to those you want to convince and to choose the words that suit young people by adapting to their concerns!</a:t>
            </a:r>
            <a:endParaRPr sz="2450" dirty="0">
              <a:latin typeface="Calibri"/>
              <a:cs typeface="Calibri"/>
            </a:endParaRPr>
          </a:p>
        </p:txBody>
      </p:sp>
      <p:grpSp>
        <p:nvGrpSpPr>
          <p:cNvPr id="13" name="object 13"/>
          <p:cNvGrpSpPr/>
          <p:nvPr/>
        </p:nvGrpSpPr>
        <p:grpSpPr>
          <a:xfrm>
            <a:off x="10479405" y="3274567"/>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10628091" y="5705664"/>
              <a:ext cx="269930" cy="343166"/>
            </a:xfrm>
            <a:prstGeom prst="rect">
              <a:avLst/>
            </a:prstGeom>
          </p:spPr>
        </p:pic>
        <p:pic>
          <p:nvPicPr>
            <p:cNvPr id="21" name="object 21"/>
            <p:cNvPicPr/>
            <p:nvPr/>
          </p:nvPicPr>
          <p:blipFill>
            <a:blip r:embed="rId4" cstate="screen">
              <a:extLst>
                <a:ext uri="{28A0092B-C50C-407E-A947-70E740481C1C}">
                  <a14:useLocalDpi xmlns:a14="http://schemas.microsoft.com/office/drawing/2010/main"/>
                </a:ext>
              </a:extLst>
            </a:blip>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74119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10746542" y="3133437"/>
            <a:ext cx="3569970" cy="2096135"/>
            <a:chOff x="885229" y="3352557"/>
            <a:chExt cx="3569970" cy="2096135"/>
          </a:xfrm>
        </p:grpSpPr>
        <p:sp>
          <p:nvSpPr>
            <p:cNvPr id="11" name="object 11"/>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screen">
              <a:extLst>
                <a:ext uri="{28A0092B-C50C-407E-A947-70E740481C1C}">
                  <a14:useLocalDpi xmlns:a14="http://schemas.microsoft.com/office/drawing/2010/main"/>
                </a:ext>
              </a:extLst>
            </a:blip>
            <a:stretch>
              <a:fillRect/>
            </a:stretch>
          </p:blipFill>
          <p:spPr>
            <a:xfrm>
              <a:off x="941070" y="3408397"/>
              <a:ext cx="3418524" cy="1946338"/>
            </a:xfrm>
            <a:prstGeom prst="rect">
              <a:avLst/>
            </a:prstGeom>
          </p:spPr>
        </p:pic>
      </p:grpSp>
      <p:sp>
        <p:nvSpPr>
          <p:cNvPr id="13" name="object 13"/>
          <p:cNvSpPr txBox="1"/>
          <p:nvPr/>
        </p:nvSpPr>
        <p:spPr>
          <a:xfrm>
            <a:off x="11035412" y="3458916"/>
            <a:ext cx="649605" cy="96075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indent="48895">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indent="56515">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a:p>
            <a:pPr marL="144780">
              <a:lnSpc>
                <a:spcPct val="100000"/>
              </a:lnSpc>
              <a:spcBef>
                <a:spcPts val="95"/>
              </a:spcBef>
            </a:pPr>
            <a:r>
              <a:rPr lang="en" sz="550" spc="-10" dirty="0">
                <a:solidFill>
                  <a:srgbClr val="231F20"/>
                </a:solidFill>
                <a:latin typeface="Calibri"/>
                <a:cs typeface="Calibri"/>
              </a:rPr>
              <a:t>Cryptologist</a:t>
            </a:r>
            <a:endParaRPr sz="550" dirty="0">
              <a:latin typeface="Calibri"/>
              <a:cs typeface="Calibri"/>
            </a:endParaRPr>
          </a:p>
        </p:txBody>
      </p:sp>
      <p:sp>
        <p:nvSpPr>
          <p:cNvPr id="14" name="object 14"/>
          <p:cNvSpPr txBox="1"/>
          <p:nvPr/>
        </p:nvSpPr>
        <p:spPr>
          <a:xfrm>
            <a:off x="13377837" y="3458916"/>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3495"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FFB542"/>
                </a:solidFill>
                <a:latin typeface="Calibri"/>
                <a:cs typeface="Calibri"/>
              </a:rPr>
              <a:t>Cybersecurity Crisis Manager</a:t>
            </a:r>
            <a:endParaRPr sz="550" dirty="0">
              <a:latin typeface="Calibri"/>
              <a:cs typeface="Calibri"/>
            </a:endParaRPr>
          </a:p>
        </p:txBody>
      </p:sp>
      <p:sp>
        <p:nvSpPr>
          <p:cNvPr id="15" name="object 15"/>
          <p:cNvSpPr txBox="1"/>
          <p:nvPr/>
        </p:nvSpPr>
        <p:spPr>
          <a:xfrm>
            <a:off x="12027656" y="4099002"/>
            <a:ext cx="1145547" cy="488595"/>
          </a:xfrm>
          <a:prstGeom prst="rect">
            <a:avLst/>
          </a:prstGeom>
        </p:spPr>
        <p:txBody>
          <a:bodyPr vert="horz" wrap="square" lIns="0" tIns="26670" rIns="0" bIns="0" rtlCol="0">
            <a:spAutoFit/>
          </a:bodyPr>
          <a:lstStyle/>
          <a:p>
            <a:pPr marL="12700" marR="5080" algn="ctr">
              <a:lnSpc>
                <a:spcPts val="1240"/>
              </a:lnSpc>
              <a:spcBef>
                <a:spcPts val="210"/>
              </a:spcBef>
            </a:pPr>
            <a:r>
              <a:rPr lang="en" sz="1100" b="1" spc="-10" dirty="0">
                <a:solidFill>
                  <a:srgbClr val="231F20"/>
                </a:solidFill>
                <a:latin typeface="Calibri"/>
                <a:cs typeface="Calibri"/>
              </a:rPr>
              <a:t>SECURITY SOLUTIONS ADMINISTRATOR</a:t>
            </a:r>
            <a:endParaRPr lang="fr-FR" sz="1100" b="1" dirty="0">
              <a:latin typeface="Calibri"/>
              <a:cs typeface="Calibri"/>
            </a:endParaRPr>
          </a:p>
        </p:txBody>
      </p:sp>
      <p:grpSp>
        <p:nvGrpSpPr>
          <p:cNvPr id="17" name="object 17"/>
          <p:cNvGrpSpPr/>
          <p:nvPr/>
        </p:nvGrpSpPr>
        <p:grpSpPr>
          <a:xfrm>
            <a:off x="10746542" y="5433681"/>
            <a:ext cx="3569970" cy="2096135"/>
            <a:chOff x="885229" y="5652801"/>
            <a:chExt cx="3569970" cy="2096135"/>
          </a:xfrm>
        </p:grpSpPr>
        <p:sp>
          <p:nvSpPr>
            <p:cNvPr id="18" name="object 18"/>
            <p:cNvSpPr/>
            <p:nvPr/>
          </p:nvSpPr>
          <p:spPr>
            <a:xfrm>
              <a:off x="885229" y="5652801"/>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9" name="object 19"/>
            <p:cNvPicPr/>
            <p:nvPr/>
          </p:nvPicPr>
          <p:blipFill>
            <a:blip r:embed="rId3" cstate="screen">
              <a:extLst>
                <a:ext uri="{28A0092B-C50C-407E-A947-70E740481C1C}">
                  <a14:useLocalDpi xmlns:a14="http://schemas.microsoft.com/office/drawing/2010/main"/>
                </a:ext>
              </a:extLst>
            </a:blip>
            <a:stretch>
              <a:fillRect/>
            </a:stretch>
          </p:blipFill>
          <p:spPr>
            <a:xfrm>
              <a:off x="941070" y="5708644"/>
              <a:ext cx="3418524" cy="1946338"/>
            </a:xfrm>
            <a:prstGeom prst="rect">
              <a:avLst/>
            </a:prstGeom>
          </p:spPr>
        </p:pic>
      </p:grpSp>
      <p:sp>
        <p:nvSpPr>
          <p:cNvPr id="20" name="object 20"/>
          <p:cNvSpPr txBox="1"/>
          <p:nvPr/>
        </p:nvSpPr>
        <p:spPr>
          <a:xfrm>
            <a:off x="12052909" y="6399248"/>
            <a:ext cx="1086204" cy="488595"/>
          </a:xfrm>
          <a:prstGeom prst="rect">
            <a:avLst/>
          </a:prstGeom>
        </p:spPr>
        <p:txBody>
          <a:bodyPr vert="horz" wrap="square" lIns="0" tIns="26670" rIns="0" bIns="0" rtlCol="0">
            <a:spAutoFit/>
          </a:bodyPr>
          <a:lstStyle/>
          <a:p>
            <a:pPr marL="131445" marR="123825" algn="ctr">
              <a:lnSpc>
                <a:spcPts val="1240"/>
              </a:lnSpc>
              <a:spcBef>
                <a:spcPts val="210"/>
              </a:spcBef>
            </a:pPr>
            <a:r>
              <a:rPr lang="en" sz="1100" b="1" spc="-10" dirty="0">
                <a:solidFill>
                  <a:srgbClr val="231F20"/>
                </a:solidFill>
                <a:latin typeface="Calibri"/>
                <a:cs typeface="Calibri"/>
              </a:rPr>
              <a:t>TRAINER IN</a:t>
            </a:r>
            <a:endParaRPr lang="fr-FR" sz="1100" b="1" dirty="0">
              <a:latin typeface="Calibri"/>
              <a:cs typeface="Calibri"/>
            </a:endParaRPr>
          </a:p>
          <a:p>
            <a:pPr algn="ctr">
              <a:lnSpc>
                <a:spcPts val="1215"/>
              </a:lnSpc>
            </a:pPr>
            <a:r>
              <a:rPr lang="en" sz="1100" b="1" spc="60" dirty="0">
                <a:solidFill>
                  <a:srgbClr val="231F20"/>
                </a:solidFill>
                <a:latin typeface="Calibri"/>
                <a:cs typeface="Calibri"/>
              </a:rPr>
              <a:t>CYBERSECURITY</a:t>
            </a:r>
            <a:endParaRPr lang="fr-FR" sz="1100" b="1" dirty="0">
              <a:latin typeface="Calibri"/>
              <a:cs typeface="Calibri"/>
            </a:endParaRPr>
          </a:p>
        </p:txBody>
      </p:sp>
      <p:sp>
        <p:nvSpPr>
          <p:cNvPr id="21" name="object 21"/>
          <p:cNvSpPr txBox="1"/>
          <p:nvPr/>
        </p:nvSpPr>
        <p:spPr>
          <a:xfrm>
            <a:off x="11035412" y="5759164"/>
            <a:ext cx="649605" cy="119443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algn="ctr">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algn="ctr">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a:p>
            <a:pPr marL="28575" algn="ctr">
              <a:lnSpc>
                <a:spcPct val="100000"/>
              </a:lnSpc>
              <a:spcBef>
                <a:spcPts val="95"/>
              </a:spcBef>
            </a:pPr>
            <a:r>
              <a:rPr lang="en" sz="550" spc="-10" dirty="0">
                <a:solidFill>
                  <a:srgbClr val="F7D842"/>
                </a:solidFill>
                <a:latin typeface="Calibri"/>
                <a:cs typeface="Calibri"/>
              </a:rPr>
              <a:t>Cryptologist</a:t>
            </a:r>
            <a:endParaRPr sz="550" dirty="0">
              <a:latin typeface="Calibri"/>
              <a:cs typeface="Calibri"/>
            </a:endParaRPr>
          </a:p>
          <a:p>
            <a:pPr marL="103505" marR="66675" algn="ctr">
              <a:lnSpc>
                <a:spcPts val="540"/>
              </a:lnSpc>
              <a:spcBef>
                <a:spcPts val="204"/>
              </a:spcBef>
            </a:pPr>
            <a:r>
              <a:rPr lang="en" sz="550" spc="-10" dirty="0">
                <a:solidFill>
                  <a:srgbClr val="231F20"/>
                </a:solidFill>
                <a:latin typeface="Calibri"/>
                <a:cs typeface="Calibri"/>
              </a:rPr>
              <a:t>Security Solutions Administrator</a:t>
            </a:r>
            <a:endParaRPr sz="550" dirty="0">
              <a:latin typeface="Calibri"/>
              <a:cs typeface="Calibri"/>
            </a:endParaRPr>
          </a:p>
        </p:txBody>
      </p:sp>
      <p:sp>
        <p:nvSpPr>
          <p:cNvPr id="22" name="object 22"/>
          <p:cNvSpPr txBox="1"/>
          <p:nvPr/>
        </p:nvSpPr>
        <p:spPr>
          <a:xfrm>
            <a:off x="13377943" y="5759164"/>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2860"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260">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FFB542"/>
                </a:solidFill>
                <a:latin typeface="Calibri"/>
                <a:cs typeface="Calibri"/>
              </a:rPr>
              <a:t>Cybersecurity Crisis Manager</a:t>
            </a:r>
            <a:endParaRPr sz="550" dirty="0">
              <a:latin typeface="Calibri"/>
              <a:cs typeface="Calibri"/>
            </a:endParaRPr>
          </a:p>
        </p:txBody>
      </p:sp>
      <p:sp>
        <p:nvSpPr>
          <p:cNvPr id="23" name="object 23"/>
          <p:cNvSpPr txBox="1"/>
          <p:nvPr/>
        </p:nvSpPr>
        <p:spPr>
          <a:xfrm>
            <a:off x="13429816" y="5564126"/>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24" name="object 24"/>
          <p:cNvGrpSpPr/>
          <p:nvPr/>
        </p:nvGrpSpPr>
        <p:grpSpPr>
          <a:xfrm>
            <a:off x="10746542" y="7706816"/>
            <a:ext cx="3569970" cy="2096135"/>
            <a:chOff x="885229" y="7925936"/>
            <a:chExt cx="3569970" cy="2096135"/>
          </a:xfrm>
        </p:grpSpPr>
        <p:sp>
          <p:nvSpPr>
            <p:cNvPr id="25" name="object 25"/>
            <p:cNvSpPr/>
            <p:nvPr/>
          </p:nvSpPr>
          <p:spPr>
            <a:xfrm>
              <a:off x="885229" y="792593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6" name="object 26"/>
            <p:cNvPicPr/>
            <p:nvPr/>
          </p:nvPicPr>
          <p:blipFill>
            <a:blip r:embed="rId3" cstate="screen">
              <a:extLst>
                <a:ext uri="{28A0092B-C50C-407E-A947-70E740481C1C}">
                  <a14:useLocalDpi xmlns:a14="http://schemas.microsoft.com/office/drawing/2010/main"/>
                </a:ext>
              </a:extLst>
            </a:blip>
            <a:stretch>
              <a:fillRect/>
            </a:stretch>
          </p:blipFill>
          <p:spPr>
            <a:xfrm>
              <a:off x="941070" y="7981781"/>
              <a:ext cx="3418524" cy="1946338"/>
            </a:xfrm>
            <a:prstGeom prst="rect">
              <a:avLst/>
            </a:prstGeom>
          </p:spPr>
        </p:pic>
      </p:grpSp>
      <p:sp>
        <p:nvSpPr>
          <p:cNvPr id="27" name="object 27"/>
          <p:cNvSpPr txBox="1"/>
          <p:nvPr/>
        </p:nvSpPr>
        <p:spPr>
          <a:xfrm>
            <a:off x="12223645" y="8622706"/>
            <a:ext cx="682070" cy="553357"/>
          </a:xfrm>
          <a:prstGeom prst="rect">
            <a:avLst/>
          </a:prstGeom>
        </p:spPr>
        <p:txBody>
          <a:bodyPr vert="horz" wrap="square" lIns="0" tIns="13335" rIns="0" bIns="0" rtlCol="0">
            <a:spAutoFit/>
          </a:bodyPr>
          <a:lstStyle/>
          <a:p>
            <a:pPr marL="166370">
              <a:lnSpc>
                <a:spcPts val="1305"/>
              </a:lnSpc>
              <a:spcBef>
                <a:spcPts val="105"/>
              </a:spcBef>
            </a:pPr>
            <a:r>
              <a:rPr lang="en" sz="1100" b="1" spc="-20" dirty="0">
                <a:solidFill>
                  <a:srgbClr val="231F20"/>
                </a:solidFill>
                <a:latin typeface="Calibri"/>
                <a:cs typeface="Calibri"/>
              </a:rPr>
              <a:t>CISO</a:t>
            </a:r>
            <a:endParaRPr lang="fr-FR" sz="1100" b="1" dirty="0">
              <a:latin typeface="Calibri"/>
              <a:cs typeface="Calibri"/>
            </a:endParaRPr>
          </a:p>
          <a:p>
            <a:pPr marL="12700" marR="5080" indent="10795" algn="just">
              <a:lnSpc>
                <a:spcPts val="700"/>
              </a:lnSpc>
              <a:spcBef>
                <a:spcPts val="120"/>
              </a:spcBef>
            </a:pPr>
            <a:r>
              <a:rPr lang="en" sz="700" b="1" spc="-10" dirty="0">
                <a:solidFill>
                  <a:srgbClr val="231F20"/>
                </a:solidFill>
                <a:latin typeface="Calibri"/>
                <a:cs typeface="Calibri"/>
              </a:rPr>
              <a:t>(INFORMATION SYSTEMS SECURITY OFFICER)</a:t>
            </a:r>
            <a:endParaRPr lang="fr-FR" sz="700" b="1" dirty="0">
              <a:latin typeface="Calibri"/>
              <a:cs typeface="Calibri"/>
            </a:endParaRPr>
          </a:p>
        </p:txBody>
      </p:sp>
      <p:sp>
        <p:nvSpPr>
          <p:cNvPr id="28" name="object 28"/>
          <p:cNvSpPr txBox="1"/>
          <p:nvPr/>
        </p:nvSpPr>
        <p:spPr>
          <a:xfrm>
            <a:off x="11035412" y="8032306"/>
            <a:ext cx="649605" cy="1369060"/>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algn="ctr">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algn="ctr">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a:p>
            <a:pPr marL="28575" algn="ctr">
              <a:lnSpc>
                <a:spcPct val="100000"/>
              </a:lnSpc>
              <a:spcBef>
                <a:spcPts val="95"/>
              </a:spcBef>
            </a:pPr>
            <a:r>
              <a:rPr lang="en" sz="550" spc="-10" dirty="0">
                <a:solidFill>
                  <a:srgbClr val="F7D842"/>
                </a:solidFill>
                <a:latin typeface="Calibri"/>
                <a:cs typeface="Calibri"/>
              </a:rPr>
              <a:t>Cryptologist</a:t>
            </a:r>
            <a:endParaRPr sz="550" dirty="0">
              <a:latin typeface="Calibri"/>
              <a:cs typeface="Calibri"/>
            </a:endParaRPr>
          </a:p>
          <a:p>
            <a:pPr marL="103505" marR="66675" algn="ctr">
              <a:lnSpc>
                <a:spcPts val="540"/>
              </a:lnSpc>
              <a:spcBef>
                <a:spcPts val="204"/>
              </a:spcBef>
            </a:pPr>
            <a:r>
              <a:rPr lang="en" sz="550" spc="-10" dirty="0">
                <a:solidFill>
                  <a:srgbClr val="F7D842"/>
                </a:solidFill>
                <a:latin typeface="Calibri"/>
                <a:cs typeface="Calibri"/>
              </a:rPr>
              <a:t>Security Solutions Administrator</a:t>
            </a:r>
            <a:endParaRPr sz="550" dirty="0">
              <a:latin typeface="Calibri"/>
              <a:cs typeface="Calibri"/>
            </a:endParaRPr>
          </a:p>
          <a:p>
            <a:pPr marL="115570" marR="78740" algn="ctr">
              <a:lnSpc>
                <a:spcPts val="540"/>
              </a:lnSpc>
              <a:spcBef>
                <a:spcPts val="300"/>
              </a:spcBef>
            </a:pPr>
            <a:r>
              <a:rPr lang="en" sz="550" dirty="0">
                <a:solidFill>
                  <a:srgbClr val="231F20"/>
                </a:solidFill>
                <a:latin typeface="Calibri"/>
                <a:cs typeface="Calibri"/>
              </a:rPr>
              <a:t>Cybersecurity Trainer</a:t>
            </a:r>
            <a:endParaRPr sz="550" dirty="0">
              <a:latin typeface="Calibri"/>
              <a:cs typeface="Calibri"/>
            </a:endParaRPr>
          </a:p>
        </p:txBody>
      </p:sp>
      <p:sp>
        <p:nvSpPr>
          <p:cNvPr id="29" name="object 29"/>
          <p:cNvSpPr txBox="1"/>
          <p:nvPr/>
        </p:nvSpPr>
        <p:spPr>
          <a:xfrm>
            <a:off x="13377837" y="8032306"/>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3495"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FFB542"/>
                </a:solidFill>
                <a:latin typeface="Calibri"/>
                <a:cs typeface="Calibri"/>
              </a:rPr>
              <a:t>Cybersecurity Crisis Manager</a:t>
            </a:r>
            <a:endParaRPr sz="550" dirty="0">
              <a:latin typeface="Calibri"/>
              <a:cs typeface="Calibri"/>
            </a:endParaRPr>
          </a:p>
        </p:txBody>
      </p:sp>
      <p:sp>
        <p:nvSpPr>
          <p:cNvPr id="30" name="object 30"/>
          <p:cNvSpPr txBox="1"/>
          <p:nvPr/>
        </p:nvSpPr>
        <p:spPr>
          <a:xfrm>
            <a:off x="13429816" y="7837264"/>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36" name="object 36"/>
          <p:cNvGrpSpPr/>
          <p:nvPr/>
        </p:nvGrpSpPr>
        <p:grpSpPr>
          <a:xfrm>
            <a:off x="13649040" y="3164438"/>
            <a:ext cx="5686425" cy="4474845"/>
            <a:chOff x="3787727" y="3383558"/>
            <a:chExt cx="5686425" cy="4474845"/>
          </a:xfrm>
        </p:grpSpPr>
        <p:sp>
          <p:nvSpPr>
            <p:cNvPr id="37" name="object 37"/>
            <p:cNvSpPr/>
            <p:nvPr/>
          </p:nvSpPr>
          <p:spPr>
            <a:xfrm>
              <a:off x="3815308" y="3411138"/>
              <a:ext cx="5631180" cy="1621790"/>
            </a:xfrm>
            <a:custGeom>
              <a:avLst/>
              <a:gdLst/>
              <a:ahLst/>
              <a:cxnLst/>
              <a:rect l="l" t="t" r="r" b="b"/>
              <a:pathLst>
                <a:path w="5631180" h="1621789">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38" name="object 38"/>
            <p:cNvSpPr/>
            <p:nvPr/>
          </p:nvSpPr>
          <p:spPr>
            <a:xfrm>
              <a:off x="3815308" y="3411138"/>
              <a:ext cx="5631180" cy="1621790"/>
            </a:xfrm>
            <a:custGeom>
              <a:avLst/>
              <a:gdLst/>
              <a:ahLst/>
              <a:cxnLst/>
              <a:rect l="l" t="t" r="r" b="b"/>
              <a:pathLst>
                <a:path w="5631180" h="1621789">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762395" y="1621783"/>
                  </a:lnTo>
                  <a:lnTo>
                    <a:pt x="4983837"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1277364"/>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39" name="object 39"/>
            <p:cNvSpPr/>
            <p:nvPr/>
          </p:nvSpPr>
          <p:spPr>
            <a:xfrm>
              <a:off x="3815308" y="5473933"/>
              <a:ext cx="5631180" cy="2356485"/>
            </a:xfrm>
            <a:custGeom>
              <a:avLst/>
              <a:gdLst/>
              <a:ahLst/>
              <a:cxnLst/>
              <a:rect l="l" t="t" r="r" b="b"/>
              <a:pathLst>
                <a:path w="5631180" h="2356484">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0" name="object 40"/>
            <p:cNvSpPr/>
            <p:nvPr/>
          </p:nvSpPr>
          <p:spPr>
            <a:xfrm>
              <a:off x="3815308" y="5473933"/>
              <a:ext cx="5631180" cy="2356485"/>
            </a:xfrm>
            <a:custGeom>
              <a:avLst/>
              <a:gdLst/>
              <a:ahLst/>
              <a:cxnLst/>
              <a:rect l="l" t="t" r="r" b="b"/>
              <a:pathLst>
                <a:path w="5631180" h="2356484">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762395" y="2356388"/>
                  </a:lnTo>
                  <a:lnTo>
                    <a:pt x="4983837"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2011980"/>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grpSp>
        <p:nvGrpSpPr>
          <p:cNvPr id="41" name="object 41"/>
          <p:cNvGrpSpPr/>
          <p:nvPr/>
        </p:nvGrpSpPr>
        <p:grpSpPr>
          <a:xfrm>
            <a:off x="13649040" y="8034637"/>
            <a:ext cx="5686425" cy="1699260"/>
            <a:chOff x="3787727" y="8253757"/>
            <a:chExt cx="5686425" cy="1699260"/>
          </a:xfrm>
        </p:grpSpPr>
        <p:sp>
          <p:nvSpPr>
            <p:cNvPr id="42" name="object 42"/>
            <p:cNvSpPr/>
            <p:nvPr/>
          </p:nvSpPr>
          <p:spPr>
            <a:xfrm>
              <a:off x="3815308" y="8281337"/>
              <a:ext cx="5631180" cy="1644650"/>
            </a:xfrm>
            <a:custGeom>
              <a:avLst/>
              <a:gdLst/>
              <a:ahLst/>
              <a:cxnLst/>
              <a:rect l="l" t="t" r="r" b="b"/>
              <a:pathLst>
                <a:path w="5631180" h="164465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3" name="object 43"/>
            <p:cNvSpPr/>
            <p:nvPr/>
          </p:nvSpPr>
          <p:spPr>
            <a:xfrm>
              <a:off x="3815308" y="8281337"/>
              <a:ext cx="5631180" cy="1644650"/>
            </a:xfrm>
            <a:custGeom>
              <a:avLst/>
              <a:gdLst/>
              <a:ahLst/>
              <a:cxnLst/>
              <a:rect l="l" t="t" r="r" b="b"/>
              <a:pathLst>
                <a:path w="5631180" h="164465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983837"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1299625"/>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44" name="object 44"/>
          <p:cNvSpPr txBox="1"/>
          <p:nvPr/>
        </p:nvSpPr>
        <p:spPr>
          <a:xfrm>
            <a:off x="14149398" y="3414626"/>
            <a:ext cx="4131945"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The Security Solutions Administrator is responsible for</a:t>
            </a:r>
            <a:endParaRPr sz="1900" dirty="0">
              <a:latin typeface="Arial Narrow"/>
              <a:cs typeface="Arial Narrow"/>
            </a:endParaRPr>
          </a:p>
        </p:txBody>
      </p:sp>
      <p:sp>
        <p:nvSpPr>
          <p:cNvPr id="45" name="object 45"/>
          <p:cNvSpPr txBox="1"/>
          <p:nvPr/>
        </p:nvSpPr>
        <p:spPr>
          <a:xfrm>
            <a:off x="14149398" y="3676398"/>
            <a:ext cx="4580255"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installation, management and operation of</a:t>
            </a:r>
            <a:endParaRPr sz="1900" dirty="0">
              <a:latin typeface="Arial Narrow"/>
              <a:cs typeface="Arial Narrow"/>
            </a:endParaRPr>
          </a:p>
        </p:txBody>
      </p:sp>
      <p:sp>
        <p:nvSpPr>
          <p:cNvPr id="46" name="object 46"/>
          <p:cNvSpPr txBox="1"/>
          <p:nvPr/>
        </p:nvSpPr>
        <p:spPr>
          <a:xfrm>
            <a:off x="14149398" y="3938170"/>
            <a:ext cx="4715510"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security. It must ensure the proper functioning of the</a:t>
            </a:r>
            <a:endParaRPr sz="1900" dirty="0">
              <a:latin typeface="Arial Narrow"/>
              <a:cs typeface="Arial Narrow"/>
            </a:endParaRPr>
          </a:p>
        </p:txBody>
      </p:sp>
      <p:sp>
        <p:nvSpPr>
          <p:cNvPr id="47" name="object 47"/>
          <p:cNvSpPr txBox="1"/>
          <p:nvPr/>
        </p:nvSpPr>
        <p:spPr>
          <a:xfrm>
            <a:off x="14149398" y="4199942"/>
            <a:ext cx="4778375"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safety by ensuring that safety conditions are maintained.</a:t>
            </a:r>
            <a:endParaRPr sz="1900" dirty="0">
              <a:latin typeface="Arial Narrow"/>
              <a:cs typeface="Arial Narrow"/>
            </a:endParaRPr>
          </a:p>
        </p:txBody>
      </p:sp>
      <p:sp>
        <p:nvSpPr>
          <p:cNvPr id="48" name="object 48"/>
          <p:cNvSpPr txBox="1"/>
          <p:nvPr/>
        </p:nvSpPr>
        <p:spPr>
          <a:xfrm>
            <a:off x="14149398" y="5477421"/>
            <a:ext cx="4585335"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cybersecurity trainer is responsible for training and/or</a:t>
            </a:r>
            <a:endParaRPr sz="1900" dirty="0">
              <a:latin typeface="Arial Narrow"/>
              <a:cs typeface="Arial Narrow"/>
            </a:endParaRPr>
          </a:p>
        </p:txBody>
      </p:sp>
      <p:sp>
        <p:nvSpPr>
          <p:cNvPr id="49" name="object 49"/>
          <p:cNvSpPr txBox="1"/>
          <p:nvPr/>
        </p:nvSpPr>
        <p:spPr>
          <a:xfrm>
            <a:off x="14149398" y="5739193"/>
            <a:ext cx="4763770"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or raising awareness of regulatory and technical aspects</a:t>
            </a:r>
            <a:endParaRPr sz="1900" dirty="0">
              <a:latin typeface="Arial Narrow"/>
              <a:cs typeface="Arial Narrow"/>
            </a:endParaRPr>
          </a:p>
        </p:txBody>
      </p:sp>
      <p:sp>
        <p:nvSpPr>
          <p:cNvPr id="50" name="object 50"/>
          <p:cNvSpPr txBox="1"/>
          <p:nvPr/>
        </p:nvSpPr>
        <p:spPr>
          <a:xfrm>
            <a:off x="14149398" y="6000965"/>
            <a:ext cx="4752975"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or operational cybersecurity operations. He develops</a:t>
            </a:r>
            <a:endParaRPr sz="1900" dirty="0">
              <a:latin typeface="Arial Narrow"/>
              <a:cs typeface="Arial Narrow"/>
            </a:endParaRPr>
          </a:p>
        </p:txBody>
      </p:sp>
      <p:sp>
        <p:nvSpPr>
          <p:cNvPr id="51" name="object 51"/>
          <p:cNvSpPr txBox="1"/>
          <p:nvPr/>
        </p:nvSpPr>
        <p:spPr>
          <a:xfrm>
            <a:off x="14149398" y="6262737"/>
            <a:ext cx="4620895" cy="314960"/>
          </a:xfrm>
          <a:prstGeom prst="rect">
            <a:avLst/>
          </a:prstGeom>
        </p:spPr>
        <p:txBody>
          <a:bodyPr vert="horz" wrap="square" lIns="0" tIns="12065" rIns="0" bIns="0" rtlCol="0">
            <a:spAutoFit/>
          </a:bodyPr>
          <a:lstStyle/>
          <a:p>
            <a:pPr marL="12700">
              <a:lnSpc>
                <a:spcPct val="100000"/>
              </a:lnSpc>
              <a:spcBef>
                <a:spcPts val="95"/>
              </a:spcBef>
            </a:pPr>
            <a:r>
              <a:rPr lang="en" sz="1900" i="1" spc="-80" dirty="0">
                <a:solidFill>
                  <a:srgbClr val="231F20"/>
                </a:solidFill>
                <a:latin typeface="Arial Narrow"/>
                <a:cs typeface="Arial Narrow"/>
              </a:rPr>
              <a:t>training tailored to target audiences and illustrates its messages</a:t>
            </a:r>
            <a:endParaRPr sz="1900" dirty="0">
              <a:latin typeface="Arial Narrow"/>
              <a:cs typeface="Arial Narrow"/>
            </a:endParaRPr>
          </a:p>
        </p:txBody>
      </p:sp>
      <p:sp>
        <p:nvSpPr>
          <p:cNvPr id="52" name="object 52"/>
          <p:cNvSpPr txBox="1"/>
          <p:nvPr/>
        </p:nvSpPr>
        <p:spPr>
          <a:xfrm>
            <a:off x="14149398" y="6524509"/>
            <a:ext cx="4820920" cy="314960"/>
          </a:xfrm>
          <a:prstGeom prst="rect">
            <a:avLst/>
          </a:prstGeom>
        </p:spPr>
        <p:txBody>
          <a:bodyPr vert="horz" wrap="square" lIns="0" tIns="12065" rIns="0" bIns="0" rtlCol="0">
            <a:spAutoFit/>
          </a:bodyPr>
          <a:lstStyle/>
          <a:p>
            <a:pPr marL="12700">
              <a:lnSpc>
                <a:spcPct val="100000"/>
              </a:lnSpc>
              <a:spcBef>
                <a:spcPts val="95"/>
              </a:spcBef>
            </a:pPr>
            <a:r>
              <a:rPr lang="en" sz="1900" i="1" spc="-85" dirty="0">
                <a:solidFill>
                  <a:srgbClr val="231F20"/>
                </a:solidFill>
                <a:latin typeface="Arial Narrow"/>
                <a:cs typeface="Arial Narrow"/>
              </a:rPr>
              <a:t>through practical work, demonstrations or exercises</a:t>
            </a:r>
            <a:endParaRPr sz="1900" dirty="0">
              <a:latin typeface="Arial Narrow"/>
              <a:cs typeface="Arial Narrow"/>
            </a:endParaRPr>
          </a:p>
        </p:txBody>
      </p:sp>
      <p:sp>
        <p:nvSpPr>
          <p:cNvPr id="53" name="object 53"/>
          <p:cNvSpPr txBox="1"/>
          <p:nvPr/>
        </p:nvSpPr>
        <p:spPr>
          <a:xfrm>
            <a:off x="14149398" y="6786281"/>
            <a:ext cx="4827270" cy="314960"/>
          </a:xfrm>
          <a:prstGeom prst="rect">
            <a:avLst/>
          </a:prstGeom>
        </p:spPr>
        <p:txBody>
          <a:bodyPr vert="horz" wrap="square" lIns="0" tIns="12065" rIns="0" bIns="0" rtlCol="0">
            <a:spAutoFit/>
          </a:bodyPr>
          <a:lstStyle/>
          <a:p>
            <a:pPr marL="12700">
              <a:lnSpc>
                <a:spcPct val="100000"/>
              </a:lnSpc>
              <a:spcBef>
                <a:spcPts val="95"/>
              </a:spcBef>
            </a:pPr>
            <a:r>
              <a:rPr lang="en" sz="1900" i="1" spc="-55" dirty="0">
                <a:solidFill>
                  <a:srgbClr val="231F20"/>
                </a:solidFill>
                <a:latin typeface="Arial Narrow"/>
                <a:cs typeface="Arial Narrow"/>
              </a:rPr>
              <a:t>Participatory. It can assess the level of knowledge before and</a:t>
            </a:r>
            <a:endParaRPr sz="1900" dirty="0">
              <a:latin typeface="Arial Narrow"/>
              <a:cs typeface="Arial Narrow"/>
            </a:endParaRPr>
          </a:p>
        </p:txBody>
      </p:sp>
      <p:sp>
        <p:nvSpPr>
          <p:cNvPr id="54" name="object 54"/>
          <p:cNvSpPr txBox="1"/>
          <p:nvPr/>
        </p:nvSpPr>
        <p:spPr>
          <a:xfrm>
            <a:off x="14149398" y="7048053"/>
            <a:ext cx="1609090" cy="314960"/>
          </a:xfrm>
          <a:prstGeom prst="rect">
            <a:avLst/>
          </a:prstGeom>
        </p:spPr>
        <p:txBody>
          <a:bodyPr vert="horz" wrap="square" lIns="0" tIns="12065" rIns="0" bIns="0" rtlCol="0">
            <a:spAutoFit/>
          </a:bodyPr>
          <a:lstStyle/>
          <a:p>
            <a:pPr marL="12700">
              <a:lnSpc>
                <a:spcPct val="100000"/>
              </a:lnSpc>
              <a:spcBef>
                <a:spcPts val="95"/>
              </a:spcBef>
            </a:pPr>
            <a:r>
              <a:rPr lang="en" sz="1900" i="1" spc="-114" dirty="0">
                <a:solidFill>
                  <a:srgbClr val="231F20"/>
                </a:solidFill>
                <a:latin typeface="Arial Narrow"/>
                <a:cs typeface="Arial Narrow"/>
              </a:rPr>
              <a:t>after the training.</a:t>
            </a:r>
            <a:endParaRPr sz="1900" dirty="0">
              <a:latin typeface="Arial Narrow"/>
              <a:cs typeface="Arial Narrow"/>
            </a:endParaRPr>
          </a:p>
        </p:txBody>
      </p:sp>
      <p:sp>
        <p:nvSpPr>
          <p:cNvPr id="55" name="object 55"/>
          <p:cNvSpPr txBox="1"/>
          <p:nvPr/>
        </p:nvSpPr>
        <p:spPr>
          <a:xfrm>
            <a:off x="14149398" y="8284824"/>
            <a:ext cx="4082415"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CISO is responsible for cybersecurity within</a:t>
            </a:r>
            <a:endParaRPr sz="1900" dirty="0">
              <a:latin typeface="Arial Narrow"/>
              <a:cs typeface="Arial Narrow"/>
            </a:endParaRPr>
          </a:p>
        </p:txBody>
      </p:sp>
      <p:sp>
        <p:nvSpPr>
          <p:cNvPr id="56" name="object 56"/>
          <p:cNvSpPr txBox="1"/>
          <p:nvPr/>
        </p:nvSpPr>
        <p:spPr>
          <a:xfrm>
            <a:off x="14149398" y="8546596"/>
            <a:ext cx="4516120" cy="314960"/>
          </a:xfrm>
          <a:prstGeom prst="rect">
            <a:avLst/>
          </a:prstGeom>
        </p:spPr>
        <p:txBody>
          <a:bodyPr vert="horz" wrap="square" lIns="0" tIns="12065" rIns="0" bIns="0" rtlCol="0">
            <a:spAutoFit/>
          </a:bodyPr>
          <a:lstStyle/>
          <a:p>
            <a:pPr marL="12700">
              <a:lnSpc>
                <a:spcPct val="100000"/>
              </a:lnSpc>
              <a:spcBef>
                <a:spcPts val="95"/>
              </a:spcBef>
            </a:pPr>
            <a:r>
              <a:rPr lang="en" sz="1900" i="1" spc="-114" dirty="0">
                <a:solidFill>
                  <a:srgbClr val="231F20"/>
                </a:solidFill>
                <a:latin typeface="Arial Narrow"/>
                <a:cs typeface="Arial Narrow"/>
              </a:rPr>
              <a:t>organization. It defines the security policy of the systems</a:t>
            </a:r>
            <a:endParaRPr sz="1900" dirty="0">
              <a:latin typeface="Arial Narrow"/>
              <a:cs typeface="Arial Narrow"/>
            </a:endParaRPr>
          </a:p>
        </p:txBody>
      </p:sp>
      <p:sp>
        <p:nvSpPr>
          <p:cNvPr id="57" name="object 57"/>
          <p:cNvSpPr txBox="1"/>
          <p:nvPr/>
        </p:nvSpPr>
        <p:spPr>
          <a:xfrm>
            <a:off x="14149398" y="8808368"/>
            <a:ext cx="4822190"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information, advises business managers, implements</a:t>
            </a:r>
            <a:endParaRPr sz="1900" dirty="0">
              <a:latin typeface="Arial Narrow"/>
              <a:cs typeface="Arial Narrow"/>
            </a:endParaRPr>
          </a:p>
        </p:txBody>
      </p:sp>
      <p:sp>
        <p:nvSpPr>
          <p:cNvPr id="58" name="object 58"/>
          <p:cNvSpPr txBox="1"/>
          <p:nvPr/>
        </p:nvSpPr>
        <p:spPr>
          <a:xfrm>
            <a:off x="14149398" y="9070140"/>
            <a:ext cx="3954779"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security solutions and manages security teams.</a:t>
            </a:r>
            <a:endParaRPr sz="1900" dirty="0">
              <a:latin typeface="Arial Narrow"/>
              <a:cs typeface="Arial Narrow"/>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5114301"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CYBER: ONE OR MORE PROFESSIONS?</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AB734F67-3895-29E9-6BA4-E9A5D73AFE4F}"/>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lang="en" sz="2050" dirty="0">
                <a:solidFill>
                  <a:srgbClr val="231F20"/>
                </a:solidFill>
                <a:latin typeface="+mj-lt"/>
                <a:cs typeface="Signika Negative"/>
              </a:rPr>
              <a:t>(According to the grouping of the name "Prevention and Cure", from the book:</a:t>
            </a:r>
            <a:endParaRPr sz="2050" dirty="0">
              <a:latin typeface="+mj-lt"/>
              <a:cs typeface="Signika Negative"/>
            </a:endParaRPr>
          </a:p>
          <a:p>
            <a:pPr marL="27305">
              <a:lnSpc>
                <a:spcPct val="100000"/>
              </a:lnSpc>
              <a:spcBef>
                <a:spcPts val="180"/>
              </a:spcBef>
            </a:pPr>
            <a:r>
              <a:rPr lang="en" sz="2050" u="sng" dirty="0">
                <a:solidFill>
                  <a:srgbClr val="205E9E"/>
                </a:solidFill>
                <a:uFill>
                  <a:solidFill>
                    <a:srgbClr val="205E9E"/>
                  </a:solidFill>
                </a:uFill>
                <a:latin typeface="+mj-lt"/>
                <a:cs typeface="Signika Negative"/>
                <a:hlinkClick r:id="rId7"/>
              </a:rPr>
              <a:t>Envie de Cyber, ISSA France Security Tuesday, Ed. Studyrama</a:t>
            </a:r>
            <a:r>
              <a:rPr lang="en"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grpSp>
        <p:nvGrpSpPr>
          <p:cNvPr id="3" name="object 18"/>
          <p:cNvGrpSpPr/>
          <p:nvPr/>
        </p:nvGrpSpPr>
        <p:grpSpPr>
          <a:xfrm>
            <a:off x="558364" y="5590902"/>
            <a:ext cx="3569970" cy="2096135"/>
            <a:chOff x="9689914" y="5810022"/>
            <a:chExt cx="3569970" cy="2096135"/>
          </a:xfrm>
        </p:grpSpPr>
        <p:sp>
          <p:nvSpPr>
            <p:cNvPr id="4" name="object 19"/>
            <p:cNvSpPr/>
            <p:nvPr/>
          </p:nvSpPr>
          <p:spPr>
            <a:xfrm>
              <a:off x="9689914" y="5810022"/>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5" name="object 20"/>
            <p:cNvPicPr/>
            <p:nvPr/>
          </p:nvPicPr>
          <p:blipFill>
            <a:blip r:embed="rId8" cstate="screen">
              <a:extLst>
                <a:ext uri="{28A0092B-C50C-407E-A947-70E740481C1C}">
                  <a14:useLocalDpi xmlns:a14="http://schemas.microsoft.com/office/drawing/2010/main"/>
                </a:ext>
              </a:extLst>
            </a:blip>
            <a:stretch>
              <a:fillRect/>
            </a:stretch>
          </p:blipFill>
          <p:spPr>
            <a:xfrm>
              <a:off x="9745756" y="5865865"/>
              <a:ext cx="3418524" cy="1946338"/>
            </a:xfrm>
            <a:prstGeom prst="rect">
              <a:avLst/>
            </a:prstGeom>
          </p:spPr>
        </p:pic>
      </p:grpSp>
      <p:sp>
        <p:nvSpPr>
          <p:cNvPr id="6" name="object 21"/>
          <p:cNvSpPr txBox="1"/>
          <p:nvPr/>
        </p:nvSpPr>
        <p:spPr>
          <a:xfrm>
            <a:off x="1775939" y="6544050"/>
            <a:ext cx="1367991" cy="488595"/>
          </a:xfrm>
          <a:prstGeom prst="rect">
            <a:avLst/>
          </a:prstGeom>
        </p:spPr>
        <p:txBody>
          <a:bodyPr vert="horz" wrap="square" lIns="0" tIns="26670" rIns="0" bIns="0" rtlCol="0">
            <a:spAutoFit/>
          </a:bodyPr>
          <a:lstStyle/>
          <a:p>
            <a:pPr marL="144780" marR="137160" algn="ctr">
              <a:lnSpc>
                <a:spcPts val="1240"/>
              </a:lnSpc>
              <a:spcBef>
                <a:spcPts val="210"/>
              </a:spcBef>
            </a:pPr>
            <a:r>
              <a:rPr lang="en" sz="1100" b="1" spc="-10" dirty="0">
                <a:solidFill>
                  <a:srgbClr val="231F20"/>
                </a:solidFill>
                <a:latin typeface="Calibri"/>
                <a:cs typeface="Calibri"/>
              </a:rPr>
              <a:t>CRISIS MANAGER</a:t>
            </a:r>
            <a:endParaRPr lang="fr-FR" sz="1100" b="1" dirty="0">
              <a:latin typeface="Calibri"/>
              <a:cs typeface="Calibri"/>
            </a:endParaRPr>
          </a:p>
          <a:p>
            <a:pPr algn="ctr">
              <a:lnSpc>
                <a:spcPts val="1215"/>
              </a:lnSpc>
            </a:pPr>
            <a:r>
              <a:rPr lang="en" sz="1100" b="1" dirty="0">
                <a:solidFill>
                  <a:srgbClr val="231F20"/>
                </a:solidFill>
                <a:latin typeface="Calibri"/>
                <a:cs typeface="Calibri"/>
              </a:rPr>
              <a:t>CYBERSECURITY</a:t>
            </a:r>
            <a:endParaRPr lang="fr-FR" sz="1100" b="1" dirty="0">
              <a:latin typeface="Calibri"/>
              <a:cs typeface="Calibri"/>
            </a:endParaRPr>
          </a:p>
        </p:txBody>
      </p:sp>
      <p:sp>
        <p:nvSpPr>
          <p:cNvPr id="7" name="object 22"/>
          <p:cNvSpPr txBox="1"/>
          <p:nvPr/>
        </p:nvSpPr>
        <p:spPr>
          <a:xfrm>
            <a:off x="847233" y="5916385"/>
            <a:ext cx="649605" cy="39433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p:txBody>
      </p:sp>
      <p:sp>
        <p:nvSpPr>
          <p:cNvPr id="8" name="object 23"/>
          <p:cNvSpPr txBox="1"/>
          <p:nvPr/>
        </p:nvSpPr>
        <p:spPr>
          <a:xfrm>
            <a:off x="3200524" y="5916385"/>
            <a:ext cx="546100" cy="39433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p:txBody>
      </p:sp>
      <p:sp>
        <p:nvSpPr>
          <p:cNvPr id="9" name="object 24"/>
          <p:cNvSpPr txBox="1"/>
          <p:nvPr/>
        </p:nvSpPr>
        <p:spPr>
          <a:xfrm>
            <a:off x="937676" y="6332424"/>
            <a:ext cx="497840" cy="449580"/>
          </a:xfrm>
          <a:prstGeom prst="rect">
            <a:avLst/>
          </a:prstGeom>
        </p:spPr>
        <p:txBody>
          <a:bodyPr vert="horz" wrap="square" lIns="0" tIns="24130" rIns="0" bIns="0" rtlCol="0">
            <a:spAutoFit/>
          </a:bodyPr>
          <a:lstStyle/>
          <a:p>
            <a:pPr marL="74930" indent="-62865">
              <a:lnSpc>
                <a:spcPct val="100000"/>
              </a:lnSpc>
              <a:spcBef>
                <a:spcPts val="190"/>
              </a:spcBef>
            </a:pPr>
            <a:r>
              <a:rPr lang="en" sz="550" dirty="0">
                <a:solidFill>
                  <a:srgbClr val="F7D842"/>
                </a:solidFill>
                <a:latin typeface="Calibri"/>
                <a:cs typeface="Calibri"/>
              </a:rPr>
              <a:t>ethical hacker</a:t>
            </a:r>
            <a:endParaRPr sz="550" dirty="0">
              <a:latin typeface="Calibri"/>
              <a:cs typeface="Calibri"/>
            </a:endParaRPr>
          </a:p>
          <a:p>
            <a:pPr marL="25400" marR="17780" indent="48895">
              <a:lnSpc>
                <a:spcPts val="540"/>
              </a:lnSpc>
              <a:spcBef>
                <a:spcPts val="204"/>
              </a:spcBef>
            </a:pPr>
            <a:r>
              <a:rPr lang="en" sz="550" spc="-10" dirty="0">
                <a:solidFill>
                  <a:srgbClr val="F7D842"/>
                </a:solidFill>
                <a:latin typeface="Calibri"/>
                <a:cs typeface="Calibri"/>
              </a:rPr>
              <a:t>Cybersecurity Consultant</a:t>
            </a:r>
            <a:endParaRPr sz="550" dirty="0">
              <a:latin typeface="Calibri"/>
              <a:cs typeface="Calibri"/>
            </a:endParaRPr>
          </a:p>
          <a:p>
            <a:pPr marL="25400" marR="17780" indent="56515">
              <a:lnSpc>
                <a:spcPts val="540"/>
              </a:lnSpc>
              <a:spcBef>
                <a:spcPts val="215"/>
              </a:spcBef>
            </a:pPr>
            <a:r>
              <a:rPr lang="en" sz="550" spc="-10" dirty="0">
                <a:solidFill>
                  <a:srgbClr val="231F20"/>
                </a:solidFill>
                <a:latin typeface="Calibri"/>
                <a:cs typeface="Calibri"/>
              </a:rPr>
              <a:t>Cybersecurity Architect</a:t>
            </a:r>
            <a:endParaRPr sz="550" dirty="0">
              <a:latin typeface="Calibri"/>
              <a:cs typeface="Calibri"/>
            </a:endParaRPr>
          </a:p>
        </p:txBody>
      </p:sp>
      <p:sp>
        <p:nvSpPr>
          <p:cNvPr id="16" name="object 25"/>
          <p:cNvSpPr txBox="1"/>
          <p:nvPr/>
        </p:nvSpPr>
        <p:spPr>
          <a:xfrm>
            <a:off x="3189728" y="6343500"/>
            <a:ext cx="574040" cy="574675"/>
          </a:xfrm>
          <a:prstGeom prst="rect">
            <a:avLst/>
          </a:prstGeom>
        </p:spPr>
        <p:txBody>
          <a:bodyPr vert="horz" wrap="square" lIns="0" tIns="27940" rIns="0" bIns="0" rtlCol="0">
            <a:spAutoFit/>
          </a:bodyPr>
          <a:lstStyle/>
          <a:p>
            <a:pPr marL="63500" marR="55880" indent="48895">
              <a:lnSpc>
                <a:spcPts val="540"/>
              </a:lnSpc>
              <a:spcBef>
                <a:spcPts val="220"/>
              </a:spcBef>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indent="56515">
              <a:lnSpc>
                <a:spcPts val="540"/>
              </a:lnSpc>
              <a:spcBef>
                <a:spcPts val="200"/>
              </a:spcBef>
            </a:pPr>
            <a:r>
              <a:rPr lang="en" sz="550" spc="-10" dirty="0">
                <a:solidFill>
                  <a:srgbClr val="231F20"/>
                </a:solidFill>
                <a:latin typeface="Calibri"/>
                <a:cs typeface="Calibri"/>
              </a:rPr>
              <a:t>Cybersecurity Architect</a:t>
            </a:r>
            <a:endParaRPr sz="550" dirty="0">
              <a:latin typeface="Calibri"/>
              <a:cs typeface="Calibri"/>
            </a:endParaRPr>
          </a:p>
        </p:txBody>
      </p:sp>
      <p:sp>
        <p:nvSpPr>
          <p:cNvPr id="34" name="object 26"/>
          <p:cNvSpPr txBox="1"/>
          <p:nvPr/>
        </p:nvSpPr>
        <p:spPr>
          <a:xfrm>
            <a:off x="3241636" y="5721348"/>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60" name="object 34"/>
          <p:cNvGrpSpPr/>
          <p:nvPr/>
        </p:nvGrpSpPr>
        <p:grpSpPr>
          <a:xfrm>
            <a:off x="558364" y="8048376"/>
            <a:ext cx="3569970" cy="2096135"/>
            <a:chOff x="9689914" y="8267496"/>
            <a:chExt cx="3569970" cy="2096135"/>
          </a:xfrm>
        </p:grpSpPr>
        <p:sp>
          <p:nvSpPr>
            <p:cNvPr id="61" name="object 35"/>
            <p:cNvSpPr/>
            <p:nvPr/>
          </p:nvSpPr>
          <p:spPr>
            <a:xfrm>
              <a:off x="9689914" y="8267496"/>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62" name="object 36"/>
            <p:cNvPicPr/>
            <p:nvPr/>
          </p:nvPicPr>
          <p:blipFill>
            <a:blip r:embed="rId9" cstate="screen">
              <a:extLst>
                <a:ext uri="{28A0092B-C50C-407E-A947-70E740481C1C}">
                  <a14:useLocalDpi xmlns:a14="http://schemas.microsoft.com/office/drawing/2010/main"/>
                </a:ext>
              </a:extLst>
            </a:blip>
            <a:stretch>
              <a:fillRect/>
            </a:stretch>
          </p:blipFill>
          <p:spPr>
            <a:xfrm>
              <a:off x="9745756" y="8323338"/>
              <a:ext cx="3418524" cy="1946338"/>
            </a:xfrm>
            <a:prstGeom prst="rect">
              <a:avLst/>
            </a:prstGeom>
          </p:spPr>
        </p:pic>
      </p:grpSp>
      <p:sp>
        <p:nvSpPr>
          <p:cNvPr id="63" name="object 37"/>
          <p:cNvSpPr txBox="1"/>
          <p:nvPr/>
        </p:nvSpPr>
        <p:spPr>
          <a:xfrm>
            <a:off x="1921580" y="9013942"/>
            <a:ext cx="1003986" cy="182742"/>
          </a:xfrm>
          <a:prstGeom prst="rect">
            <a:avLst/>
          </a:prstGeom>
        </p:spPr>
        <p:txBody>
          <a:bodyPr vert="horz" wrap="square" lIns="0" tIns="13335" rIns="0" bIns="0" rtlCol="0">
            <a:spAutoFit/>
          </a:bodyPr>
          <a:lstStyle/>
          <a:p>
            <a:pPr marL="12700">
              <a:lnSpc>
                <a:spcPct val="100000"/>
              </a:lnSpc>
              <a:spcBef>
                <a:spcPts val="105"/>
              </a:spcBef>
            </a:pPr>
            <a:r>
              <a:rPr lang="en" sz="1100" b="1" spc="45" dirty="0">
                <a:solidFill>
                  <a:srgbClr val="231F20"/>
                </a:solidFill>
                <a:latin typeface="Calibri"/>
                <a:cs typeface="Calibri"/>
              </a:rPr>
              <a:t>CRYPTOLOGIST</a:t>
            </a:r>
            <a:endParaRPr lang="fr-FR" sz="1100" b="1" dirty="0">
              <a:latin typeface="Calibri"/>
              <a:cs typeface="Calibri"/>
            </a:endParaRPr>
          </a:p>
        </p:txBody>
      </p:sp>
      <p:sp>
        <p:nvSpPr>
          <p:cNvPr id="64" name="object 38"/>
          <p:cNvSpPr txBox="1"/>
          <p:nvPr/>
        </p:nvSpPr>
        <p:spPr>
          <a:xfrm>
            <a:off x="847233" y="8373859"/>
            <a:ext cx="649605" cy="86550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indent="48895">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indent="56515">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p:txBody>
      </p:sp>
      <p:sp>
        <p:nvSpPr>
          <p:cNvPr id="65" name="object 39"/>
          <p:cNvSpPr txBox="1"/>
          <p:nvPr/>
        </p:nvSpPr>
        <p:spPr>
          <a:xfrm>
            <a:off x="3189728" y="8373859"/>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3495"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231F20"/>
                </a:solidFill>
                <a:latin typeface="Calibri"/>
                <a:cs typeface="Calibri"/>
              </a:rPr>
              <a:t>Cybersecurity Crisis Manager</a:t>
            </a:r>
            <a:endParaRPr sz="550" dirty="0">
              <a:latin typeface="Calibri"/>
              <a:cs typeface="Calibri"/>
            </a:endParaRPr>
          </a:p>
        </p:txBody>
      </p:sp>
      <p:sp>
        <p:nvSpPr>
          <p:cNvPr id="66" name="object 40"/>
          <p:cNvSpPr txBox="1"/>
          <p:nvPr/>
        </p:nvSpPr>
        <p:spPr>
          <a:xfrm>
            <a:off x="3241636" y="8178820"/>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90" name="object 60"/>
          <p:cNvGrpSpPr/>
          <p:nvPr/>
        </p:nvGrpSpPr>
        <p:grpSpPr>
          <a:xfrm>
            <a:off x="3453502" y="5952381"/>
            <a:ext cx="6503034" cy="4108450"/>
            <a:chOff x="12585052" y="6171501"/>
            <a:chExt cx="6503034" cy="4108450"/>
          </a:xfrm>
        </p:grpSpPr>
        <p:sp>
          <p:nvSpPr>
            <p:cNvPr id="91" name="object 61"/>
            <p:cNvSpPr/>
            <p:nvPr/>
          </p:nvSpPr>
          <p:spPr>
            <a:xfrm>
              <a:off x="12612633" y="6199081"/>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2" name="object 62"/>
            <p:cNvSpPr/>
            <p:nvPr/>
          </p:nvSpPr>
          <p:spPr>
            <a:xfrm>
              <a:off x="12612633" y="6199081"/>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93" name="object 63"/>
            <p:cNvSpPr/>
            <p:nvPr/>
          </p:nvSpPr>
          <p:spPr>
            <a:xfrm>
              <a:off x="12612633" y="8793307"/>
              <a:ext cx="6447790" cy="1458595"/>
            </a:xfrm>
            <a:custGeom>
              <a:avLst/>
              <a:gdLst/>
              <a:ahLst/>
              <a:cxnLst/>
              <a:rect l="l" t="t" r="r" b="b"/>
              <a:pathLst>
                <a:path w="6447790" h="145859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0" y="724480"/>
                  </a:lnTo>
                  <a:lnTo>
                    <a:pt x="0" y="725454"/>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4" name="object 64"/>
            <p:cNvSpPr/>
            <p:nvPr/>
          </p:nvSpPr>
          <p:spPr>
            <a:xfrm>
              <a:off x="12612633" y="8793307"/>
              <a:ext cx="6447790" cy="1458595"/>
            </a:xfrm>
            <a:custGeom>
              <a:avLst/>
              <a:gdLst/>
              <a:ahLst/>
              <a:cxnLst/>
              <a:rect l="l" t="t" r="r" b="b"/>
              <a:pathLst>
                <a:path w="6447790" h="145859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20" y="724239"/>
                  </a:lnTo>
                  <a:lnTo>
                    <a:pt x="0" y="724480"/>
                  </a:lnTo>
                  <a:lnTo>
                    <a:pt x="20" y="724731"/>
                  </a:lnTo>
                  <a:lnTo>
                    <a:pt x="0" y="724972"/>
                  </a:lnTo>
                  <a:lnTo>
                    <a:pt x="20" y="725213"/>
                  </a:lnTo>
                  <a:lnTo>
                    <a:pt x="0" y="725454"/>
                  </a:lnTo>
                  <a:lnTo>
                    <a:pt x="20" y="725695"/>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762385" y="1458531"/>
                  </a:lnTo>
                  <a:lnTo>
                    <a:pt x="5800074"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1114123"/>
                  </a:lnTo>
                  <a:lnTo>
                    <a:pt x="6447342" y="58030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95" name="object 78"/>
          <p:cNvSpPr txBox="1"/>
          <p:nvPr/>
        </p:nvSpPr>
        <p:spPr>
          <a:xfrm>
            <a:off x="4039491" y="8853361"/>
            <a:ext cx="5066030"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cryptologist is an expert in cryptography who helps to ensure the</a:t>
            </a:r>
            <a:endParaRPr sz="1900" dirty="0">
              <a:latin typeface="Arial Narrow"/>
              <a:cs typeface="Arial Narrow"/>
            </a:endParaRPr>
          </a:p>
        </p:txBody>
      </p:sp>
      <p:sp>
        <p:nvSpPr>
          <p:cNvPr id="96" name="object 79"/>
          <p:cNvSpPr txBox="1"/>
          <p:nvPr/>
        </p:nvSpPr>
        <p:spPr>
          <a:xfrm>
            <a:off x="4039491" y="9115133"/>
            <a:ext cx="5161280"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confidentiality, integrity and authenticity of data. The cryptologist</a:t>
            </a:r>
            <a:endParaRPr sz="1900" dirty="0">
              <a:latin typeface="Arial Narrow"/>
              <a:cs typeface="Arial Narrow"/>
            </a:endParaRPr>
          </a:p>
        </p:txBody>
      </p:sp>
      <p:sp>
        <p:nvSpPr>
          <p:cNvPr id="97" name="object 80"/>
          <p:cNvSpPr txBox="1"/>
          <p:nvPr/>
        </p:nvSpPr>
        <p:spPr>
          <a:xfrm>
            <a:off x="4039491" y="9376905"/>
            <a:ext cx="5606415" cy="314960"/>
          </a:xfrm>
          <a:prstGeom prst="rect">
            <a:avLst/>
          </a:prstGeom>
        </p:spPr>
        <p:txBody>
          <a:bodyPr vert="horz" wrap="square" lIns="0" tIns="12065" rIns="0" bIns="0" rtlCol="0">
            <a:spAutoFit/>
          </a:bodyPr>
          <a:lstStyle/>
          <a:p>
            <a:pPr marL="12700">
              <a:lnSpc>
                <a:spcPct val="100000"/>
              </a:lnSpc>
              <a:spcBef>
                <a:spcPts val="95"/>
              </a:spcBef>
            </a:pPr>
            <a:r>
              <a:rPr lang="en" sz="1900" i="1" spc="-80" dirty="0">
                <a:solidFill>
                  <a:srgbClr val="231F20"/>
                </a:solidFill>
                <a:latin typeface="Arial Narrow"/>
                <a:cs typeface="Arial Narrow"/>
              </a:rPr>
              <a:t>intervenes in private or public research laboratories.</a:t>
            </a:r>
            <a:endParaRPr sz="1900" dirty="0">
              <a:latin typeface="Arial Narrow"/>
              <a:cs typeface="Arial Narrow"/>
            </a:endParaRPr>
          </a:p>
        </p:txBody>
      </p:sp>
      <p:sp>
        <p:nvSpPr>
          <p:cNvPr id="98" name="object 81"/>
          <p:cNvSpPr txBox="1"/>
          <p:nvPr/>
        </p:nvSpPr>
        <p:spPr>
          <a:xfrm>
            <a:off x="4001766" y="6187670"/>
            <a:ext cx="5239385"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cybersecurity crisis manager often intervenes in a</a:t>
            </a:r>
            <a:endParaRPr sz="1900" dirty="0">
              <a:latin typeface="Arial Narrow"/>
              <a:cs typeface="Arial Narrow"/>
            </a:endParaRPr>
          </a:p>
        </p:txBody>
      </p:sp>
      <p:sp>
        <p:nvSpPr>
          <p:cNvPr id="99" name="object 82"/>
          <p:cNvSpPr txBox="1"/>
          <p:nvPr/>
        </p:nvSpPr>
        <p:spPr>
          <a:xfrm>
            <a:off x="4001766" y="6449442"/>
            <a:ext cx="5294630" cy="314960"/>
          </a:xfrm>
          <a:prstGeom prst="rect">
            <a:avLst/>
          </a:prstGeom>
        </p:spPr>
        <p:txBody>
          <a:bodyPr vert="horz" wrap="square" lIns="0" tIns="12065" rIns="0" bIns="0" rtlCol="0">
            <a:spAutoFit/>
          </a:bodyPr>
          <a:lstStyle/>
          <a:p>
            <a:pPr marL="12700">
              <a:lnSpc>
                <a:spcPct val="100000"/>
              </a:lnSpc>
              <a:spcBef>
                <a:spcPts val="95"/>
              </a:spcBef>
            </a:pPr>
            <a:r>
              <a:rPr lang="en" sz="1900" i="1" spc="-120" dirty="0">
                <a:solidFill>
                  <a:srgbClr val="231F20"/>
                </a:solidFill>
                <a:latin typeface="Arial Narrow"/>
                <a:cs typeface="Arial Narrow"/>
              </a:rPr>
              <a:t>team dedicated to crisis management. He analyses the extent of the crisis, puts</a:t>
            </a:r>
            <a:endParaRPr sz="1900" dirty="0">
              <a:latin typeface="Arial Narrow"/>
              <a:cs typeface="Arial Narrow"/>
            </a:endParaRPr>
          </a:p>
        </p:txBody>
      </p:sp>
      <p:sp>
        <p:nvSpPr>
          <p:cNvPr id="100" name="object 83"/>
          <p:cNvSpPr txBox="1"/>
          <p:nvPr/>
        </p:nvSpPr>
        <p:spPr>
          <a:xfrm>
            <a:off x="4001766" y="6711214"/>
            <a:ext cx="5501640"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in place the actions necessary to resolve it and coordinate the teams</a:t>
            </a:r>
            <a:endParaRPr sz="1900" dirty="0">
              <a:latin typeface="Arial Narrow"/>
              <a:cs typeface="Arial Narrow"/>
            </a:endParaRPr>
          </a:p>
        </p:txBody>
      </p:sp>
      <p:sp>
        <p:nvSpPr>
          <p:cNvPr id="101" name="object 84"/>
          <p:cNvSpPr txBox="1"/>
          <p:nvPr/>
        </p:nvSpPr>
        <p:spPr>
          <a:xfrm>
            <a:off x="4001766" y="6972986"/>
            <a:ext cx="5403850" cy="314960"/>
          </a:xfrm>
          <a:prstGeom prst="rect">
            <a:avLst/>
          </a:prstGeom>
        </p:spPr>
        <p:txBody>
          <a:bodyPr vert="horz" wrap="square" lIns="0" tIns="12065" rIns="0" bIns="0" rtlCol="0">
            <a:spAutoFit/>
          </a:bodyPr>
          <a:lstStyle/>
          <a:p>
            <a:pPr marL="12700">
              <a:lnSpc>
                <a:spcPct val="100000"/>
              </a:lnSpc>
              <a:spcBef>
                <a:spcPts val="95"/>
              </a:spcBef>
            </a:pPr>
            <a:r>
              <a:rPr lang="en" sz="1900" i="1" spc="-110" dirty="0">
                <a:solidFill>
                  <a:srgbClr val="231F20"/>
                </a:solidFill>
                <a:latin typeface="Arial Narrow"/>
                <a:cs typeface="Arial Narrow"/>
              </a:rPr>
              <a:t>to implement its recommendations. He advises the management</a:t>
            </a:r>
            <a:endParaRPr sz="1900" dirty="0">
              <a:latin typeface="Arial Narrow"/>
              <a:cs typeface="Arial Narrow"/>
            </a:endParaRPr>
          </a:p>
        </p:txBody>
      </p:sp>
      <p:sp>
        <p:nvSpPr>
          <p:cNvPr id="102" name="object 85"/>
          <p:cNvSpPr txBox="1"/>
          <p:nvPr/>
        </p:nvSpPr>
        <p:spPr>
          <a:xfrm>
            <a:off x="4001766" y="7234759"/>
            <a:ext cx="4943475"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business lines to solve cybersecurity crises. He organizes the</a:t>
            </a:r>
            <a:endParaRPr sz="1900" dirty="0">
              <a:latin typeface="Arial Narrow"/>
              <a:cs typeface="Arial Narrow"/>
            </a:endParaRPr>
          </a:p>
        </p:txBody>
      </p:sp>
      <p:sp>
        <p:nvSpPr>
          <p:cNvPr id="103" name="object 86"/>
          <p:cNvSpPr txBox="1"/>
          <p:nvPr/>
        </p:nvSpPr>
        <p:spPr>
          <a:xfrm>
            <a:off x="4001766" y="7496530"/>
            <a:ext cx="5561965"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Ability of the organization to respond to new</a:t>
            </a:r>
            <a:endParaRPr sz="1900" dirty="0">
              <a:latin typeface="Arial Narrow"/>
              <a:cs typeface="Arial Narrow"/>
            </a:endParaRPr>
          </a:p>
        </p:txBody>
      </p:sp>
      <p:sp>
        <p:nvSpPr>
          <p:cNvPr id="104" name="object 87"/>
          <p:cNvSpPr txBox="1"/>
          <p:nvPr/>
        </p:nvSpPr>
        <p:spPr>
          <a:xfrm>
            <a:off x="4001766" y="7758303"/>
            <a:ext cx="1096010"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cybersecurity.</a:t>
            </a:r>
            <a:endParaRPr sz="1900" dirty="0">
              <a:latin typeface="Arial Narrow"/>
              <a:cs typeface="Arial Narrow"/>
            </a:endParaRPr>
          </a:p>
        </p:txBody>
      </p:sp>
      <p:sp>
        <p:nvSpPr>
          <p:cNvPr id="112" name="object 32">
            <a:extLst>
              <a:ext uri="{FF2B5EF4-FFF2-40B4-BE49-F238E27FC236}">
                <a16:creationId xmlns:a16="http://schemas.microsoft.com/office/drawing/2014/main" id="{41F4DF31-79A9-4DD5-6C24-82684C381966}"/>
              </a:ext>
            </a:extLst>
          </p:cNvPr>
          <p:cNvSpPr/>
          <p:nvPr/>
        </p:nvSpPr>
        <p:spPr>
          <a:xfrm>
            <a:off x="558364" y="3270810"/>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114" name="Image 113">
            <a:extLst>
              <a:ext uri="{FF2B5EF4-FFF2-40B4-BE49-F238E27FC236}">
                <a16:creationId xmlns:a16="http://schemas.microsoft.com/office/drawing/2014/main" id="{04C6C24C-6A77-977A-DA4D-2A161638E27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8172" y="3358943"/>
            <a:ext cx="3416935" cy="1918878"/>
          </a:xfrm>
          <a:prstGeom prst="rect">
            <a:avLst/>
          </a:prstGeom>
        </p:spPr>
      </p:pic>
      <p:sp>
        <p:nvSpPr>
          <p:cNvPr id="115" name="object 57">
            <a:extLst>
              <a:ext uri="{FF2B5EF4-FFF2-40B4-BE49-F238E27FC236}">
                <a16:creationId xmlns:a16="http://schemas.microsoft.com/office/drawing/2014/main" id="{B11C44F8-A505-E7B4-E548-20BD3C22CA6A}"/>
              </a:ext>
            </a:extLst>
          </p:cNvPr>
          <p:cNvSpPr/>
          <p:nvPr/>
        </p:nvSpPr>
        <p:spPr>
          <a:xfrm>
            <a:off x="3526686" y="3452752"/>
            <a:ext cx="6371694"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116" name="object 58">
            <a:extLst>
              <a:ext uri="{FF2B5EF4-FFF2-40B4-BE49-F238E27FC236}">
                <a16:creationId xmlns:a16="http://schemas.microsoft.com/office/drawing/2014/main" id="{07E84D28-B9C2-83DF-119D-87A9E326378E}"/>
              </a:ext>
            </a:extLst>
          </p:cNvPr>
          <p:cNvSpPr/>
          <p:nvPr/>
        </p:nvSpPr>
        <p:spPr>
          <a:xfrm>
            <a:off x="3527956" y="3451198"/>
            <a:ext cx="6371694"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117" name="object 88"/>
          <p:cNvSpPr txBox="1"/>
          <p:nvPr/>
        </p:nvSpPr>
        <p:spPr>
          <a:xfrm>
            <a:off x="4039491" y="3745473"/>
            <a:ext cx="5509058" cy="1181734"/>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The Data Protection Officer (DPO) ensures that personal data processing practices comply with the legislation in force. He advises and guides the organization to ensure the security and confidentiality of personal information</a:t>
            </a:r>
            <a:endParaRPr sz="1900" dirty="0">
              <a:latin typeface="Arial Narrow"/>
              <a:cs typeface="Arial Narrow"/>
            </a:endParaRPr>
          </a:p>
        </p:txBody>
      </p:sp>
      <p:sp>
        <p:nvSpPr>
          <p:cNvPr id="118" name="object 11">
            <a:extLst>
              <a:ext uri="{FF2B5EF4-FFF2-40B4-BE49-F238E27FC236}">
                <a16:creationId xmlns:a16="http://schemas.microsoft.com/office/drawing/2014/main" id="{BA345D97-11F3-7835-CB91-58A59460276E}"/>
              </a:ext>
            </a:extLst>
          </p:cNvPr>
          <p:cNvSpPr txBox="1"/>
          <p:nvPr/>
        </p:nvSpPr>
        <p:spPr>
          <a:xfrm>
            <a:off x="15633107" y="1095520"/>
            <a:ext cx="3200102"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grpSp>
        <p:nvGrpSpPr>
          <p:cNvPr id="31" name="Group 30">
            <a:extLst>
              <a:ext uri="{FF2B5EF4-FFF2-40B4-BE49-F238E27FC236}">
                <a16:creationId xmlns:a16="http://schemas.microsoft.com/office/drawing/2014/main" id="{ACE61917-DE71-C3EA-9EA8-2C0BD0B9BCB7}"/>
              </a:ext>
            </a:extLst>
          </p:cNvPr>
          <p:cNvGrpSpPr/>
          <p:nvPr/>
        </p:nvGrpSpPr>
        <p:grpSpPr>
          <a:xfrm>
            <a:off x="1295824" y="311934"/>
            <a:ext cx="7816794" cy="765953"/>
            <a:chOff x="1295824" y="311934"/>
            <a:chExt cx="7816794" cy="765953"/>
          </a:xfrm>
        </p:grpSpPr>
        <p:sp>
          <p:nvSpPr>
            <p:cNvPr id="32" name="Rectangle 31">
              <a:extLst>
                <a:ext uri="{FF2B5EF4-FFF2-40B4-BE49-F238E27FC236}">
                  <a16:creationId xmlns:a16="http://schemas.microsoft.com/office/drawing/2014/main" id="{047AC4EA-CF4F-0A35-F126-0B04A9072851}"/>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a16="http://schemas.microsoft.com/office/drawing/2014/main" id="{B5AEFA87-986B-8C38-95FF-FF20AC69C507}"/>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3" name="object 3"/>
          <p:cNvSpPr txBox="1"/>
          <p:nvPr/>
        </p:nvSpPr>
        <p:spPr>
          <a:xfrm rot="1620000">
            <a:off x="1947064" y="8980431"/>
            <a:ext cx="527447" cy="444500"/>
          </a:xfrm>
          <a:prstGeom prst="rect">
            <a:avLst/>
          </a:prstGeom>
        </p:spPr>
        <p:txBody>
          <a:bodyPr vert="horz" wrap="square" lIns="0" tIns="0" rIns="0" bIns="0" rtlCol="0">
            <a:spAutoFit/>
          </a:bodyPr>
          <a:lstStyle/>
          <a:p>
            <a:pPr>
              <a:lnSpc>
                <a:spcPts val="3350"/>
              </a:lnSpc>
            </a:pPr>
            <a:r>
              <a:rPr lang="en" sz="3500" spc="-819" dirty="0">
                <a:solidFill>
                  <a:srgbClr val="1C1C1C"/>
                </a:solidFill>
                <a:latin typeface="Calibri"/>
                <a:cs typeface="Calibri"/>
              </a:rPr>
              <a:t>CB</a:t>
            </a:r>
            <a:endParaRPr sz="3500" dirty="0">
              <a:latin typeface="Calibri"/>
              <a:cs typeface="Calibri"/>
            </a:endParaRPr>
          </a:p>
        </p:txBody>
      </p:sp>
      <p:sp>
        <p:nvSpPr>
          <p:cNvPr id="4" name="object 4"/>
          <p:cNvSpPr txBox="1">
            <a:spLocks noGrp="1"/>
          </p:cNvSpPr>
          <p:nvPr>
            <p:ph type="title"/>
          </p:nvPr>
        </p:nvSpPr>
        <p:spPr>
          <a:xfrm>
            <a:off x="9001824" y="2182290"/>
            <a:ext cx="2819810" cy="773930"/>
          </a:xfrm>
          <a:prstGeom prst="rect">
            <a:avLst/>
          </a:prstGeom>
        </p:spPr>
        <p:txBody>
          <a:bodyPr vert="horz" wrap="square" lIns="0" tIns="12065" rIns="0" bIns="0" rtlCol="0">
            <a:spAutoFit/>
          </a:bodyPr>
          <a:lstStyle/>
          <a:p>
            <a:pPr marL="12700">
              <a:lnSpc>
                <a:spcPct val="100000"/>
              </a:lnSpc>
              <a:spcBef>
                <a:spcPts val="95"/>
              </a:spcBef>
            </a:pPr>
            <a:r>
              <a:rPr lang="en" sz="4950" b="1" spc="-150" dirty="0">
                <a:solidFill>
                  <a:srgbClr val="7F4293"/>
                </a:solidFill>
              </a:rPr>
              <a:t>CONTEXT</a:t>
            </a:r>
            <a:endParaRPr lang="fr-FR" sz="4950" b="1" spc="-150" dirty="0"/>
          </a:p>
        </p:txBody>
      </p:sp>
      <p:sp>
        <p:nvSpPr>
          <p:cNvPr id="5" name="object 5"/>
          <p:cNvSpPr txBox="1"/>
          <p:nvPr/>
        </p:nvSpPr>
        <p:spPr>
          <a:xfrm>
            <a:off x="9001824" y="3107618"/>
            <a:ext cx="4715510" cy="2195195"/>
          </a:xfrm>
          <a:prstGeom prst="rect">
            <a:avLst/>
          </a:prstGeom>
        </p:spPr>
        <p:txBody>
          <a:bodyPr vert="horz" wrap="square" lIns="0" tIns="3175" rIns="0" bIns="0" rtlCol="0">
            <a:spAutoFit/>
          </a:bodyPr>
          <a:lstStyle/>
          <a:p>
            <a:pPr marL="12700" marR="5080">
              <a:lnSpc>
                <a:spcPct val="105100"/>
              </a:lnSpc>
              <a:spcBef>
                <a:spcPts val="25"/>
              </a:spcBef>
            </a:pPr>
            <a:r>
              <a:rPr lang="en" sz="1700" b="1" spc="90" dirty="0">
                <a:solidFill>
                  <a:srgbClr val="231F20"/>
                </a:solidFill>
                <a:latin typeface="Calibri"/>
                <a:cs typeface="Calibri"/>
              </a:rPr>
              <a:t>Fraudsters are everywhere and target everyone</a:t>
            </a:r>
            <a:r>
              <a:rPr lang="en" sz="1700" dirty="0">
                <a:solidFill>
                  <a:srgbClr val="231F20"/>
                </a:solidFill>
                <a:latin typeface="Calibri"/>
                <a:cs typeface="Calibri"/>
              </a:rPr>
              <a:t>: teenagers, grandparents or business leaders. </a:t>
            </a:r>
            <a:r>
              <a:rPr lang="en" sz="1700" b="1" spc="45" dirty="0">
                <a:solidFill>
                  <a:srgbClr val="231F20"/>
                </a:solidFill>
                <a:latin typeface="Calibri"/>
                <a:cs typeface="Calibri"/>
              </a:rPr>
              <a:t>Online scams </a:t>
            </a:r>
            <a:r>
              <a:rPr lang="en" sz="1700" dirty="0">
                <a:solidFill>
                  <a:srgbClr val="231F20"/>
                </a:solidFill>
                <a:latin typeface="Calibri"/>
                <a:cs typeface="Calibri"/>
              </a:rPr>
              <a:t>can take many forms, but their goal is always the same: </a:t>
            </a:r>
            <a:r>
              <a:rPr lang="en" sz="1700" b="1" dirty="0">
                <a:solidFill>
                  <a:srgbClr val="231F20"/>
                </a:solidFill>
                <a:latin typeface="Calibri"/>
                <a:cs typeface="Calibri"/>
              </a:rPr>
              <a:t> to steal your passwords, personal data, bank details, access to your devices and online accounts.</a:t>
            </a:r>
            <a:endParaRPr sz="1700" b="1" dirty="0">
              <a:latin typeface="Calibri"/>
              <a:cs typeface="Calibri"/>
            </a:endParaRPr>
          </a:p>
        </p:txBody>
      </p:sp>
      <p:sp>
        <p:nvSpPr>
          <p:cNvPr id="6" name="object 6"/>
          <p:cNvSpPr txBox="1"/>
          <p:nvPr/>
        </p:nvSpPr>
        <p:spPr>
          <a:xfrm>
            <a:off x="9001823" y="5557805"/>
            <a:ext cx="4716145" cy="3284220"/>
          </a:xfrm>
          <a:prstGeom prst="rect">
            <a:avLst/>
          </a:prstGeom>
        </p:spPr>
        <p:txBody>
          <a:bodyPr vert="horz" wrap="square" lIns="0" tIns="3175" rIns="0" bIns="0" rtlCol="0">
            <a:spAutoFit/>
          </a:bodyPr>
          <a:lstStyle/>
          <a:p>
            <a:pPr marL="12700" marR="5080">
              <a:lnSpc>
                <a:spcPct val="105100"/>
              </a:lnSpc>
              <a:spcBef>
                <a:spcPts val="25"/>
              </a:spcBef>
            </a:pPr>
            <a:r>
              <a:rPr lang="en" sz="1700" b="1" spc="90" dirty="0">
                <a:solidFill>
                  <a:srgbClr val="231F20"/>
                </a:solidFill>
                <a:latin typeface="Calibri"/>
                <a:cs typeface="Calibri"/>
              </a:rPr>
              <a:t>Unsolicited calls and messages </a:t>
            </a:r>
            <a:r>
              <a:rPr lang="en" sz="1700" dirty="0">
                <a:solidFill>
                  <a:srgbClr val="231F20"/>
                </a:solidFill>
                <a:latin typeface="Calibri"/>
                <a:cs typeface="Calibri"/>
              </a:rPr>
              <a:t>are one of the main ways fraudsters operate. Fraudsters are </a:t>
            </a:r>
            <a:r>
              <a:rPr lang="en" sz="1700" b="1" spc="55" dirty="0">
                <a:solidFill>
                  <a:srgbClr val="231F20"/>
                </a:solidFill>
                <a:latin typeface="Calibri"/>
                <a:cs typeface="Calibri"/>
              </a:rPr>
              <a:t>persuasive </a:t>
            </a:r>
            <a:r>
              <a:rPr lang="en" sz="1700" dirty="0">
                <a:solidFill>
                  <a:srgbClr val="231F20"/>
                </a:solidFill>
                <a:latin typeface="Calibri"/>
                <a:cs typeface="Calibri"/>
              </a:rPr>
              <a:t> enough to convince you that there is a virus on your computer, that you need to pay a sum of money, that there is fraudulent activity on your bank account. Fraudsters are looking for</a:t>
            </a:r>
            <a:endParaRPr sz="1700" dirty="0">
              <a:latin typeface="Calibri"/>
              <a:cs typeface="Calibri"/>
            </a:endParaRPr>
          </a:p>
          <a:p>
            <a:pPr marL="12700" marR="258445">
              <a:lnSpc>
                <a:spcPct val="105100"/>
              </a:lnSpc>
            </a:pPr>
            <a:r>
              <a:rPr lang="en" sz="1700" spc="55" dirty="0">
                <a:solidFill>
                  <a:srgbClr val="231F20"/>
                </a:solidFill>
                <a:latin typeface="Calibri"/>
                <a:cs typeface="Calibri"/>
              </a:rPr>
              <a:t>Have malware </a:t>
            </a:r>
            <a:r>
              <a:rPr lang="en" sz="1700" b="1" spc="80" dirty="0">
                <a:solidFill>
                  <a:srgbClr val="231F20"/>
                </a:solidFill>
                <a:latin typeface="Calibri"/>
                <a:cs typeface="Calibri"/>
              </a:rPr>
              <a:t>installed, approve a banking transaction </a:t>
            </a:r>
            <a:r>
              <a:rPr lang="en" sz="1700" dirty="0">
                <a:solidFill>
                  <a:srgbClr val="231F20"/>
                </a:solidFill>
                <a:latin typeface="Calibri"/>
                <a:cs typeface="Calibri"/>
              </a:rPr>
              <a:t>or authentication request, </a:t>
            </a:r>
            <a:r>
              <a:rPr lang="en" sz="1700" b="1" spc="65" dirty="0">
                <a:solidFill>
                  <a:srgbClr val="231F20"/>
                </a:solidFill>
                <a:latin typeface="Calibri"/>
                <a:cs typeface="Calibri"/>
              </a:rPr>
              <a:t>disclose personal information, </a:t>
            </a:r>
            <a:r>
              <a:rPr lang="en" sz="1700" dirty="0">
                <a:solidFill>
                  <a:srgbClr val="231F20"/>
                </a:solidFill>
                <a:latin typeface="Calibri"/>
                <a:cs typeface="Calibri"/>
              </a:rPr>
              <a:t>or your password.</a:t>
            </a:r>
            <a:endParaRPr sz="1700" dirty="0">
              <a:latin typeface="Calibri"/>
              <a:cs typeface="Calibri"/>
            </a:endParaRPr>
          </a:p>
        </p:txBody>
      </p:sp>
      <p:sp>
        <p:nvSpPr>
          <p:cNvPr id="7" name="object 7"/>
          <p:cNvSpPr txBox="1"/>
          <p:nvPr/>
        </p:nvSpPr>
        <p:spPr>
          <a:xfrm>
            <a:off x="14213687" y="3107618"/>
            <a:ext cx="4906163" cy="3780971"/>
          </a:xfrm>
          <a:prstGeom prst="rect">
            <a:avLst/>
          </a:prstGeom>
        </p:spPr>
        <p:txBody>
          <a:bodyPr vert="horz" wrap="square" lIns="0" tIns="16510" rIns="0" bIns="0" rtlCol="0">
            <a:spAutoFit/>
          </a:bodyPr>
          <a:lstStyle/>
          <a:p>
            <a:pPr marL="12700">
              <a:lnSpc>
                <a:spcPct val="100000"/>
              </a:lnSpc>
              <a:spcBef>
                <a:spcPts val="130"/>
              </a:spcBef>
            </a:pPr>
            <a:r>
              <a:rPr lang="en" sz="1700" spc="90" dirty="0">
                <a:solidFill>
                  <a:srgbClr val="231F20"/>
                </a:solidFill>
                <a:latin typeface="Calibri"/>
                <a:cs typeface="Calibri"/>
              </a:rPr>
              <a:t>It is important to remain </a:t>
            </a:r>
            <a:r>
              <a:rPr lang="en" sz="1700" b="1" spc="80" dirty="0">
                <a:solidFill>
                  <a:srgbClr val="231F20"/>
                </a:solidFill>
                <a:latin typeface="Calibri"/>
                <a:cs typeface="Calibri"/>
              </a:rPr>
              <a:t>vigilant </a:t>
            </a:r>
            <a:r>
              <a:rPr lang="en" sz="1700" spc="60" dirty="0">
                <a:solidFill>
                  <a:srgbClr val="231F20"/>
                </a:solidFill>
                <a:latin typeface="Calibri"/>
                <a:cs typeface="Calibri"/>
              </a:rPr>
              <a:t>(without becoming</a:t>
            </a:r>
            <a:endParaRPr sz="1700" dirty="0">
              <a:latin typeface="Calibri"/>
              <a:cs typeface="Calibri"/>
            </a:endParaRPr>
          </a:p>
          <a:p>
            <a:pPr marL="12700">
              <a:lnSpc>
                <a:spcPct val="100000"/>
              </a:lnSpc>
              <a:spcBef>
                <a:spcPts val="105"/>
              </a:spcBef>
            </a:pPr>
            <a:r>
              <a:rPr lang="en" sz="1700" dirty="0">
                <a:solidFill>
                  <a:srgbClr val="231F20"/>
                </a:solidFill>
                <a:latin typeface="Calibri"/>
                <a:cs typeface="Calibri"/>
              </a:rPr>
              <a:t>paranoid) by adopting reflexes:</a:t>
            </a:r>
            <a:endParaRPr sz="1700" dirty="0">
              <a:latin typeface="Calibri"/>
              <a:cs typeface="Calibri"/>
            </a:endParaRPr>
          </a:p>
          <a:p>
            <a:pPr marL="675005" marR="5080" indent="-285750">
              <a:lnSpc>
                <a:spcPct val="105000"/>
              </a:lnSpc>
              <a:spcBef>
                <a:spcPts val="685"/>
              </a:spcBef>
              <a:buFont typeface="Arial" panose="020B0604020202020204" pitchFamily="34" charset="0"/>
              <a:buChar char="•"/>
              <a:tabLst>
                <a:tab pos="520065" algn="l"/>
              </a:tabLst>
            </a:pPr>
            <a:r>
              <a:rPr lang="en" sz="1700" b="1" dirty="0">
                <a:solidFill>
                  <a:srgbClr val="231F20"/>
                </a:solidFill>
                <a:latin typeface="Calibri"/>
                <a:cs typeface="Calibri"/>
              </a:rPr>
              <a:t>Develop your critical thinking and </a:t>
            </a:r>
            <a:r>
              <a:rPr lang="en" sz="1700" dirty="0">
                <a:solidFill>
                  <a:srgbClr val="231F20"/>
                </a:solidFill>
                <a:latin typeface="Calibri"/>
                <a:cs typeface="Calibri"/>
              </a:rPr>
              <a:t>don't hesitate to </a:t>
            </a:r>
            <a:r>
              <a:rPr lang="en" sz="1700" b="1" spc="50" dirty="0">
                <a:solidFill>
                  <a:srgbClr val="231F20"/>
                </a:solidFill>
                <a:latin typeface="Calibri"/>
                <a:cs typeface="Calibri"/>
              </a:rPr>
              <a:t>ask yourself questions:</a:t>
            </a:r>
            <a:r>
              <a:rPr lang="en" sz="1700" dirty="0">
                <a:solidFill>
                  <a:srgbClr val="231F20"/>
                </a:solidFill>
                <a:latin typeface="Calibri"/>
                <a:cs typeface="Calibri"/>
              </a:rPr>
              <a:t> why is this person sending me an attachment by email? Have I ever visited the site pointed to by the link in this SMS? Why is my friend writing me this weird message? etc.</a:t>
            </a:r>
            <a:endParaRPr sz="1700" dirty="0">
              <a:latin typeface="Calibri"/>
              <a:cs typeface="Calibri"/>
            </a:endParaRPr>
          </a:p>
          <a:p>
            <a:pPr marL="675005" marR="57785" indent="-285750">
              <a:lnSpc>
                <a:spcPct val="104900"/>
              </a:lnSpc>
              <a:spcBef>
                <a:spcPts val="1050"/>
              </a:spcBef>
              <a:buFont typeface="Arial" panose="020B0604020202020204" pitchFamily="34" charset="0"/>
              <a:buChar char="•"/>
              <a:tabLst>
                <a:tab pos="520065" algn="l"/>
              </a:tabLst>
            </a:pPr>
            <a:r>
              <a:rPr lang="en" sz="1700" spc="60" dirty="0">
                <a:solidFill>
                  <a:srgbClr val="231F20"/>
                </a:solidFill>
                <a:latin typeface="Calibri"/>
                <a:cs typeface="Calibri"/>
              </a:rPr>
              <a:t>Use simple gestures such as </a:t>
            </a:r>
            <a:r>
              <a:rPr lang="en" sz="1700" b="1" spc="60" dirty="0">
                <a:solidFill>
                  <a:srgbClr val="231F20"/>
                </a:solidFill>
                <a:latin typeface="Calibri"/>
                <a:cs typeface="Calibri"/>
              </a:rPr>
              <a:t>locking your computer or phone</a:t>
            </a:r>
            <a:r>
              <a:rPr lang="en" sz="1700" spc="-10" dirty="0">
                <a:solidFill>
                  <a:srgbClr val="231F20"/>
                </a:solidFill>
                <a:latin typeface="Calibri"/>
                <a:cs typeface="Calibri"/>
              </a:rPr>
              <a:t>, or </a:t>
            </a:r>
            <a:r>
              <a:rPr lang="en" sz="1700" b="1" dirty="0">
                <a:solidFill>
                  <a:srgbClr val="231F20"/>
                </a:solidFill>
                <a:latin typeface="Calibri"/>
                <a:cs typeface="Calibri"/>
              </a:rPr>
              <a:t>avoid typing your credentials on a device that does not belong to you.</a:t>
            </a:r>
            <a:endParaRPr sz="1700" b="1" dirty="0">
              <a:latin typeface="Calibri"/>
              <a:cs typeface="Calibri"/>
            </a:endParaRPr>
          </a:p>
        </p:txBody>
      </p:sp>
      <p:sp>
        <p:nvSpPr>
          <p:cNvPr id="14" name="Rectangle 13">
            <a:extLst>
              <a:ext uri="{FF2B5EF4-FFF2-40B4-BE49-F238E27FC236}">
                <a16:creationId xmlns:a16="http://schemas.microsoft.com/office/drawing/2014/main" id="{F9E37895-4049-A666-60FF-6CF15FEF275C}"/>
              </a:ext>
            </a:extLst>
          </p:cNvPr>
          <p:cNvSpPr/>
          <p:nvPr/>
        </p:nvSpPr>
        <p:spPr>
          <a:xfrm>
            <a:off x="2819810" y="1566708"/>
            <a:ext cx="4553447" cy="1801967"/>
          </a:xfrm>
          <a:prstGeom prst="rect">
            <a:avLst/>
          </a:prstGeom>
          <a:solidFill>
            <a:srgbClr val="F9E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bject 5">
            <a:extLst>
              <a:ext uri="{FF2B5EF4-FFF2-40B4-BE49-F238E27FC236}">
                <a16:creationId xmlns:a16="http://schemas.microsoft.com/office/drawing/2014/main" id="{4CC697F1-0923-3713-09DB-D504A4D381A5}"/>
              </a:ext>
            </a:extLst>
          </p:cNvPr>
          <p:cNvSpPr/>
          <p:nvPr/>
        </p:nvSpPr>
        <p:spPr>
          <a:xfrm>
            <a:off x="2725192" y="2579491"/>
            <a:ext cx="5237422"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DFC2F1"/>
          </a:solidFill>
        </p:spPr>
        <p:txBody>
          <a:bodyPr wrap="square" lIns="0" tIns="0" rIns="0" bIns="0" rtlCol="0"/>
          <a:lstStyle/>
          <a:p>
            <a:endParaRPr dirty="0"/>
          </a:p>
        </p:txBody>
      </p:sp>
      <p:grpSp>
        <p:nvGrpSpPr>
          <p:cNvPr id="15" name="Group 14">
            <a:extLst>
              <a:ext uri="{FF2B5EF4-FFF2-40B4-BE49-F238E27FC236}">
                <a16:creationId xmlns:a16="http://schemas.microsoft.com/office/drawing/2014/main" id="{0C5816DC-92DD-D3F2-9E71-5F260DF964FC}"/>
              </a:ext>
            </a:extLst>
          </p:cNvPr>
          <p:cNvGrpSpPr/>
          <p:nvPr/>
        </p:nvGrpSpPr>
        <p:grpSpPr>
          <a:xfrm>
            <a:off x="2813850" y="1443603"/>
            <a:ext cx="8382003" cy="1928163"/>
            <a:chOff x="7156450" y="908060"/>
            <a:chExt cx="8382003" cy="1928163"/>
          </a:xfrm>
        </p:grpSpPr>
        <p:sp>
          <p:nvSpPr>
            <p:cNvPr id="23" name="object 3">
              <a:extLst>
                <a:ext uri="{FF2B5EF4-FFF2-40B4-BE49-F238E27FC236}">
                  <a16:creationId xmlns:a16="http://schemas.microsoft.com/office/drawing/2014/main" id="{DF3C55DB-8DFD-BCA4-B944-BF4CF2DC3E3D}"/>
                </a:ext>
              </a:extLst>
            </p:cNvPr>
            <p:cNvSpPr txBox="1">
              <a:spLocks/>
            </p:cNvSpPr>
            <p:nvPr/>
          </p:nvSpPr>
          <p:spPr>
            <a:xfrm>
              <a:off x="7255984" y="908060"/>
              <a:ext cx="8282469" cy="1217706"/>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lnSpc>
                  <a:spcPts val="10600"/>
                </a:lnSpc>
              </a:pPr>
              <a:r>
                <a:rPr lang="fr-FR" sz="5400" b="1" spc="-150" dirty="0">
                  <a:solidFill>
                    <a:srgbClr val="000000"/>
                  </a:solidFill>
                </a:rPr>
                <a:t>BEWARE OF</a:t>
              </a:r>
            </a:p>
          </p:txBody>
        </p:sp>
        <p:sp>
          <p:nvSpPr>
            <p:cNvPr id="13" name="TextBox 12">
              <a:extLst>
                <a:ext uri="{FF2B5EF4-FFF2-40B4-BE49-F238E27FC236}">
                  <a16:creationId xmlns:a16="http://schemas.microsoft.com/office/drawing/2014/main" id="{5757918D-EFA0-FEE2-0934-C8B22165C5F4}"/>
                </a:ext>
              </a:extLst>
            </p:cNvPr>
            <p:cNvSpPr txBox="1"/>
            <p:nvPr/>
          </p:nvSpPr>
          <p:spPr>
            <a:xfrm>
              <a:off x="7156450" y="1566708"/>
              <a:ext cx="7057237" cy="1269515"/>
            </a:xfrm>
            <a:prstGeom prst="rect">
              <a:avLst/>
            </a:prstGeom>
            <a:noFill/>
          </p:spPr>
          <p:txBody>
            <a:bodyPr wrap="square">
              <a:spAutoFit/>
            </a:bodyPr>
            <a:lstStyle/>
            <a:p>
              <a:pPr marL="12700" marR="0" lvl="0" indent="0" defTabSz="914400" eaLnBrk="1" fontAlgn="auto" latinLnBrk="0" hangingPunct="1">
                <a:lnSpc>
                  <a:spcPts val="10600"/>
                </a:lnSpc>
                <a:spcBef>
                  <a:spcPts val="0"/>
                </a:spcBef>
                <a:spcAft>
                  <a:spcPts val="0"/>
                </a:spcAft>
                <a:buClrTx/>
                <a:buSzTx/>
                <a:buFontTx/>
                <a:buNone/>
                <a:tabLst/>
                <a:defRPr/>
              </a:pPr>
              <a:r>
                <a:rPr kumimoji="0" lang="fr-FR" sz="4800" b="1" i="0" u="none" strike="noStrike" kern="0" cap="none" spc="-150" normalizeH="0" baseline="0" noProof="0" dirty="0">
                  <a:ln>
                    <a:noFill/>
                  </a:ln>
                  <a:solidFill>
                    <a:srgbClr val="000000"/>
                  </a:solidFill>
                  <a:effectLst/>
                  <a:uLnTx/>
                  <a:uFillTx/>
                </a:rPr>
                <a:t>APPAREANCES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3" name="object 3"/>
          <p:cNvSpPr/>
          <p:nvPr/>
        </p:nvSpPr>
        <p:spPr>
          <a:xfrm>
            <a:off x="11015433" y="3102350"/>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E0C1F2"/>
          </a:solidFill>
        </p:spPr>
        <p:txBody>
          <a:bodyPr wrap="square" lIns="0" tIns="0" rIns="0" bIns="0" rtlCol="0"/>
          <a:lstStyle/>
          <a:p>
            <a:endParaRPr dirty="0"/>
          </a:p>
        </p:txBody>
      </p:sp>
      <p:sp>
        <p:nvSpPr>
          <p:cNvPr id="4" name="object 4"/>
          <p:cNvSpPr txBox="1"/>
          <p:nvPr/>
        </p:nvSpPr>
        <p:spPr>
          <a:xfrm>
            <a:off x="1289050" y="5136591"/>
            <a:ext cx="5334000" cy="4912498"/>
          </a:xfrm>
          <a:prstGeom prst="rect">
            <a:avLst/>
          </a:prstGeom>
        </p:spPr>
        <p:txBody>
          <a:bodyPr vert="horz" wrap="square" lIns="0" tIns="246379" rIns="0" bIns="0" rtlCol="0">
            <a:spAutoFit/>
          </a:bodyPr>
          <a:lstStyle/>
          <a:p>
            <a:pPr marL="26670">
              <a:lnSpc>
                <a:spcPct val="100000"/>
              </a:lnSpc>
              <a:spcBef>
                <a:spcPts val="1939"/>
              </a:spcBef>
            </a:pPr>
            <a:r>
              <a:rPr lang="en" sz="3550" b="1" spc="-150" dirty="0">
                <a:solidFill>
                  <a:srgbClr val="7C2D9B"/>
                </a:solidFill>
                <a:latin typeface="Calibri"/>
                <a:cs typeface="Calibri"/>
              </a:rPr>
              <a:t>OBJECTIVES OF THE SEQUENCE</a:t>
            </a:r>
            <a:endParaRPr lang="fr-FR" sz="3550" b="1" spc="-150" dirty="0">
              <a:latin typeface="Calibri"/>
              <a:cs typeface="Calibri"/>
            </a:endParaRPr>
          </a:p>
          <a:p>
            <a:pPr marL="12700" marR="90170">
              <a:lnSpc>
                <a:spcPts val="2400"/>
              </a:lnSpc>
              <a:spcBef>
                <a:spcPts val="1590"/>
              </a:spcBef>
            </a:pPr>
            <a:r>
              <a:rPr lang="en" sz="2300" dirty="0">
                <a:solidFill>
                  <a:srgbClr val="231F20"/>
                </a:solidFill>
                <a:latin typeface="Calibri"/>
                <a:cs typeface="Calibri"/>
              </a:rPr>
              <a:t>This sequence allows participants </a:t>
            </a:r>
            <a:r>
              <a:rPr lang="en" sz="2300" b="1" spc="65" dirty="0">
                <a:solidFill>
                  <a:srgbClr val="231F20"/>
                </a:solidFill>
                <a:latin typeface="Calibri"/>
                <a:cs typeface="Calibri"/>
              </a:rPr>
              <a:t> to learn about common features of online scams </a:t>
            </a:r>
            <a:r>
              <a:rPr lang="en" sz="2300" dirty="0">
                <a:solidFill>
                  <a:srgbClr val="231F20"/>
                </a:solidFill>
                <a:latin typeface="Calibri"/>
                <a:cs typeface="Calibri"/>
              </a:rPr>
              <a:t>and </a:t>
            </a:r>
            <a:r>
              <a:rPr lang="en" sz="2300" b="1" dirty="0">
                <a:solidFill>
                  <a:srgbClr val="231F20"/>
                </a:solidFill>
                <a:latin typeface="Calibri"/>
                <a:cs typeface="Calibri"/>
              </a:rPr>
              <a:t>demonstrate their understanding </a:t>
            </a:r>
            <a:r>
              <a:rPr lang="en" sz="2300" dirty="0">
                <a:solidFill>
                  <a:srgbClr val="231F20"/>
                </a:solidFill>
                <a:latin typeface="Calibri"/>
                <a:cs typeface="Calibri"/>
              </a:rPr>
              <a:t>by putting themselves </a:t>
            </a:r>
            <a:r>
              <a:rPr lang="en" sz="2300" b="1" spc="75" dirty="0">
                <a:solidFill>
                  <a:srgbClr val="231F20"/>
                </a:solidFill>
                <a:latin typeface="Calibri"/>
                <a:cs typeface="Calibri"/>
              </a:rPr>
              <a:t>in the shoes of an attacker</a:t>
            </a:r>
            <a:r>
              <a:rPr lang="en" sz="2300" spc="45" dirty="0">
                <a:solidFill>
                  <a:srgbClr val="231F20"/>
                </a:solidFill>
                <a:latin typeface="Calibri"/>
                <a:cs typeface="Calibri"/>
              </a:rPr>
              <a:t>.</a:t>
            </a:r>
            <a:endParaRPr sz="2300" dirty="0">
              <a:latin typeface="Calibri"/>
              <a:cs typeface="Calibri"/>
            </a:endParaRPr>
          </a:p>
          <a:p>
            <a:pPr marL="13335">
              <a:lnSpc>
                <a:spcPts val="2580"/>
              </a:lnSpc>
              <a:spcBef>
                <a:spcPts val="1260"/>
              </a:spcBef>
            </a:pPr>
            <a:r>
              <a:rPr lang="en" sz="2300" spc="65" dirty="0">
                <a:solidFill>
                  <a:srgbClr val="231F20"/>
                </a:solidFill>
                <a:latin typeface="Calibri"/>
                <a:cs typeface="Calibri"/>
              </a:rPr>
              <a:t>At the end of this sequence,</a:t>
            </a:r>
            <a:endParaRPr sz="2300" dirty="0">
              <a:latin typeface="Calibri"/>
              <a:cs typeface="Calibri"/>
            </a:endParaRPr>
          </a:p>
          <a:p>
            <a:pPr marL="12700">
              <a:lnSpc>
                <a:spcPts val="2410"/>
              </a:lnSpc>
            </a:pPr>
            <a:r>
              <a:rPr lang="en" sz="2300" spc="70" dirty="0">
                <a:solidFill>
                  <a:srgbClr val="231F20"/>
                </a:solidFill>
                <a:latin typeface="Calibri"/>
                <a:cs typeface="Calibri"/>
              </a:rPr>
              <a:t>Participants will be able to:</a:t>
            </a:r>
            <a:endParaRPr sz="2300" dirty="0">
              <a:latin typeface="Calibri"/>
              <a:cs typeface="Calibri"/>
            </a:endParaRPr>
          </a:p>
          <a:p>
            <a:pPr marL="354965" indent="-342900">
              <a:lnSpc>
                <a:spcPts val="2410"/>
              </a:lnSpc>
              <a:buFont typeface="Arial" panose="020B0604020202020204" pitchFamily="34" charset="0"/>
              <a:buChar char="•"/>
              <a:tabLst>
                <a:tab pos="186055" algn="l"/>
              </a:tabLst>
            </a:pPr>
            <a:r>
              <a:rPr lang="en" sz="2300" dirty="0">
                <a:solidFill>
                  <a:srgbClr val="231F20"/>
                </a:solidFill>
                <a:latin typeface="Calibri"/>
                <a:cs typeface="Calibri"/>
              </a:rPr>
              <a:t>Recognizing </a:t>
            </a:r>
            <a:r>
              <a:rPr lang="en" sz="2300" b="1" spc="90" dirty="0">
                <a:solidFill>
                  <a:srgbClr val="231F20"/>
                </a:solidFill>
                <a:latin typeface="Calibri"/>
                <a:cs typeface="Calibri"/>
              </a:rPr>
              <a:t>the Signs of a Scam</a:t>
            </a:r>
            <a:endParaRPr sz="2300" b="1" dirty="0">
              <a:latin typeface="Calibri"/>
              <a:cs typeface="Calibri"/>
            </a:endParaRPr>
          </a:p>
          <a:p>
            <a:pPr marL="355600" marR="5080" indent="-342900">
              <a:lnSpc>
                <a:spcPts val="2380"/>
              </a:lnSpc>
              <a:spcBef>
                <a:spcPts val="215"/>
              </a:spcBef>
              <a:buFont typeface="Arial" panose="020B0604020202020204" pitchFamily="34" charset="0"/>
              <a:buChar char="•"/>
              <a:tabLst>
                <a:tab pos="186055" algn="l"/>
              </a:tabLst>
            </a:pPr>
            <a:r>
              <a:rPr lang="en" sz="2300" spc="55" dirty="0">
                <a:solidFill>
                  <a:srgbClr val="231F20"/>
                </a:solidFill>
                <a:latin typeface="Calibri"/>
                <a:cs typeface="Calibri"/>
              </a:rPr>
              <a:t>Explain </a:t>
            </a:r>
            <a:r>
              <a:rPr lang="en" sz="2300" b="1" spc="90" dirty="0">
                <a:solidFill>
                  <a:srgbClr val="231F20"/>
                </a:solidFill>
                <a:latin typeface="Calibri"/>
                <a:cs typeface="Calibri"/>
              </a:rPr>
              <a:t>the different reflexes </a:t>
            </a:r>
            <a:r>
              <a:rPr lang="en" sz="2300" spc="65" dirty="0">
                <a:solidFill>
                  <a:srgbClr val="231F20"/>
                </a:solidFill>
                <a:latin typeface="Calibri"/>
                <a:cs typeface="Calibri"/>
              </a:rPr>
              <a:t>to have against the most common scams</a:t>
            </a:r>
            <a:endParaRPr sz="2300" dirty="0">
              <a:latin typeface="Calibri"/>
              <a:cs typeface="Calibri"/>
            </a:endParaRPr>
          </a:p>
          <a:p>
            <a:pPr marL="355600" marR="131445" indent="-342900">
              <a:lnSpc>
                <a:spcPts val="2380"/>
              </a:lnSpc>
              <a:spcBef>
                <a:spcPts val="40"/>
              </a:spcBef>
              <a:buFont typeface="Arial" panose="020B0604020202020204" pitchFamily="34" charset="0"/>
              <a:buChar char="•"/>
              <a:tabLst>
                <a:tab pos="186055" algn="l"/>
              </a:tabLst>
            </a:pPr>
            <a:r>
              <a:rPr lang="en" sz="2300" b="1" spc="95" dirty="0">
                <a:solidFill>
                  <a:srgbClr val="231F20"/>
                </a:solidFill>
                <a:latin typeface="Calibri"/>
                <a:cs typeface="Calibri"/>
              </a:rPr>
              <a:t>Raise awareness by </a:t>
            </a:r>
            <a:r>
              <a:rPr lang="en" sz="2300" dirty="0">
                <a:solidFill>
                  <a:srgbClr val="231F20"/>
                </a:solidFill>
                <a:latin typeface="Calibri"/>
                <a:cs typeface="Calibri"/>
              </a:rPr>
              <a:t>telling the story of an online scam</a:t>
            </a:r>
            <a:endParaRPr sz="2300" dirty="0">
              <a:latin typeface="Calibri"/>
              <a:cs typeface="Calibri"/>
            </a:endParaRPr>
          </a:p>
        </p:txBody>
      </p:sp>
      <p:sp>
        <p:nvSpPr>
          <p:cNvPr id="5" name="object 5"/>
          <p:cNvSpPr txBox="1">
            <a:spLocks noGrp="1"/>
          </p:cNvSpPr>
          <p:nvPr>
            <p:ph type="title"/>
          </p:nvPr>
        </p:nvSpPr>
        <p:spPr>
          <a:xfrm>
            <a:off x="11152726" y="2711461"/>
            <a:ext cx="4606290" cy="1027845"/>
          </a:xfrm>
          <a:prstGeom prst="rect">
            <a:avLst/>
          </a:prstGeom>
        </p:spPr>
        <p:txBody>
          <a:bodyPr vert="horz" wrap="square" lIns="0" tIns="12065" rIns="0" bIns="0" rtlCol="0">
            <a:spAutoFit/>
          </a:bodyPr>
          <a:lstStyle/>
          <a:p>
            <a:pPr marL="12700">
              <a:lnSpc>
                <a:spcPct val="100000"/>
              </a:lnSpc>
              <a:spcBef>
                <a:spcPts val="95"/>
              </a:spcBef>
            </a:pPr>
            <a:r>
              <a:rPr lang="en" sz="6600" b="1" spc="-300" dirty="0"/>
              <a:t>ACTIVITIES</a:t>
            </a:r>
          </a:p>
        </p:txBody>
      </p:sp>
      <p:sp>
        <p:nvSpPr>
          <p:cNvPr id="6" name="object 6"/>
          <p:cNvSpPr txBox="1"/>
          <p:nvPr/>
        </p:nvSpPr>
        <p:spPr>
          <a:xfrm>
            <a:off x="11152727" y="4038267"/>
            <a:ext cx="7099934" cy="4486613"/>
          </a:xfrm>
          <a:prstGeom prst="rect">
            <a:avLst/>
          </a:prstGeom>
        </p:spPr>
        <p:txBody>
          <a:bodyPr vert="horz" wrap="square" lIns="0" tIns="10795" rIns="0" bIns="0" rtlCol="0">
            <a:spAutoFit/>
          </a:bodyPr>
          <a:lstStyle/>
          <a:p>
            <a:pPr marL="12700" marR="720090">
              <a:lnSpc>
                <a:spcPct val="100800"/>
              </a:lnSpc>
              <a:spcBef>
                <a:spcPts val="85"/>
              </a:spcBef>
            </a:pPr>
            <a:r>
              <a:rPr lang="en" sz="3750" b="1" u="sng" spc="-150" dirty="0">
                <a:solidFill>
                  <a:srgbClr val="231F20"/>
                </a:solidFill>
                <a:uFill>
                  <a:solidFill>
                    <a:srgbClr val="231F20"/>
                  </a:solidFill>
                </a:uFill>
                <a:latin typeface="Calibri"/>
                <a:cs typeface="Calibri"/>
              </a:rPr>
              <a:t>ACTIVITY 1</a:t>
            </a:r>
            <a:r>
              <a:rPr lang="en" sz="3750" b="1" spc="-150" dirty="0">
                <a:solidFill>
                  <a:srgbClr val="231F20"/>
                </a:solidFill>
                <a:latin typeface="Calibri"/>
                <a:cs typeface="Calibri"/>
              </a:rPr>
              <a:t>: AVOID FAKE TECH SUPPORT SCAMS</a:t>
            </a:r>
            <a:endParaRPr lang="fr-FR" sz="3750" b="1" spc="-150" dirty="0">
              <a:latin typeface="Calibri"/>
              <a:cs typeface="Calibri"/>
            </a:endParaRPr>
          </a:p>
          <a:p>
            <a:pPr marL="12700" marR="5080">
              <a:lnSpc>
                <a:spcPct val="103499"/>
              </a:lnSpc>
              <a:spcBef>
                <a:spcPts val="85"/>
              </a:spcBef>
            </a:pPr>
            <a:r>
              <a:rPr lang="en" sz="2450" spc="60" dirty="0">
                <a:solidFill>
                  <a:srgbClr val="231F20"/>
                </a:solidFill>
                <a:latin typeface="Calibri"/>
                <a:cs typeface="Calibri"/>
              </a:rPr>
              <a:t>Know how to react and report fake tech support scams</a:t>
            </a:r>
            <a:endParaRPr sz="2450" dirty="0">
              <a:latin typeface="Calibri"/>
              <a:cs typeface="Calibri"/>
            </a:endParaRPr>
          </a:p>
          <a:p>
            <a:pPr>
              <a:lnSpc>
                <a:spcPct val="100000"/>
              </a:lnSpc>
              <a:spcBef>
                <a:spcPts val="25"/>
              </a:spcBef>
            </a:pPr>
            <a:endParaRPr sz="2400" dirty="0">
              <a:latin typeface="Calibri"/>
              <a:cs typeface="Calibri"/>
            </a:endParaRPr>
          </a:p>
          <a:p>
            <a:pPr marL="12700" marR="1170940">
              <a:lnSpc>
                <a:spcPct val="100800"/>
              </a:lnSpc>
            </a:pPr>
            <a:r>
              <a:rPr lang="en" sz="3750" b="1" u="sng" spc="-150" dirty="0">
                <a:solidFill>
                  <a:srgbClr val="231F20"/>
                </a:solidFill>
                <a:uFill>
                  <a:solidFill>
                    <a:srgbClr val="231F20"/>
                  </a:solidFill>
                </a:uFill>
                <a:latin typeface="Calibri"/>
                <a:cs typeface="Calibri"/>
              </a:rPr>
              <a:t>ACTIVITY 2</a:t>
            </a:r>
            <a:r>
              <a:rPr lang="en" sz="3750" b="1" spc="-150" dirty="0">
                <a:solidFill>
                  <a:srgbClr val="231F20"/>
                </a:solidFill>
                <a:latin typeface="Calibri"/>
                <a:cs typeface="Calibri"/>
              </a:rPr>
              <a:t>: DON'T LET CYBERCRIMINALS STEAL FROM YOU!</a:t>
            </a:r>
            <a:endParaRPr lang="fr-FR" sz="3750" b="1" spc="-150" dirty="0">
              <a:latin typeface="Calibri"/>
              <a:cs typeface="Calibri"/>
            </a:endParaRPr>
          </a:p>
          <a:p>
            <a:pPr marL="12700">
              <a:lnSpc>
                <a:spcPct val="100000"/>
              </a:lnSpc>
              <a:spcBef>
                <a:spcPts val="190"/>
              </a:spcBef>
            </a:pPr>
            <a:r>
              <a:rPr lang="en" sz="2450" dirty="0">
                <a:solidFill>
                  <a:srgbClr val="231F20"/>
                </a:solidFill>
                <a:latin typeface="Calibri"/>
                <a:cs typeface="Calibri"/>
              </a:rPr>
              <a:t>Learn to recognize the signs of a scam</a:t>
            </a:r>
            <a:endParaRPr lang="fr-FR" sz="2450" dirty="0">
              <a:latin typeface="Calibri"/>
              <a:cs typeface="Calibri"/>
            </a:endParaRPr>
          </a:p>
        </p:txBody>
      </p:sp>
      <p:grpSp>
        <p:nvGrpSpPr>
          <p:cNvPr id="7" name="object 7"/>
          <p:cNvGrpSpPr/>
          <p:nvPr/>
        </p:nvGrpSpPr>
        <p:grpSpPr>
          <a:xfrm>
            <a:off x="9496846" y="3938738"/>
            <a:ext cx="1341120" cy="1102360"/>
            <a:chOff x="9496846" y="3938738"/>
            <a:chExt cx="1341120" cy="1102360"/>
          </a:xfrm>
        </p:grpSpPr>
        <p:sp>
          <p:nvSpPr>
            <p:cNvPr id="8" name="object 8"/>
            <p:cNvSpPr/>
            <p:nvPr/>
          </p:nvSpPr>
          <p:spPr>
            <a:xfrm>
              <a:off x="9496846" y="4082173"/>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 name="object 9"/>
            <p:cNvSpPr/>
            <p:nvPr/>
          </p:nvSpPr>
          <p:spPr>
            <a:xfrm>
              <a:off x="9776155" y="3938745"/>
              <a:ext cx="709295" cy="749300"/>
            </a:xfrm>
            <a:custGeom>
              <a:avLst/>
              <a:gdLst/>
              <a:ahLst/>
              <a:cxnLst/>
              <a:rect l="l" t="t" r="r" b="b"/>
              <a:pathLst>
                <a:path w="709295" h="749300">
                  <a:moveTo>
                    <a:pt x="591820" y="614870"/>
                  </a:moveTo>
                  <a:lnTo>
                    <a:pt x="577862" y="572922"/>
                  </a:lnTo>
                  <a:lnTo>
                    <a:pt x="524040" y="545185"/>
                  </a:lnTo>
                  <a:lnTo>
                    <a:pt x="484593" y="525576"/>
                  </a:lnTo>
                  <a:lnTo>
                    <a:pt x="405942" y="485813"/>
                  </a:lnTo>
                  <a:lnTo>
                    <a:pt x="391134" y="480237"/>
                  </a:lnTo>
                  <a:lnTo>
                    <a:pt x="378396" y="479844"/>
                  </a:lnTo>
                  <a:lnTo>
                    <a:pt x="366674" y="484860"/>
                  </a:lnTo>
                  <a:lnTo>
                    <a:pt x="354876" y="495465"/>
                  </a:lnTo>
                  <a:lnTo>
                    <a:pt x="333565" y="518922"/>
                  </a:lnTo>
                  <a:lnTo>
                    <a:pt x="294855" y="487768"/>
                  </a:lnTo>
                  <a:lnTo>
                    <a:pt x="261556" y="453326"/>
                  </a:lnTo>
                  <a:lnTo>
                    <a:pt x="233680" y="415544"/>
                  </a:lnTo>
                  <a:lnTo>
                    <a:pt x="211251" y="374332"/>
                  </a:lnTo>
                  <a:lnTo>
                    <a:pt x="194310" y="329603"/>
                  </a:lnTo>
                  <a:lnTo>
                    <a:pt x="182854" y="281317"/>
                  </a:lnTo>
                  <a:lnTo>
                    <a:pt x="209461" y="273443"/>
                  </a:lnTo>
                  <a:lnTo>
                    <a:pt x="218160" y="271272"/>
                  </a:lnTo>
                  <a:lnTo>
                    <a:pt x="232016" y="266712"/>
                  </a:lnTo>
                  <a:lnTo>
                    <a:pt x="239090" y="45427"/>
                  </a:lnTo>
                  <a:lnTo>
                    <a:pt x="208737" y="11849"/>
                  </a:lnTo>
                  <a:lnTo>
                    <a:pt x="159232" y="25"/>
                  </a:lnTo>
                  <a:lnTo>
                    <a:pt x="142176" y="977"/>
                  </a:lnTo>
                  <a:lnTo>
                    <a:pt x="94869" y="16002"/>
                  </a:lnTo>
                  <a:lnTo>
                    <a:pt x="54597" y="45339"/>
                  </a:lnTo>
                  <a:lnTo>
                    <a:pt x="24650" y="85547"/>
                  </a:lnTo>
                  <a:lnTo>
                    <a:pt x="8331" y="133146"/>
                  </a:lnTo>
                  <a:lnTo>
                    <a:pt x="1333" y="190728"/>
                  </a:lnTo>
                  <a:lnTo>
                    <a:pt x="0" y="219659"/>
                  </a:lnTo>
                  <a:lnTo>
                    <a:pt x="292" y="248716"/>
                  </a:lnTo>
                  <a:lnTo>
                    <a:pt x="4241" y="297383"/>
                  </a:lnTo>
                  <a:lnTo>
                    <a:pt x="12230" y="344601"/>
                  </a:lnTo>
                  <a:lnTo>
                    <a:pt x="24257" y="390359"/>
                  </a:lnTo>
                  <a:lnTo>
                    <a:pt x="40322" y="434632"/>
                  </a:lnTo>
                  <a:lnTo>
                    <a:pt x="60426" y="477405"/>
                  </a:lnTo>
                  <a:lnTo>
                    <a:pt x="84594" y="518642"/>
                  </a:lnTo>
                  <a:lnTo>
                    <a:pt x="112814" y="558342"/>
                  </a:lnTo>
                  <a:lnTo>
                    <a:pt x="144818" y="595998"/>
                  </a:lnTo>
                  <a:lnTo>
                    <a:pt x="179374" y="629920"/>
                  </a:lnTo>
                  <a:lnTo>
                    <a:pt x="216496" y="660095"/>
                  </a:lnTo>
                  <a:lnTo>
                    <a:pt x="256171" y="686473"/>
                  </a:lnTo>
                  <a:lnTo>
                    <a:pt x="298386" y="709041"/>
                  </a:lnTo>
                  <a:lnTo>
                    <a:pt x="343154" y="727748"/>
                  </a:lnTo>
                  <a:lnTo>
                    <a:pt x="390448" y="742594"/>
                  </a:lnTo>
                  <a:lnTo>
                    <a:pt x="429907" y="749109"/>
                  </a:lnTo>
                  <a:lnTo>
                    <a:pt x="467652" y="746848"/>
                  </a:lnTo>
                  <a:lnTo>
                    <a:pt x="536879" y="713282"/>
                  </a:lnTo>
                  <a:lnTo>
                    <a:pt x="575157" y="670128"/>
                  </a:lnTo>
                  <a:lnTo>
                    <a:pt x="586854" y="644232"/>
                  </a:lnTo>
                  <a:lnTo>
                    <a:pt x="591820" y="614870"/>
                  </a:lnTo>
                  <a:close/>
                </a:path>
                <a:path w="709295" h="749300">
                  <a:moveTo>
                    <a:pt x="709244" y="323037"/>
                  </a:moveTo>
                  <a:lnTo>
                    <a:pt x="705586" y="308546"/>
                  </a:lnTo>
                  <a:lnTo>
                    <a:pt x="704913" y="307301"/>
                  </a:lnTo>
                  <a:lnTo>
                    <a:pt x="677176" y="255943"/>
                  </a:lnTo>
                  <a:lnTo>
                    <a:pt x="666534" y="236232"/>
                  </a:lnTo>
                  <a:lnTo>
                    <a:pt x="590575" y="95567"/>
                  </a:lnTo>
                  <a:lnTo>
                    <a:pt x="556933" y="33261"/>
                  </a:lnTo>
                  <a:lnTo>
                    <a:pt x="556933" y="102120"/>
                  </a:lnTo>
                  <a:lnTo>
                    <a:pt x="556031" y="110794"/>
                  </a:lnTo>
                  <a:lnTo>
                    <a:pt x="555434" y="116027"/>
                  </a:lnTo>
                  <a:lnTo>
                    <a:pt x="555434" y="281330"/>
                  </a:lnTo>
                  <a:lnTo>
                    <a:pt x="555434" y="281927"/>
                  </a:lnTo>
                  <a:lnTo>
                    <a:pt x="553478" y="291934"/>
                  </a:lnTo>
                  <a:lnTo>
                    <a:pt x="548055" y="299986"/>
                  </a:lnTo>
                  <a:lnTo>
                    <a:pt x="539826" y="305358"/>
                  </a:lnTo>
                  <a:lnTo>
                    <a:pt x="529463" y="307301"/>
                  </a:lnTo>
                  <a:lnTo>
                    <a:pt x="519099" y="305358"/>
                  </a:lnTo>
                  <a:lnTo>
                    <a:pt x="510870" y="299986"/>
                  </a:lnTo>
                  <a:lnTo>
                    <a:pt x="505434" y="291934"/>
                  </a:lnTo>
                  <a:lnTo>
                    <a:pt x="503478" y="281927"/>
                  </a:lnTo>
                  <a:lnTo>
                    <a:pt x="503478" y="281330"/>
                  </a:lnTo>
                  <a:lnTo>
                    <a:pt x="505434" y="271310"/>
                  </a:lnTo>
                  <a:lnTo>
                    <a:pt x="510870" y="263258"/>
                  </a:lnTo>
                  <a:lnTo>
                    <a:pt x="519099" y="257898"/>
                  </a:lnTo>
                  <a:lnTo>
                    <a:pt x="529463" y="255943"/>
                  </a:lnTo>
                  <a:lnTo>
                    <a:pt x="539826" y="257898"/>
                  </a:lnTo>
                  <a:lnTo>
                    <a:pt x="548055" y="263258"/>
                  </a:lnTo>
                  <a:lnTo>
                    <a:pt x="553478" y="271310"/>
                  </a:lnTo>
                  <a:lnTo>
                    <a:pt x="555434" y="281330"/>
                  </a:lnTo>
                  <a:lnTo>
                    <a:pt x="555434" y="116027"/>
                  </a:lnTo>
                  <a:lnTo>
                    <a:pt x="543191" y="223088"/>
                  </a:lnTo>
                  <a:lnTo>
                    <a:pt x="542302" y="231152"/>
                  </a:lnTo>
                  <a:lnTo>
                    <a:pt x="536930" y="236232"/>
                  </a:lnTo>
                  <a:lnTo>
                    <a:pt x="521995" y="236232"/>
                  </a:lnTo>
                  <a:lnTo>
                    <a:pt x="516610" y="231152"/>
                  </a:lnTo>
                  <a:lnTo>
                    <a:pt x="515708" y="223088"/>
                  </a:lnTo>
                  <a:lnTo>
                    <a:pt x="502881" y="110794"/>
                  </a:lnTo>
                  <a:lnTo>
                    <a:pt x="501980" y="102120"/>
                  </a:lnTo>
                  <a:lnTo>
                    <a:pt x="506755" y="95567"/>
                  </a:lnTo>
                  <a:lnTo>
                    <a:pt x="552157" y="95567"/>
                  </a:lnTo>
                  <a:lnTo>
                    <a:pt x="556933" y="102120"/>
                  </a:lnTo>
                  <a:lnTo>
                    <a:pt x="556933" y="33261"/>
                  </a:lnTo>
                  <a:lnTo>
                    <a:pt x="546188" y="13347"/>
                  </a:lnTo>
                  <a:lnTo>
                    <a:pt x="536778" y="3238"/>
                  </a:lnTo>
                  <a:lnTo>
                    <a:pt x="524878" y="0"/>
                  </a:lnTo>
                  <a:lnTo>
                    <a:pt x="513054" y="3568"/>
                  </a:lnTo>
                  <a:lnTo>
                    <a:pt x="503859" y="13919"/>
                  </a:lnTo>
                  <a:lnTo>
                    <a:pt x="353021" y="309130"/>
                  </a:lnTo>
                  <a:lnTo>
                    <a:pt x="349669" y="323532"/>
                  </a:lnTo>
                  <a:lnTo>
                    <a:pt x="352996" y="337070"/>
                  </a:lnTo>
                  <a:lnTo>
                    <a:pt x="361657" y="347103"/>
                  </a:lnTo>
                  <a:lnTo>
                    <a:pt x="374332" y="351040"/>
                  </a:lnTo>
                  <a:lnTo>
                    <a:pt x="684580" y="351040"/>
                  </a:lnTo>
                  <a:lnTo>
                    <a:pt x="697382" y="347014"/>
                  </a:lnTo>
                  <a:lnTo>
                    <a:pt x="706056" y="336778"/>
                  </a:lnTo>
                  <a:lnTo>
                    <a:pt x="709244" y="323037"/>
                  </a:lnTo>
                  <a:close/>
                </a:path>
              </a:pathLst>
            </a:custGeom>
            <a:solidFill>
              <a:srgbClr val="A563C6"/>
            </a:solidFill>
          </p:spPr>
          <p:txBody>
            <a:bodyPr wrap="square" lIns="0" tIns="0" rIns="0" bIns="0" rtlCol="0"/>
            <a:lstStyle/>
            <a:p>
              <a:endParaRPr dirty="0"/>
            </a:p>
          </p:txBody>
        </p:sp>
      </p:grpSp>
      <p:grpSp>
        <p:nvGrpSpPr>
          <p:cNvPr id="10" name="object 10"/>
          <p:cNvGrpSpPr/>
          <p:nvPr/>
        </p:nvGrpSpPr>
        <p:grpSpPr>
          <a:xfrm>
            <a:off x="9496846" y="6029726"/>
            <a:ext cx="1341120" cy="1238250"/>
            <a:chOff x="9496846" y="6029726"/>
            <a:chExt cx="1341120" cy="1238250"/>
          </a:xfrm>
        </p:grpSpPr>
        <p:sp>
          <p:nvSpPr>
            <p:cNvPr id="11" name="object 11"/>
            <p:cNvSpPr/>
            <p:nvPr/>
          </p:nvSpPr>
          <p:spPr>
            <a:xfrm>
              <a:off x="9496846" y="63088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 name="object 12"/>
            <p:cNvSpPr/>
            <p:nvPr/>
          </p:nvSpPr>
          <p:spPr>
            <a:xfrm>
              <a:off x="9783153" y="6029737"/>
              <a:ext cx="768350" cy="885825"/>
            </a:xfrm>
            <a:custGeom>
              <a:avLst/>
              <a:gdLst/>
              <a:ahLst/>
              <a:cxnLst/>
              <a:rect l="l" t="t" r="r" b="b"/>
              <a:pathLst>
                <a:path w="768350" h="885825">
                  <a:moveTo>
                    <a:pt x="768146" y="392112"/>
                  </a:moveTo>
                  <a:lnTo>
                    <a:pt x="747776" y="349453"/>
                  </a:lnTo>
                  <a:lnTo>
                    <a:pt x="720801" y="338721"/>
                  </a:lnTo>
                  <a:lnTo>
                    <a:pt x="706831" y="340398"/>
                  </a:lnTo>
                  <a:lnTo>
                    <a:pt x="672807" y="364540"/>
                  </a:lnTo>
                  <a:lnTo>
                    <a:pt x="646176" y="401561"/>
                  </a:lnTo>
                  <a:lnTo>
                    <a:pt x="611898" y="453593"/>
                  </a:lnTo>
                  <a:lnTo>
                    <a:pt x="604545" y="464032"/>
                  </a:lnTo>
                  <a:lnTo>
                    <a:pt x="572020" y="486473"/>
                  </a:lnTo>
                  <a:lnTo>
                    <a:pt x="563664" y="486943"/>
                  </a:lnTo>
                  <a:lnTo>
                    <a:pt x="558076" y="484060"/>
                  </a:lnTo>
                  <a:lnTo>
                    <a:pt x="541172" y="445325"/>
                  </a:lnTo>
                  <a:lnTo>
                    <a:pt x="540842" y="436549"/>
                  </a:lnTo>
                  <a:lnTo>
                    <a:pt x="541261" y="427913"/>
                  </a:lnTo>
                  <a:lnTo>
                    <a:pt x="545045" y="386054"/>
                  </a:lnTo>
                  <a:lnTo>
                    <a:pt x="553212" y="302387"/>
                  </a:lnTo>
                  <a:lnTo>
                    <a:pt x="557872" y="252488"/>
                  </a:lnTo>
                  <a:lnTo>
                    <a:pt x="560730" y="222796"/>
                  </a:lnTo>
                  <a:lnTo>
                    <a:pt x="564184" y="185039"/>
                  </a:lnTo>
                  <a:lnTo>
                    <a:pt x="567359" y="147256"/>
                  </a:lnTo>
                  <a:lnTo>
                    <a:pt x="570103" y="109448"/>
                  </a:lnTo>
                  <a:lnTo>
                    <a:pt x="569112" y="92913"/>
                  </a:lnTo>
                  <a:lnTo>
                    <a:pt x="563841" y="80137"/>
                  </a:lnTo>
                  <a:lnTo>
                    <a:pt x="554494" y="70688"/>
                  </a:lnTo>
                  <a:lnTo>
                    <a:pt x="541274" y="64160"/>
                  </a:lnTo>
                  <a:lnTo>
                    <a:pt x="517639" y="60706"/>
                  </a:lnTo>
                  <a:lnTo>
                    <a:pt x="497713" y="67017"/>
                  </a:lnTo>
                  <a:lnTo>
                    <a:pt x="482981" y="82283"/>
                  </a:lnTo>
                  <a:lnTo>
                    <a:pt x="474967" y="105664"/>
                  </a:lnTo>
                  <a:lnTo>
                    <a:pt x="471855" y="127368"/>
                  </a:lnTo>
                  <a:lnTo>
                    <a:pt x="449262" y="305435"/>
                  </a:lnTo>
                  <a:lnTo>
                    <a:pt x="444169" y="343001"/>
                  </a:lnTo>
                  <a:lnTo>
                    <a:pt x="442683" y="352691"/>
                  </a:lnTo>
                  <a:lnTo>
                    <a:pt x="439724" y="362165"/>
                  </a:lnTo>
                  <a:lnTo>
                    <a:pt x="433539" y="370509"/>
                  </a:lnTo>
                  <a:lnTo>
                    <a:pt x="422414" y="376847"/>
                  </a:lnTo>
                  <a:lnTo>
                    <a:pt x="417474" y="348348"/>
                  </a:lnTo>
                  <a:lnTo>
                    <a:pt x="416356" y="339140"/>
                  </a:lnTo>
                  <a:lnTo>
                    <a:pt x="389813" y="51625"/>
                  </a:lnTo>
                  <a:lnTo>
                    <a:pt x="384441" y="30568"/>
                  </a:lnTo>
                  <a:lnTo>
                    <a:pt x="373367" y="14287"/>
                  </a:lnTo>
                  <a:lnTo>
                    <a:pt x="357670" y="3771"/>
                  </a:lnTo>
                  <a:lnTo>
                    <a:pt x="338455" y="0"/>
                  </a:lnTo>
                  <a:lnTo>
                    <a:pt x="317004" y="3492"/>
                  </a:lnTo>
                  <a:lnTo>
                    <a:pt x="299326" y="13576"/>
                  </a:lnTo>
                  <a:lnTo>
                    <a:pt x="286854" y="29375"/>
                  </a:lnTo>
                  <a:lnTo>
                    <a:pt x="280949" y="50012"/>
                  </a:lnTo>
                  <a:lnTo>
                    <a:pt x="280339" y="63119"/>
                  </a:lnTo>
                  <a:lnTo>
                    <a:pt x="280695" y="76327"/>
                  </a:lnTo>
                  <a:lnTo>
                    <a:pt x="281622" y="89560"/>
                  </a:lnTo>
                  <a:lnTo>
                    <a:pt x="290131" y="197065"/>
                  </a:lnTo>
                  <a:lnTo>
                    <a:pt x="296418" y="277431"/>
                  </a:lnTo>
                  <a:lnTo>
                    <a:pt x="302742" y="361505"/>
                  </a:lnTo>
                  <a:lnTo>
                    <a:pt x="302120" y="368287"/>
                  </a:lnTo>
                  <a:lnTo>
                    <a:pt x="299910" y="375170"/>
                  </a:lnTo>
                  <a:lnTo>
                    <a:pt x="297040" y="382104"/>
                  </a:lnTo>
                  <a:lnTo>
                    <a:pt x="294411" y="389026"/>
                  </a:lnTo>
                  <a:lnTo>
                    <a:pt x="263271" y="321424"/>
                  </a:lnTo>
                  <a:lnTo>
                    <a:pt x="222364" y="186359"/>
                  </a:lnTo>
                  <a:lnTo>
                    <a:pt x="211518" y="149542"/>
                  </a:lnTo>
                  <a:lnTo>
                    <a:pt x="205854" y="131216"/>
                  </a:lnTo>
                  <a:lnTo>
                    <a:pt x="199631" y="113106"/>
                  </a:lnTo>
                  <a:lnTo>
                    <a:pt x="191033" y="97726"/>
                  </a:lnTo>
                  <a:lnTo>
                    <a:pt x="178904" y="87185"/>
                  </a:lnTo>
                  <a:lnTo>
                    <a:pt x="164261" y="81762"/>
                  </a:lnTo>
                  <a:lnTo>
                    <a:pt x="148145" y="81788"/>
                  </a:lnTo>
                  <a:lnTo>
                    <a:pt x="132168" y="86817"/>
                  </a:lnTo>
                  <a:lnTo>
                    <a:pt x="120853" y="95935"/>
                  </a:lnTo>
                  <a:lnTo>
                    <a:pt x="113995" y="109601"/>
                  </a:lnTo>
                  <a:lnTo>
                    <a:pt x="111467" y="128257"/>
                  </a:lnTo>
                  <a:lnTo>
                    <a:pt x="111556" y="138252"/>
                  </a:lnTo>
                  <a:lnTo>
                    <a:pt x="112229" y="148285"/>
                  </a:lnTo>
                  <a:lnTo>
                    <a:pt x="113525" y="158242"/>
                  </a:lnTo>
                  <a:lnTo>
                    <a:pt x="115443" y="168046"/>
                  </a:lnTo>
                  <a:lnTo>
                    <a:pt x="171627" y="407987"/>
                  </a:lnTo>
                  <a:lnTo>
                    <a:pt x="172605" y="415391"/>
                  </a:lnTo>
                  <a:lnTo>
                    <a:pt x="172605" y="423011"/>
                  </a:lnTo>
                  <a:lnTo>
                    <a:pt x="171932" y="438416"/>
                  </a:lnTo>
                  <a:lnTo>
                    <a:pt x="164426" y="440613"/>
                  </a:lnTo>
                  <a:lnTo>
                    <a:pt x="155994" y="430834"/>
                  </a:lnTo>
                  <a:lnTo>
                    <a:pt x="152031" y="425818"/>
                  </a:lnTo>
                  <a:lnTo>
                    <a:pt x="148831" y="420446"/>
                  </a:lnTo>
                  <a:lnTo>
                    <a:pt x="135242" y="391566"/>
                  </a:lnTo>
                  <a:lnTo>
                    <a:pt x="95351" y="304520"/>
                  </a:lnTo>
                  <a:lnTo>
                    <a:pt x="83197" y="285661"/>
                  </a:lnTo>
                  <a:lnTo>
                    <a:pt x="67640" y="274980"/>
                  </a:lnTo>
                  <a:lnTo>
                    <a:pt x="48641" y="272453"/>
                  </a:lnTo>
                  <a:lnTo>
                    <a:pt x="26187" y="278117"/>
                  </a:lnTo>
                  <a:lnTo>
                    <a:pt x="11976" y="287756"/>
                  </a:lnTo>
                  <a:lnTo>
                    <a:pt x="3086" y="302260"/>
                  </a:lnTo>
                  <a:lnTo>
                    <a:pt x="0" y="320205"/>
                  </a:lnTo>
                  <a:lnTo>
                    <a:pt x="3251" y="340144"/>
                  </a:lnTo>
                  <a:lnTo>
                    <a:pt x="68834" y="544957"/>
                  </a:lnTo>
                  <a:lnTo>
                    <a:pt x="102069" y="647217"/>
                  </a:lnTo>
                  <a:lnTo>
                    <a:pt x="118986" y="698246"/>
                  </a:lnTo>
                  <a:lnTo>
                    <a:pt x="136359" y="740219"/>
                  </a:lnTo>
                  <a:lnTo>
                    <a:pt x="159131" y="779576"/>
                  </a:lnTo>
                  <a:lnTo>
                    <a:pt x="194424" y="820915"/>
                  </a:lnTo>
                  <a:lnTo>
                    <a:pt x="236169" y="851636"/>
                  </a:lnTo>
                  <a:lnTo>
                    <a:pt x="282206" y="872312"/>
                  </a:lnTo>
                  <a:lnTo>
                    <a:pt x="330403" y="883500"/>
                  </a:lnTo>
                  <a:lnTo>
                    <a:pt x="378587" y="885799"/>
                  </a:lnTo>
                  <a:lnTo>
                    <a:pt x="424637" y="879767"/>
                  </a:lnTo>
                  <a:lnTo>
                    <a:pt x="466369" y="865974"/>
                  </a:lnTo>
                  <a:lnTo>
                    <a:pt x="504939" y="843876"/>
                  </a:lnTo>
                  <a:lnTo>
                    <a:pt x="537743" y="815695"/>
                  </a:lnTo>
                  <a:lnTo>
                    <a:pt x="565480" y="782332"/>
                  </a:lnTo>
                  <a:lnTo>
                    <a:pt x="588873" y="744689"/>
                  </a:lnTo>
                  <a:lnTo>
                    <a:pt x="612775" y="700646"/>
                  </a:lnTo>
                  <a:lnTo>
                    <a:pt x="755523" y="435940"/>
                  </a:lnTo>
                  <a:lnTo>
                    <a:pt x="766292" y="408914"/>
                  </a:lnTo>
                  <a:lnTo>
                    <a:pt x="768146" y="392112"/>
                  </a:lnTo>
                  <a:close/>
                </a:path>
              </a:pathLst>
            </a:custGeom>
            <a:solidFill>
              <a:srgbClr val="A563C6"/>
            </a:solidFill>
          </p:spPr>
          <p:txBody>
            <a:bodyPr wrap="square" lIns="0" tIns="0" rIns="0" bIns="0" rtlCol="0"/>
            <a:lstStyle/>
            <a:p>
              <a:endParaRPr dirty="0"/>
            </a:p>
          </p:txBody>
        </p:sp>
        <p:sp>
          <p:nvSpPr>
            <p:cNvPr id="13" name="object 13"/>
            <p:cNvSpPr/>
            <p:nvPr/>
          </p:nvSpPr>
          <p:spPr>
            <a:xfrm>
              <a:off x="10064859" y="6555238"/>
              <a:ext cx="151130" cy="151130"/>
            </a:xfrm>
            <a:custGeom>
              <a:avLst/>
              <a:gdLst/>
              <a:ahLst/>
              <a:cxnLst/>
              <a:rect l="l" t="t" r="r" b="b"/>
              <a:pathLst>
                <a:path w="151129" h="151129">
                  <a:moveTo>
                    <a:pt x="0" y="0"/>
                  </a:moveTo>
                  <a:lnTo>
                    <a:pt x="150895" y="150895"/>
                  </a:lnTo>
                </a:path>
                <a:path w="151129" h="151129">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 name="Rectangle 13">
            <a:extLst>
              <a:ext uri="{FF2B5EF4-FFF2-40B4-BE49-F238E27FC236}">
                <a16:creationId xmlns:a16="http://schemas.microsoft.com/office/drawing/2014/main" id="{B951CFEC-8FEA-0106-4CD3-E8A3550FDDDE}"/>
              </a:ext>
            </a:extLst>
          </p:cNvPr>
          <p:cNvSpPr/>
          <p:nvPr/>
        </p:nvSpPr>
        <p:spPr>
          <a:xfrm>
            <a:off x="2819810" y="1566708"/>
            <a:ext cx="4553447" cy="1801967"/>
          </a:xfrm>
          <a:prstGeom prst="rect">
            <a:avLst/>
          </a:prstGeom>
          <a:solidFill>
            <a:srgbClr val="F9E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bject 5">
            <a:extLst>
              <a:ext uri="{FF2B5EF4-FFF2-40B4-BE49-F238E27FC236}">
                <a16:creationId xmlns:a16="http://schemas.microsoft.com/office/drawing/2014/main" id="{2928D19F-EF14-17DF-9E36-333C7F90D7E5}"/>
              </a:ext>
            </a:extLst>
          </p:cNvPr>
          <p:cNvSpPr/>
          <p:nvPr/>
        </p:nvSpPr>
        <p:spPr>
          <a:xfrm>
            <a:off x="2725192" y="2579491"/>
            <a:ext cx="5237422"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DFC2F1"/>
          </a:solidFill>
        </p:spPr>
        <p:txBody>
          <a:bodyPr wrap="square" lIns="0" tIns="0" rIns="0" bIns="0" rtlCol="0"/>
          <a:lstStyle/>
          <a:p>
            <a:endParaRPr dirty="0"/>
          </a:p>
        </p:txBody>
      </p:sp>
      <p:grpSp>
        <p:nvGrpSpPr>
          <p:cNvPr id="16" name="Group 15">
            <a:extLst>
              <a:ext uri="{FF2B5EF4-FFF2-40B4-BE49-F238E27FC236}">
                <a16:creationId xmlns:a16="http://schemas.microsoft.com/office/drawing/2014/main" id="{8B0F5B26-15CB-79E3-4202-D0A433218D9D}"/>
              </a:ext>
            </a:extLst>
          </p:cNvPr>
          <p:cNvGrpSpPr/>
          <p:nvPr/>
        </p:nvGrpSpPr>
        <p:grpSpPr>
          <a:xfrm>
            <a:off x="2813850" y="1443603"/>
            <a:ext cx="8382003" cy="1928163"/>
            <a:chOff x="7156450" y="908060"/>
            <a:chExt cx="8382003" cy="1928163"/>
          </a:xfrm>
        </p:grpSpPr>
        <p:sp>
          <p:nvSpPr>
            <p:cNvPr id="17" name="object 3">
              <a:extLst>
                <a:ext uri="{FF2B5EF4-FFF2-40B4-BE49-F238E27FC236}">
                  <a16:creationId xmlns:a16="http://schemas.microsoft.com/office/drawing/2014/main" id="{48C04BB8-07DD-0DC4-8E2E-023F4366BD65}"/>
                </a:ext>
              </a:extLst>
            </p:cNvPr>
            <p:cNvSpPr txBox="1">
              <a:spLocks/>
            </p:cNvSpPr>
            <p:nvPr/>
          </p:nvSpPr>
          <p:spPr>
            <a:xfrm>
              <a:off x="7255984" y="908060"/>
              <a:ext cx="8282469" cy="1217706"/>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lnSpc>
                  <a:spcPts val="10600"/>
                </a:lnSpc>
              </a:pPr>
              <a:r>
                <a:rPr lang="fr-FR" sz="5400" b="1" spc="-150" dirty="0">
                  <a:solidFill>
                    <a:srgbClr val="000000"/>
                  </a:solidFill>
                </a:rPr>
                <a:t>BEWARE OF</a:t>
              </a:r>
            </a:p>
          </p:txBody>
        </p:sp>
        <p:sp>
          <p:nvSpPr>
            <p:cNvPr id="18" name="TextBox 17">
              <a:extLst>
                <a:ext uri="{FF2B5EF4-FFF2-40B4-BE49-F238E27FC236}">
                  <a16:creationId xmlns:a16="http://schemas.microsoft.com/office/drawing/2014/main" id="{93814BC4-AB46-BF71-D387-2EA6898352DB}"/>
                </a:ext>
              </a:extLst>
            </p:cNvPr>
            <p:cNvSpPr txBox="1"/>
            <p:nvPr/>
          </p:nvSpPr>
          <p:spPr>
            <a:xfrm>
              <a:off x="7156450" y="1566708"/>
              <a:ext cx="7057237" cy="1269515"/>
            </a:xfrm>
            <a:prstGeom prst="rect">
              <a:avLst/>
            </a:prstGeom>
            <a:noFill/>
          </p:spPr>
          <p:txBody>
            <a:bodyPr wrap="square">
              <a:spAutoFit/>
            </a:bodyPr>
            <a:lstStyle/>
            <a:p>
              <a:pPr marL="12700" marR="0" lvl="0" indent="0" defTabSz="914400" eaLnBrk="1" fontAlgn="auto" latinLnBrk="0" hangingPunct="1">
                <a:lnSpc>
                  <a:spcPts val="10600"/>
                </a:lnSpc>
                <a:spcBef>
                  <a:spcPts val="0"/>
                </a:spcBef>
                <a:spcAft>
                  <a:spcPts val="0"/>
                </a:spcAft>
                <a:buClrTx/>
                <a:buSzTx/>
                <a:buFontTx/>
                <a:buNone/>
                <a:tabLst/>
                <a:defRPr/>
              </a:pPr>
              <a:r>
                <a:rPr kumimoji="0" lang="fr-FR" sz="4800" b="1" i="0" u="none" strike="noStrike" kern="0" cap="none" spc="-150" normalizeH="0" baseline="0" noProof="0" dirty="0">
                  <a:ln>
                    <a:noFill/>
                  </a:ln>
                  <a:solidFill>
                    <a:srgbClr val="000000"/>
                  </a:solidFill>
                  <a:effectLst/>
                  <a:uLnTx/>
                  <a:uFillTx/>
                </a:rPr>
                <a:t>APPAREANCES</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6576675" cy="11308715"/>
            <a:chOff x="0" y="0"/>
            <a:chExt cx="16576675"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3904174" y="53132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screen">
              <a:extLst>
                <a:ext uri="{28A0092B-C50C-407E-A947-70E740481C1C}">
                  <a14:useLocalDpi xmlns:a14="http://schemas.microsoft.com/office/drawing/2010/main"/>
                </a:ext>
              </a:extLst>
            </a:blip>
            <a:stretch>
              <a:fillRect/>
            </a:stretch>
          </p:blipFill>
          <p:spPr>
            <a:xfrm>
              <a:off x="3988778" y="2888974"/>
              <a:ext cx="12587385" cy="5555340"/>
            </a:xfrm>
            <a:prstGeom prst="rect">
              <a:avLst/>
            </a:prstGeom>
          </p:spPr>
        </p:pic>
      </p:grpSp>
      <p:sp>
        <p:nvSpPr>
          <p:cNvPr id="6" name="object 6"/>
          <p:cNvSpPr txBox="1"/>
          <p:nvPr/>
        </p:nvSpPr>
        <p:spPr>
          <a:xfrm rot="1560000">
            <a:off x="4875482" y="7507248"/>
            <a:ext cx="178252" cy="146050"/>
          </a:xfrm>
          <a:prstGeom prst="rect">
            <a:avLst/>
          </a:prstGeom>
        </p:spPr>
        <p:txBody>
          <a:bodyPr vert="horz" wrap="square" lIns="0" tIns="0" rIns="0" bIns="0" rtlCol="0">
            <a:spAutoFit/>
          </a:bodyPr>
          <a:lstStyle/>
          <a:p>
            <a:pPr>
              <a:lnSpc>
                <a:spcPts val="1120"/>
              </a:lnSpc>
            </a:pPr>
            <a:r>
              <a:rPr lang="en" sz="1150" spc="-290" dirty="0">
                <a:solidFill>
                  <a:srgbClr val="1D1D1B"/>
                </a:solidFill>
                <a:latin typeface="Calibri"/>
                <a:cs typeface="Calibri"/>
              </a:rPr>
              <a:t>CB</a:t>
            </a:r>
            <a:endParaRPr sz="1150" dirty="0">
              <a:latin typeface="Calibri"/>
              <a:cs typeface="Calibri"/>
            </a:endParaRPr>
          </a:p>
        </p:txBody>
      </p:sp>
      <p:sp>
        <p:nvSpPr>
          <p:cNvPr id="7" name="object 7"/>
          <p:cNvSpPr txBox="1"/>
          <p:nvPr/>
        </p:nvSpPr>
        <p:spPr>
          <a:xfrm>
            <a:off x="3976075" y="8567156"/>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8" name="object 8"/>
          <p:cNvSpPr txBox="1"/>
          <p:nvPr/>
        </p:nvSpPr>
        <p:spPr>
          <a:xfrm>
            <a:off x="15219222" y="8920736"/>
            <a:ext cx="3690620" cy="935513"/>
          </a:xfrm>
          <a:prstGeom prst="rect">
            <a:avLst/>
          </a:prstGeom>
        </p:spPr>
        <p:txBody>
          <a:bodyPr vert="horz" wrap="square" lIns="0" tIns="12065" rIns="0" bIns="0" rtlCol="0">
            <a:spAutoFit/>
          </a:bodyPr>
          <a:lstStyle/>
          <a:p>
            <a:pPr marR="6985" algn="r">
              <a:lnSpc>
                <a:spcPts val="3615"/>
              </a:lnSpc>
              <a:spcBef>
                <a:spcPts val="95"/>
              </a:spcBef>
            </a:pPr>
            <a:r>
              <a:rPr lang="en" sz="3300" b="1" spc="-300" dirty="0">
                <a:solidFill>
                  <a:srgbClr val="231F20"/>
                </a:solidFill>
                <a:latin typeface="Calibri"/>
                <a:cs typeface="Calibri"/>
              </a:rPr>
              <a:t>LET'S MOVE ON NOW</a:t>
            </a:r>
            <a:endParaRPr lang="fr-FR" sz="3300" b="1" spc="-300" dirty="0">
              <a:latin typeface="Calibri"/>
              <a:cs typeface="Calibri"/>
            </a:endParaRPr>
          </a:p>
          <a:p>
            <a:pPr marR="5080" algn="r">
              <a:lnSpc>
                <a:spcPts val="3615"/>
              </a:lnSpc>
            </a:pPr>
            <a:r>
              <a:rPr lang="en" sz="3300" b="1" spc="-300" dirty="0">
                <a:solidFill>
                  <a:srgbClr val="231F20"/>
                </a:solidFill>
                <a:latin typeface="Calibri"/>
                <a:cs typeface="Calibri"/>
              </a:rPr>
              <a:t>TO ACTIVITIES</a:t>
            </a:r>
            <a:endParaRPr lang="fr-FR" sz="3300" b="1" spc="-300" dirty="0">
              <a:latin typeface="Calibri"/>
              <a:cs typeface="Calibri"/>
            </a:endParaRPr>
          </a:p>
        </p:txBody>
      </p:sp>
      <p:sp>
        <p:nvSpPr>
          <p:cNvPr id="9" name="object 9"/>
          <p:cNvSpPr txBox="1"/>
          <p:nvPr/>
        </p:nvSpPr>
        <p:spPr>
          <a:xfrm>
            <a:off x="6909556" y="3222876"/>
            <a:ext cx="9467094" cy="3892219"/>
          </a:xfrm>
          <a:prstGeom prst="rect">
            <a:avLst/>
          </a:prstGeom>
        </p:spPr>
        <p:txBody>
          <a:bodyPr vert="horz" wrap="square" lIns="0" tIns="55880" rIns="0" bIns="0" rtlCol="0">
            <a:spAutoFit/>
          </a:bodyPr>
          <a:lstStyle/>
          <a:p>
            <a:pPr marL="2437130" marR="5080">
              <a:lnSpc>
                <a:spcPts val="2460"/>
              </a:lnSpc>
              <a:spcBef>
                <a:spcPts val="440"/>
              </a:spcBef>
            </a:pPr>
            <a:r>
              <a:rPr lang="en" sz="2300" b="1" spc="-10" dirty="0">
                <a:solidFill>
                  <a:srgbClr val="231F20"/>
                </a:solidFill>
                <a:latin typeface="Calibri"/>
                <a:cs typeface="Calibri"/>
              </a:rPr>
              <a:t>To start, as an icebreaker, ask participants what they know about online scams and how to spot them using these questions:</a:t>
            </a:r>
            <a:endParaRPr sz="2300" b="1" dirty="0">
              <a:latin typeface="Calibri"/>
              <a:cs typeface="Calibri"/>
            </a:endParaRPr>
          </a:p>
          <a:p>
            <a:pPr marL="2437130">
              <a:lnSpc>
                <a:spcPct val="100000"/>
              </a:lnSpc>
              <a:spcBef>
                <a:spcPts val="555"/>
              </a:spcBef>
            </a:pPr>
            <a:r>
              <a:rPr lang="en" sz="2300" i="1" spc="-215" dirty="0">
                <a:solidFill>
                  <a:srgbClr val="231F20"/>
                </a:solidFill>
                <a:latin typeface="Arial Narrow"/>
                <a:cs typeface="Arial Narrow"/>
              </a:rPr>
              <a:t>What is an online scam?</a:t>
            </a:r>
            <a:endParaRPr sz="2300" dirty="0">
              <a:latin typeface="Arial Narrow"/>
              <a:cs typeface="Arial Narrow"/>
            </a:endParaRPr>
          </a:p>
          <a:p>
            <a:pPr marL="2437130" marR="1378585">
              <a:lnSpc>
                <a:spcPct val="106000"/>
              </a:lnSpc>
              <a:spcBef>
                <a:spcPts val="5"/>
              </a:spcBef>
            </a:pPr>
            <a:r>
              <a:rPr lang="en" sz="2300" i="1" spc="-150" dirty="0">
                <a:solidFill>
                  <a:srgbClr val="231F20"/>
                </a:solidFill>
                <a:latin typeface="Arial Narrow"/>
                <a:cs typeface="Arial Narrow"/>
              </a:rPr>
              <a:t>Why would someone try to scam you online? How do you know if you are facing a scam?</a:t>
            </a:r>
            <a:endParaRPr sz="2300" dirty="0">
              <a:latin typeface="Arial Narrow"/>
              <a:cs typeface="Arial Narrow"/>
            </a:endParaRPr>
          </a:p>
          <a:p>
            <a:pPr marL="2437130">
              <a:lnSpc>
                <a:spcPct val="100000"/>
              </a:lnSpc>
              <a:spcBef>
                <a:spcPts val="165"/>
              </a:spcBef>
            </a:pPr>
            <a:r>
              <a:rPr lang="en" sz="2300" i="1" spc="-275" dirty="0">
                <a:solidFill>
                  <a:srgbClr val="231F20"/>
                </a:solidFill>
                <a:latin typeface="Arial Narrow"/>
                <a:cs typeface="Arial Narrow"/>
              </a:rPr>
              <a:t>What to do if you think you've been scammed online?</a:t>
            </a:r>
            <a:endParaRPr sz="2300" dirty="0">
              <a:latin typeface="Arial Narrow"/>
              <a:cs typeface="Arial Narrow"/>
            </a:endParaRPr>
          </a:p>
          <a:p>
            <a:pPr>
              <a:lnSpc>
                <a:spcPct val="100000"/>
              </a:lnSpc>
            </a:pPr>
            <a:endParaRPr sz="2700" dirty="0">
              <a:latin typeface="Arial Narrow"/>
              <a:cs typeface="Arial Narrow"/>
            </a:endParaRPr>
          </a:p>
          <a:p>
            <a:pPr marL="12700">
              <a:lnSpc>
                <a:spcPts val="1885"/>
              </a:lnSpc>
              <a:spcBef>
                <a:spcPts val="2025"/>
              </a:spcBef>
            </a:pPr>
            <a:r>
              <a:rPr lang="en" sz="1750" b="1" dirty="0">
                <a:latin typeface="Calibri"/>
                <a:cs typeface="Calibri"/>
              </a:rPr>
              <a:t>BEWARE OF</a:t>
            </a:r>
            <a:endParaRPr lang="fr-FR" sz="1750" b="1" dirty="0">
              <a:latin typeface="Calibri"/>
              <a:cs typeface="Calibri"/>
            </a:endParaRPr>
          </a:p>
          <a:p>
            <a:pPr marL="12700">
              <a:lnSpc>
                <a:spcPts val="3145"/>
              </a:lnSpc>
            </a:pPr>
            <a:r>
              <a:rPr lang="en" sz="2800" b="1" spc="80" dirty="0">
                <a:latin typeface="Calibri"/>
                <a:cs typeface="Calibri"/>
              </a:rPr>
              <a:t>APPEARANCES</a:t>
            </a:r>
            <a:endParaRPr lang="fr-FR" sz="28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11" name="Rectangle 10">
            <a:extLst>
              <a:ext uri="{FF2B5EF4-FFF2-40B4-BE49-F238E27FC236}">
                <a16:creationId xmlns:a16="http://schemas.microsoft.com/office/drawing/2014/main" id="{4A6BC3AA-5A87-5AC7-3D76-1C235D634C44}"/>
              </a:ext>
            </a:extLst>
          </p:cNvPr>
          <p:cNvSpPr/>
          <p:nvPr/>
        </p:nvSpPr>
        <p:spPr>
          <a:xfrm>
            <a:off x="2819810" y="1566708"/>
            <a:ext cx="4553447" cy="1801967"/>
          </a:xfrm>
          <a:prstGeom prst="rect">
            <a:avLst/>
          </a:prstGeom>
          <a:solidFill>
            <a:srgbClr val="F9E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bject 5">
            <a:extLst>
              <a:ext uri="{FF2B5EF4-FFF2-40B4-BE49-F238E27FC236}">
                <a16:creationId xmlns:a16="http://schemas.microsoft.com/office/drawing/2014/main" id="{613FA98E-F447-3AA2-5E1E-3127B5244124}"/>
              </a:ext>
            </a:extLst>
          </p:cNvPr>
          <p:cNvSpPr/>
          <p:nvPr/>
        </p:nvSpPr>
        <p:spPr>
          <a:xfrm>
            <a:off x="2725192" y="2579491"/>
            <a:ext cx="5237422"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DFC2F1"/>
          </a:solidFill>
        </p:spPr>
        <p:txBody>
          <a:bodyPr wrap="square" lIns="0" tIns="0" rIns="0" bIns="0" rtlCol="0"/>
          <a:lstStyle/>
          <a:p>
            <a:endParaRPr dirty="0"/>
          </a:p>
        </p:txBody>
      </p:sp>
      <p:grpSp>
        <p:nvGrpSpPr>
          <p:cNvPr id="13" name="Group 12">
            <a:extLst>
              <a:ext uri="{FF2B5EF4-FFF2-40B4-BE49-F238E27FC236}">
                <a16:creationId xmlns:a16="http://schemas.microsoft.com/office/drawing/2014/main" id="{B7053068-1383-D826-C88C-A926DED13498}"/>
              </a:ext>
            </a:extLst>
          </p:cNvPr>
          <p:cNvGrpSpPr/>
          <p:nvPr/>
        </p:nvGrpSpPr>
        <p:grpSpPr>
          <a:xfrm>
            <a:off x="2813850" y="1443603"/>
            <a:ext cx="8382003" cy="1928163"/>
            <a:chOff x="7156450" y="908060"/>
            <a:chExt cx="8382003" cy="1928163"/>
          </a:xfrm>
        </p:grpSpPr>
        <p:sp>
          <p:nvSpPr>
            <p:cNvPr id="14" name="object 3">
              <a:extLst>
                <a:ext uri="{FF2B5EF4-FFF2-40B4-BE49-F238E27FC236}">
                  <a16:creationId xmlns:a16="http://schemas.microsoft.com/office/drawing/2014/main" id="{783128C0-F5B2-DAC9-C431-C015912A0872}"/>
                </a:ext>
              </a:extLst>
            </p:cNvPr>
            <p:cNvSpPr txBox="1">
              <a:spLocks/>
            </p:cNvSpPr>
            <p:nvPr/>
          </p:nvSpPr>
          <p:spPr>
            <a:xfrm>
              <a:off x="7255984" y="908060"/>
              <a:ext cx="8282469" cy="1217706"/>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lnSpc>
                  <a:spcPts val="10600"/>
                </a:lnSpc>
              </a:pPr>
              <a:r>
                <a:rPr lang="fr-FR" sz="5400" b="1" spc="-150" dirty="0">
                  <a:solidFill>
                    <a:srgbClr val="000000"/>
                  </a:solidFill>
                </a:rPr>
                <a:t>BEWARE OF</a:t>
              </a:r>
            </a:p>
          </p:txBody>
        </p:sp>
        <p:sp>
          <p:nvSpPr>
            <p:cNvPr id="15" name="TextBox 14">
              <a:extLst>
                <a:ext uri="{FF2B5EF4-FFF2-40B4-BE49-F238E27FC236}">
                  <a16:creationId xmlns:a16="http://schemas.microsoft.com/office/drawing/2014/main" id="{46EC7CCB-6051-64E0-CDDA-348221F1D6C9}"/>
                </a:ext>
              </a:extLst>
            </p:cNvPr>
            <p:cNvSpPr txBox="1"/>
            <p:nvPr/>
          </p:nvSpPr>
          <p:spPr>
            <a:xfrm>
              <a:off x="7156450" y="1566708"/>
              <a:ext cx="7057237" cy="1269515"/>
            </a:xfrm>
            <a:prstGeom prst="rect">
              <a:avLst/>
            </a:prstGeom>
            <a:noFill/>
          </p:spPr>
          <p:txBody>
            <a:bodyPr wrap="square">
              <a:spAutoFit/>
            </a:bodyPr>
            <a:lstStyle/>
            <a:p>
              <a:pPr marL="12700" marR="0" lvl="0" indent="0" defTabSz="914400" eaLnBrk="1" fontAlgn="auto" latinLnBrk="0" hangingPunct="1">
                <a:lnSpc>
                  <a:spcPts val="10600"/>
                </a:lnSpc>
                <a:spcBef>
                  <a:spcPts val="0"/>
                </a:spcBef>
                <a:spcAft>
                  <a:spcPts val="0"/>
                </a:spcAft>
                <a:buClrTx/>
                <a:buSzTx/>
                <a:buFontTx/>
                <a:buNone/>
                <a:tabLst/>
                <a:defRPr/>
              </a:pPr>
              <a:r>
                <a:rPr kumimoji="0" lang="fr-FR" sz="4800" b="1" i="0" u="none" strike="noStrike" kern="0" cap="none" spc="-150" normalizeH="0" baseline="0" noProof="0" dirty="0">
                  <a:ln>
                    <a:noFill/>
                  </a:ln>
                  <a:solidFill>
                    <a:srgbClr val="000000"/>
                  </a:solidFill>
                  <a:effectLst/>
                  <a:uLnTx/>
                  <a:uFillTx/>
                </a:rPr>
                <a:t>APPAREANCES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6" name="object 16"/>
          <p:cNvSpPr txBox="1">
            <a:spLocks noGrp="1"/>
          </p:cNvSpPr>
          <p:nvPr>
            <p:ph type="title" idx="4294967295"/>
          </p:nvPr>
        </p:nvSpPr>
        <p:spPr>
          <a:xfrm>
            <a:off x="2989877" y="1678365"/>
            <a:ext cx="1521206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AVOID FAKE SUPPORT SCAMS...</a:t>
            </a:r>
          </a:p>
        </p:txBody>
      </p:sp>
      <p:grpSp>
        <p:nvGrpSpPr>
          <p:cNvPr id="17" name="object 17"/>
          <p:cNvGrpSpPr/>
          <p:nvPr/>
        </p:nvGrpSpPr>
        <p:grpSpPr>
          <a:xfrm>
            <a:off x="1322958" y="1690414"/>
            <a:ext cx="1341120" cy="1102360"/>
            <a:chOff x="1322958" y="1690414"/>
            <a:chExt cx="1341120" cy="1102360"/>
          </a:xfrm>
        </p:grpSpPr>
        <p:sp>
          <p:nvSpPr>
            <p:cNvPr id="18" name="object 18"/>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20" name="object 20"/>
          <p:cNvSpPr txBox="1"/>
          <p:nvPr/>
        </p:nvSpPr>
        <p:spPr>
          <a:xfrm>
            <a:off x="2989876" y="2979729"/>
            <a:ext cx="13920174" cy="2494273"/>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BA87D8"/>
                </a:solidFill>
                <a:latin typeface="Calibri"/>
                <a:cs typeface="Calibri"/>
              </a:rPr>
              <a:t>CONTEXT</a:t>
            </a:r>
            <a:endParaRPr lang="fr-FR" sz="3550" b="1" spc="-150" dirty="0">
              <a:latin typeface="Calibri"/>
              <a:cs typeface="Calibri"/>
            </a:endParaRPr>
          </a:p>
          <a:p>
            <a:pPr marL="12700" marR="5080">
              <a:lnSpc>
                <a:spcPts val="2550"/>
              </a:lnSpc>
              <a:spcBef>
                <a:spcPts val="975"/>
              </a:spcBef>
            </a:pPr>
            <a:r>
              <a:rPr lang="en" sz="2300" dirty="0">
                <a:solidFill>
                  <a:srgbClr val="231F20"/>
                </a:solidFill>
                <a:latin typeface="Calibri"/>
                <a:cs typeface="Calibri"/>
              </a:rPr>
              <a:t>This scam is </a:t>
            </a:r>
            <a:r>
              <a:rPr lang="en" sz="2300" b="1" spc="65" dirty="0">
                <a:solidFill>
                  <a:srgbClr val="231F20"/>
                </a:solidFill>
                <a:latin typeface="Calibri"/>
                <a:cs typeface="Calibri"/>
              </a:rPr>
              <a:t>wreaking havoc </a:t>
            </a:r>
            <a:r>
              <a:rPr lang="en" sz="2300" spc="60" dirty="0">
                <a:solidFill>
                  <a:srgbClr val="231F20"/>
                </a:solidFill>
                <a:latin typeface="Calibri"/>
                <a:cs typeface="Calibri"/>
              </a:rPr>
              <a:t>on individuals. While browsing the Internet or after clicking on a malicious link, </a:t>
            </a:r>
            <a:r>
              <a:rPr lang="en" sz="2300" b="1" dirty="0">
                <a:solidFill>
                  <a:srgbClr val="231F20"/>
                </a:solidFill>
                <a:latin typeface="Calibri"/>
                <a:cs typeface="Calibri"/>
              </a:rPr>
              <a:t>a window appears and freezes your computer</a:t>
            </a:r>
            <a:r>
              <a:rPr lang="en" sz="2300" spc="50" dirty="0">
                <a:solidFill>
                  <a:srgbClr val="231F20"/>
                </a:solidFill>
                <a:latin typeface="Calibri"/>
                <a:cs typeface="Calibri"/>
              </a:rPr>
              <a:t>. It asks you to urgently call back </a:t>
            </a:r>
            <a:r>
              <a:rPr lang="en" sz="2300" b="1" spc="40" dirty="0">
                <a:solidFill>
                  <a:srgbClr val="231F20"/>
                </a:solidFill>
                <a:latin typeface="Calibri"/>
                <a:cs typeface="Calibri"/>
              </a:rPr>
              <a:t> </a:t>
            </a:r>
            <a:r>
              <a:rPr lang="en" sz="2300" dirty="0">
                <a:solidFill>
                  <a:srgbClr val="231F20"/>
                </a:solidFill>
                <a:latin typeface="Calibri"/>
                <a:cs typeface="Calibri"/>
              </a:rPr>
              <a:t>a technical support number or risk losing access to your data or the use of your computer.</a:t>
            </a:r>
            <a:endParaRPr sz="2300" dirty="0">
              <a:latin typeface="Calibri"/>
              <a:cs typeface="Calibri"/>
            </a:endParaRPr>
          </a:p>
          <a:p>
            <a:pPr marL="12700" marR="139700">
              <a:lnSpc>
                <a:spcPts val="2550"/>
              </a:lnSpc>
              <a:spcBef>
                <a:spcPts val="10"/>
              </a:spcBef>
            </a:pPr>
            <a:r>
              <a:rPr lang="en" sz="2300" dirty="0">
                <a:solidFill>
                  <a:srgbClr val="231F20"/>
                </a:solidFill>
                <a:latin typeface="Calibri"/>
                <a:cs typeface="Calibri"/>
              </a:rPr>
              <a:t>Once contacted, the pseudo technical service asks you to </a:t>
            </a:r>
            <a:r>
              <a:rPr lang="en" sz="2300" b="1" dirty="0">
                <a:solidFill>
                  <a:srgbClr val="231F20"/>
                </a:solidFill>
                <a:latin typeface="Calibri"/>
                <a:cs typeface="Calibri"/>
              </a:rPr>
              <a:t>access your terminal remotely </a:t>
            </a:r>
            <a:r>
              <a:rPr lang="en" sz="2300" dirty="0">
                <a:solidFill>
                  <a:srgbClr val="231F20"/>
                </a:solidFill>
                <a:latin typeface="Calibri"/>
                <a:cs typeface="Calibri"/>
              </a:rPr>
              <a:t>and </a:t>
            </a:r>
            <a:r>
              <a:rPr lang="en" sz="2300" b="1" spc="55" dirty="0">
                <a:solidFill>
                  <a:srgbClr val="231F20"/>
                </a:solidFill>
                <a:latin typeface="Calibri"/>
                <a:cs typeface="Calibri"/>
              </a:rPr>
              <a:t>charges </a:t>
            </a:r>
            <a:r>
              <a:rPr lang="en" sz="2300" dirty="0">
                <a:solidFill>
                  <a:srgbClr val="231F20"/>
                </a:solidFill>
                <a:latin typeface="Calibri"/>
                <a:cs typeface="Calibri"/>
              </a:rPr>
              <a:t>for a fake repair while making you buy useless, even dangerous software.</a:t>
            </a:r>
            <a:endParaRPr sz="2300" dirty="0">
              <a:latin typeface="Calibri"/>
              <a:cs typeface="Calibri"/>
            </a:endParaRPr>
          </a:p>
        </p:txBody>
      </p:sp>
      <p:sp>
        <p:nvSpPr>
          <p:cNvPr id="21" name="object 21"/>
          <p:cNvSpPr txBox="1"/>
          <p:nvPr/>
        </p:nvSpPr>
        <p:spPr>
          <a:xfrm>
            <a:off x="8534675" y="9176618"/>
            <a:ext cx="9869805" cy="1709442"/>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a:lnSpc>
                <a:spcPts val="2655"/>
              </a:lnSpc>
              <a:spcBef>
                <a:spcPts val="480"/>
              </a:spcBef>
            </a:pPr>
            <a:r>
              <a:rPr lang="en" sz="2300" u="sng" dirty="0">
                <a:solidFill>
                  <a:srgbClr val="205E9E"/>
                </a:solidFill>
                <a:uFill>
                  <a:solidFill>
                    <a:srgbClr val="205E9E"/>
                  </a:solidFill>
                </a:uFill>
                <a:latin typeface="Calibri"/>
                <a:cs typeface="Calibri"/>
                <a:hlinkClick r:id="rId6"/>
              </a:rPr>
              <a:t>How to deal with fake tech support scam? -Cybercrime</a:t>
            </a:r>
            <a:endParaRPr sz="2300" dirty="0">
              <a:latin typeface="Calibri"/>
              <a:cs typeface="Calibri"/>
            </a:endParaRPr>
          </a:p>
          <a:p>
            <a:pPr marL="12700" marR="407670">
              <a:lnSpc>
                <a:spcPts val="2550"/>
              </a:lnSpc>
              <a:spcBef>
                <a:spcPts val="155"/>
              </a:spcBef>
            </a:pPr>
            <a:r>
              <a:rPr lang="en" sz="2300" u="sng" spc="75" dirty="0">
                <a:solidFill>
                  <a:srgbClr val="205E9E"/>
                </a:solidFill>
                <a:uFill>
                  <a:solidFill>
                    <a:srgbClr val="205E9E"/>
                  </a:solidFill>
                </a:uFill>
                <a:latin typeface="Calibri"/>
                <a:cs typeface="Calibri"/>
                <a:hlinkClick r:id="rId6"/>
              </a:rPr>
              <a:t>Fake Technical Support Scam Fact Sheet – Cybermalicilance </a:t>
            </a:r>
            <a:r>
              <a:rPr lang="en" sz="2300" u="sng" dirty="0">
                <a:solidFill>
                  <a:srgbClr val="205E9E"/>
                </a:solidFill>
                <a:uFill>
                  <a:solidFill>
                    <a:srgbClr val="205E9E"/>
                  </a:solidFill>
                </a:uFill>
                <a:latin typeface="Calibri"/>
                <a:cs typeface="Calibri"/>
                <a:hlinkClick r:id="rId7"/>
              </a:rPr>
              <a:t>Protect yourself from tech support scams (microsoft.com)</a:t>
            </a:r>
            <a:endParaRPr sz="2300" dirty="0">
              <a:latin typeface="Calibri"/>
              <a:cs typeface="Calibri"/>
            </a:endParaRPr>
          </a:p>
        </p:txBody>
      </p:sp>
      <p:sp>
        <p:nvSpPr>
          <p:cNvPr id="22" name="object 22"/>
          <p:cNvSpPr/>
          <p:nvPr/>
        </p:nvSpPr>
        <p:spPr>
          <a:xfrm>
            <a:off x="8001160" y="8974456"/>
            <a:ext cx="10832465" cy="2334260"/>
          </a:xfrm>
          <a:custGeom>
            <a:avLst/>
            <a:gdLst/>
            <a:ahLst/>
            <a:cxnLst/>
            <a:rect l="l" t="t" r="r" b="b"/>
            <a:pathLst>
              <a:path w="10832465" h="2334259">
                <a:moveTo>
                  <a:pt x="148403" y="0"/>
                </a:moveTo>
                <a:lnTo>
                  <a:pt x="101494" y="7566"/>
                </a:lnTo>
                <a:lnTo>
                  <a:pt x="60756" y="28634"/>
                </a:lnTo>
                <a:lnTo>
                  <a:pt x="28631" y="60760"/>
                </a:lnTo>
                <a:lnTo>
                  <a:pt x="7565" y="101498"/>
                </a:lnTo>
                <a:lnTo>
                  <a:pt x="0" y="148403"/>
                </a:lnTo>
                <a:lnTo>
                  <a:pt x="0" y="2334099"/>
                </a:lnTo>
              </a:path>
              <a:path w="10832465" h="2334259">
                <a:moveTo>
                  <a:pt x="10831921" y="2334099"/>
                </a:moveTo>
                <a:lnTo>
                  <a:pt x="10831921" y="148403"/>
                </a:lnTo>
                <a:lnTo>
                  <a:pt x="10824355" y="101498"/>
                </a:lnTo>
                <a:lnTo>
                  <a:pt x="10803285" y="60760"/>
                </a:lnTo>
                <a:lnTo>
                  <a:pt x="10771158" y="28634"/>
                </a:lnTo>
                <a:lnTo>
                  <a:pt x="10730417" y="7566"/>
                </a:lnTo>
                <a:lnTo>
                  <a:pt x="10683507" y="0"/>
                </a:lnTo>
                <a:lnTo>
                  <a:pt x="148403" y="0"/>
                </a:lnTo>
              </a:path>
            </a:pathLst>
          </a:custGeom>
          <a:ln w="62825">
            <a:solidFill>
              <a:srgbClr val="BCBEC0"/>
            </a:solidFill>
          </a:ln>
        </p:spPr>
        <p:txBody>
          <a:bodyPr wrap="square" lIns="0" tIns="0" rIns="0" bIns="0" rtlCol="0"/>
          <a:lstStyle/>
          <a:p>
            <a:endParaRPr dirty="0"/>
          </a:p>
        </p:txBody>
      </p:sp>
      <p:sp>
        <p:nvSpPr>
          <p:cNvPr id="23" name="object 23"/>
          <p:cNvSpPr txBox="1"/>
          <p:nvPr/>
        </p:nvSpPr>
        <p:spPr>
          <a:xfrm>
            <a:off x="3024682" y="5655932"/>
            <a:ext cx="5720715" cy="1924500"/>
          </a:xfrm>
          <a:prstGeom prst="rect">
            <a:avLst/>
          </a:prstGeom>
          <a:solidFill>
            <a:srgbClr val="E0C1F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7F4293"/>
                </a:solidFill>
                <a:latin typeface="Calibri"/>
                <a:cs typeface="Calibri"/>
              </a:rPr>
              <a:t>OBJECTIVE OF THE SEQUENCE</a:t>
            </a:r>
            <a:endParaRPr lang="fr-FR" sz="3550" b="1" spc="-150" dirty="0">
              <a:latin typeface="Calibri"/>
              <a:cs typeface="Calibri"/>
            </a:endParaRPr>
          </a:p>
          <a:p>
            <a:pPr marL="487045" marR="629920">
              <a:lnSpc>
                <a:spcPts val="2400"/>
              </a:lnSpc>
              <a:spcBef>
                <a:spcPts val="1590"/>
              </a:spcBef>
            </a:pPr>
            <a:r>
              <a:rPr lang="en" sz="2300" spc="50" dirty="0">
                <a:solidFill>
                  <a:srgbClr val="231F20"/>
                </a:solidFill>
                <a:latin typeface="Calibri"/>
                <a:cs typeface="Calibri"/>
              </a:rPr>
              <a:t>Know how to react and report fake tech support scams.</a:t>
            </a:r>
            <a:br>
              <a:rPr lang="fr-FR" sz="2300" spc="-10" dirty="0">
                <a:solidFill>
                  <a:srgbClr val="231F20"/>
                </a:solidFill>
                <a:latin typeface="Calibri"/>
                <a:cs typeface="Calibri"/>
              </a:rPr>
            </a:br>
            <a:r>
              <a:rPr lang="en" spc="-10" dirty="0">
                <a:solidFill>
                  <a:srgbClr val="231F20"/>
                </a:solidFill>
                <a:latin typeface="Calibri"/>
                <a:cs typeface="Calibri"/>
              </a:rPr>
              <a:t>  </a:t>
            </a:r>
            <a:endParaRPr sz="2300" dirty="0">
              <a:latin typeface="Calibri"/>
              <a:cs typeface="Calibri"/>
            </a:endParaRPr>
          </a:p>
        </p:txBody>
      </p:sp>
      <p:grpSp>
        <p:nvGrpSpPr>
          <p:cNvPr id="29" name="Group 28">
            <a:extLst>
              <a:ext uri="{FF2B5EF4-FFF2-40B4-BE49-F238E27FC236}">
                <a16:creationId xmlns:a16="http://schemas.microsoft.com/office/drawing/2014/main" id="{21800BBF-53C6-D929-5CA5-742E57CEDE0A}"/>
              </a:ext>
            </a:extLst>
          </p:cNvPr>
          <p:cNvGrpSpPr/>
          <p:nvPr/>
        </p:nvGrpSpPr>
        <p:grpSpPr>
          <a:xfrm>
            <a:off x="1373406" y="-220462"/>
            <a:ext cx="10659844" cy="1269515"/>
            <a:chOff x="1373406" y="-220462"/>
            <a:chExt cx="10659844" cy="1269515"/>
          </a:xfrm>
        </p:grpSpPr>
        <p:sp>
          <p:nvSpPr>
            <p:cNvPr id="26" name="Rectangle 25">
              <a:extLst>
                <a:ext uri="{FF2B5EF4-FFF2-40B4-BE49-F238E27FC236}">
                  <a16:creationId xmlns:a16="http://schemas.microsoft.com/office/drawing/2014/main" id="{B7A9BAD4-8E9B-4945-006F-5250B955C669}"/>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DBB0959D-6DD1-4758-1222-4B6AF6141B8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323564" y="7080443"/>
            <a:ext cx="5582920" cy="3279775"/>
            <a:chOff x="4323564" y="7080443"/>
            <a:chExt cx="5582920" cy="3279775"/>
          </a:xfrm>
        </p:grpSpPr>
        <p:sp>
          <p:nvSpPr>
            <p:cNvPr id="15" name="object 15"/>
            <p:cNvSpPr/>
            <p:nvPr/>
          </p:nvSpPr>
          <p:spPr>
            <a:xfrm>
              <a:off x="4323564" y="708044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4450053" y="7206921"/>
              <a:ext cx="5266991" cy="2962686"/>
            </a:xfrm>
            <a:prstGeom prst="rect">
              <a:avLst/>
            </a:prstGeom>
          </p:spPr>
        </p:pic>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5724526" y="7785100"/>
              <a:ext cx="1238249" cy="2087563"/>
            </a:xfrm>
            <a:prstGeom prst="rect">
              <a:avLst/>
            </a:prstGeom>
            <a:solidFill>
              <a:srgbClr val="AF6EC7"/>
            </a:solidFill>
          </p:spPr>
        </p:pic>
        <p:sp>
          <p:nvSpPr>
            <p:cNvPr id="19" name="object 19"/>
            <p:cNvSpPr/>
            <p:nvPr/>
          </p:nvSpPr>
          <p:spPr>
            <a:xfrm>
              <a:off x="5696315" y="7748235"/>
              <a:ext cx="1278255" cy="178435"/>
            </a:xfrm>
            <a:custGeom>
              <a:avLst/>
              <a:gdLst/>
              <a:ahLst/>
              <a:cxnLst/>
              <a:rect l="l" t="t" r="r" b="b"/>
              <a:pathLst>
                <a:path w="1278254" h="178434">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5763082" y="7818062"/>
              <a:ext cx="1135380" cy="48260"/>
            </a:xfrm>
            <a:custGeom>
              <a:avLst/>
              <a:gdLst/>
              <a:ahLst/>
              <a:cxnLst/>
              <a:rect l="l" t="t" r="r" b="b"/>
              <a:pathLst>
                <a:path w="1135379" h="48259">
                  <a:moveTo>
                    <a:pt x="49428" y="8801"/>
                  </a:moveTo>
                  <a:lnTo>
                    <a:pt x="49047" y="6680"/>
                  </a:lnTo>
                  <a:lnTo>
                    <a:pt x="45923" y="4546"/>
                  </a:lnTo>
                  <a:lnTo>
                    <a:pt x="43764" y="4927"/>
                  </a:lnTo>
                  <a:lnTo>
                    <a:pt x="24701" y="31927"/>
                  </a:lnTo>
                  <a:lnTo>
                    <a:pt x="5664" y="4902"/>
                  </a:lnTo>
                  <a:lnTo>
                    <a:pt x="3517" y="4508"/>
                  </a:lnTo>
                  <a:lnTo>
                    <a:pt x="381" y="6654"/>
                  </a:lnTo>
                  <a:lnTo>
                    <a:pt x="0" y="8763"/>
                  </a:lnTo>
                  <a:lnTo>
                    <a:pt x="22504" y="40741"/>
                  </a:lnTo>
                  <a:lnTo>
                    <a:pt x="23558" y="41287"/>
                  </a:lnTo>
                  <a:lnTo>
                    <a:pt x="24688" y="41287"/>
                  </a:lnTo>
                  <a:lnTo>
                    <a:pt x="25819" y="41287"/>
                  </a:lnTo>
                  <a:lnTo>
                    <a:pt x="26873" y="40741"/>
                  </a:lnTo>
                  <a:lnTo>
                    <a:pt x="49428" y="8801"/>
                  </a:lnTo>
                  <a:close/>
                </a:path>
                <a:path w="1135379" h="48259">
                  <a:moveTo>
                    <a:pt x="1134897" y="41021"/>
                  </a:moveTo>
                  <a:lnTo>
                    <a:pt x="1068793" y="40970"/>
                  </a:lnTo>
                  <a:lnTo>
                    <a:pt x="1068793" y="47764"/>
                  </a:lnTo>
                  <a:lnTo>
                    <a:pt x="1134897" y="47815"/>
                  </a:lnTo>
                  <a:lnTo>
                    <a:pt x="1134897" y="41021"/>
                  </a:lnTo>
                  <a:close/>
                </a:path>
                <a:path w="1135379" h="48259">
                  <a:moveTo>
                    <a:pt x="1134910" y="20523"/>
                  </a:moveTo>
                  <a:lnTo>
                    <a:pt x="1068806" y="20485"/>
                  </a:lnTo>
                  <a:lnTo>
                    <a:pt x="1068806" y="27279"/>
                  </a:lnTo>
                  <a:lnTo>
                    <a:pt x="1134910" y="27330"/>
                  </a:lnTo>
                  <a:lnTo>
                    <a:pt x="1134910" y="20523"/>
                  </a:lnTo>
                  <a:close/>
                </a:path>
                <a:path w="1135379" h="48259">
                  <a:moveTo>
                    <a:pt x="1134935" y="38"/>
                  </a:moveTo>
                  <a:lnTo>
                    <a:pt x="1068832" y="0"/>
                  </a:lnTo>
                  <a:lnTo>
                    <a:pt x="1068819" y="6794"/>
                  </a:lnTo>
                  <a:lnTo>
                    <a:pt x="1134922" y="6832"/>
                  </a:lnTo>
                  <a:lnTo>
                    <a:pt x="1134935" y="38"/>
                  </a:lnTo>
                  <a:close/>
                </a:path>
              </a:pathLst>
            </a:custGeom>
            <a:solidFill>
              <a:srgbClr val="5F2177"/>
            </a:solidFill>
          </p:spPr>
          <p:txBody>
            <a:bodyPr wrap="square" lIns="0" tIns="0" rIns="0" bIns="0" rtlCol="0"/>
            <a:lstStyle/>
            <a:p>
              <a:endParaRPr dirty="0"/>
            </a:p>
          </p:txBody>
        </p:sp>
        <p:sp>
          <p:nvSpPr>
            <p:cNvPr id="21" name="object 21"/>
            <p:cNvSpPr/>
            <p:nvPr/>
          </p:nvSpPr>
          <p:spPr>
            <a:xfrm>
              <a:off x="6209060" y="9413458"/>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screen">
              <a:extLst>
                <a:ext uri="{28A0092B-C50C-407E-A947-70E740481C1C}">
                  <a14:useLocalDpi xmlns:a14="http://schemas.microsoft.com/office/drawing/2010/main"/>
                </a:ext>
              </a:extLst>
            </a:blip>
            <a:stretch>
              <a:fillRect/>
            </a:stretch>
          </p:blipFill>
          <p:spPr>
            <a:xfrm>
              <a:off x="6298194" y="9482358"/>
              <a:ext cx="101543" cy="115967"/>
            </a:xfrm>
            <a:prstGeom prst="rect">
              <a:avLst/>
            </a:prstGeom>
          </p:spPr>
        </p:pic>
        <p:pic>
          <p:nvPicPr>
            <p:cNvPr id="23" name="object 23"/>
            <p:cNvPicPr/>
            <p:nvPr/>
          </p:nvPicPr>
          <p:blipFill>
            <a:blip r:embed="rId5" cstate="screen">
              <a:extLst>
                <a:ext uri="{28A0092B-C50C-407E-A947-70E740481C1C}">
                  <a14:useLocalDpi xmlns:a14="http://schemas.microsoft.com/office/drawing/2010/main"/>
                </a:ext>
              </a:extLst>
            </a:blip>
            <a:stretch>
              <a:fillRect/>
            </a:stretch>
          </p:blipFill>
          <p:spPr>
            <a:xfrm>
              <a:off x="6577137" y="9443615"/>
              <a:ext cx="193325" cy="190481"/>
            </a:xfrm>
            <a:prstGeom prst="rect">
              <a:avLst/>
            </a:prstGeom>
          </p:spPr>
        </p:pic>
        <p:pic>
          <p:nvPicPr>
            <p:cNvPr id="24" name="object 24"/>
            <p:cNvPicPr/>
            <p:nvPr/>
          </p:nvPicPr>
          <p:blipFill>
            <a:blip r:embed="rId6" cstate="screen">
              <a:extLst>
                <a:ext uri="{28A0092B-C50C-407E-A947-70E740481C1C}">
                  <a14:useLocalDpi xmlns:a14="http://schemas.microsoft.com/office/drawing/2010/main"/>
                </a:ext>
              </a:extLst>
            </a:blip>
            <a:stretch>
              <a:fillRect/>
            </a:stretch>
          </p:blipFill>
          <p:spPr>
            <a:xfrm>
              <a:off x="5916661" y="9443754"/>
              <a:ext cx="193322" cy="190481"/>
            </a:xfrm>
            <a:prstGeom prst="rect">
              <a:avLst/>
            </a:prstGeom>
          </p:spPr>
        </p:pic>
        <p:sp>
          <p:nvSpPr>
            <p:cNvPr id="25" name="object 25"/>
            <p:cNvSpPr/>
            <p:nvPr/>
          </p:nvSpPr>
          <p:spPr>
            <a:xfrm>
              <a:off x="5884121" y="9139047"/>
              <a:ext cx="915035" cy="44450"/>
            </a:xfrm>
            <a:custGeom>
              <a:avLst/>
              <a:gdLst/>
              <a:ahLst/>
              <a:cxnLst/>
              <a:rect l="l" t="t" r="r" b="b"/>
              <a:pathLst>
                <a:path w="915034"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5884124" y="9139047"/>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screen">
              <a:extLst>
                <a:ext uri="{28A0092B-C50C-407E-A947-70E740481C1C}">
                  <a14:useLocalDpi xmlns:a14="http://schemas.microsoft.com/office/drawing/2010/main"/>
                </a:ext>
              </a:extLst>
            </a:blip>
            <a:stretch>
              <a:fillRect/>
            </a:stretch>
          </p:blipFill>
          <p:spPr>
            <a:xfrm>
              <a:off x="6039758" y="9126161"/>
              <a:ext cx="181120" cy="69313"/>
            </a:xfrm>
            <a:prstGeom prst="rect">
              <a:avLst/>
            </a:prstGeom>
          </p:spPr>
        </p:pic>
        <p:pic>
          <p:nvPicPr>
            <p:cNvPr id="28" name="object 28"/>
            <p:cNvPicPr/>
            <p:nvPr/>
          </p:nvPicPr>
          <p:blipFill>
            <a:blip r:embed="rId8" cstate="screen">
              <a:extLst>
                <a:ext uri="{28A0092B-C50C-407E-A947-70E740481C1C}">
                  <a14:useLocalDpi xmlns:a14="http://schemas.microsoft.com/office/drawing/2010/main"/>
                </a:ext>
              </a:extLst>
            </a:blip>
            <a:stretch>
              <a:fillRect/>
            </a:stretch>
          </p:blipFill>
          <p:spPr>
            <a:xfrm>
              <a:off x="5954394" y="9139082"/>
              <a:ext cx="85400" cy="43412"/>
            </a:xfrm>
            <a:prstGeom prst="rect">
              <a:avLst/>
            </a:prstGeom>
          </p:spPr>
        </p:pic>
        <p:pic>
          <p:nvPicPr>
            <p:cNvPr id="29" name="object 29"/>
            <p:cNvPicPr/>
            <p:nvPr/>
          </p:nvPicPr>
          <p:blipFill>
            <a:blip r:embed="rId9" cstate="screen">
              <a:extLst>
                <a:ext uri="{28A0092B-C50C-407E-A947-70E740481C1C}">
                  <a14:useLocalDpi xmlns:a14="http://schemas.microsoft.com/office/drawing/2010/main"/>
                </a:ext>
              </a:extLst>
            </a:blip>
            <a:stretch>
              <a:fillRect/>
            </a:stretch>
          </p:blipFill>
          <p:spPr>
            <a:xfrm>
              <a:off x="5932012" y="8944124"/>
              <a:ext cx="822334" cy="81420"/>
            </a:xfrm>
            <a:prstGeom prst="rect">
              <a:avLst/>
            </a:prstGeom>
          </p:spPr>
        </p:pic>
        <p:pic>
          <p:nvPicPr>
            <p:cNvPr id="30" name="object 30"/>
            <p:cNvPicPr/>
            <p:nvPr/>
          </p:nvPicPr>
          <p:blipFill>
            <a:blip r:embed="rId10" cstate="screen">
              <a:extLst>
                <a:ext uri="{28A0092B-C50C-407E-A947-70E740481C1C}">
                  <a14:useLocalDpi xmlns:a14="http://schemas.microsoft.com/office/drawing/2010/main"/>
                </a:ext>
              </a:extLst>
            </a:blip>
            <a:stretch>
              <a:fillRect/>
            </a:stretch>
          </p:blipFill>
          <p:spPr>
            <a:xfrm>
              <a:off x="6033074" y="8243655"/>
              <a:ext cx="600078" cy="462650"/>
            </a:xfrm>
            <a:prstGeom prst="rect">
              <a:avLst/>
            </a:prstGeom>
          </p:spPr>
        </p:pic>
        <p:pic>
          <p:nvPicPr>
            <p:cNvPr id="31" name="object 31"/>
            <p:cNvPicPr/>
            <p:nvPr/>
          </p:nvPicPr>
          <p:blipFill>
            <a:blip r:embed="rId11" cstate="screen">
              <a:extLst>
                <a:ext uri="{28A0092B-C50C-407E-A947-70E740481C1C}">
                  <a14:useLocalDpi xmlns:a14="http://schemas.microsoft.com/office/drawing/2010/main"/>
                </a:ext>
              </a:extLst>
            </a:blip>
            <a:stretch>
              <a:fillRect/>
            </a:stretch>
          </p:blipFill>
          <p:spPr>
            <a:xfrm>
              <a:off x="7260596" y="7705943"/>
              <a:ext cx="1375056" cy="2226780"/>
            </a:xfrm>
            <a:prstGeom prst="rect">
              <a:avLst/>
            </a:prstGeom>
          </p:spPr>
        </p:pic>
        <p:pic>
          <p:nvPicPr>
            <p:cNvPr id="32" name="object 32"/>
            <p:cNvPicPr/>
            <p:nvPr/>
          </p:nvPicPr>
          <p:blipFill>
            <a:blip r:embed="rId12" cstate="screen">
              <a:extLst>
                <a:ext uri="{28A0092B-C50C-407E-A947-70E740481C1C}">
                  <a14:useLocalDpi xmlns:a14="http://schemas.microsoft.com/office/drawing/2010/main"/>
                </a:ext>
              </a:extLst>
            </a:blip>
            <a:stretch>
              <a:fillRect/>
            </a:stretch>
          </p:blipFill>
          <p:spPr>
            <a:xfrm>
              <a:off x="7303180" y="7748486"/>
              <a:ext cx="1272306" cy="2125055"/>
            </a:xfrm>
            <a:prstGeom prst="rect">
              <a:avLst/>
            </a:prstGeom>
          </p:spPr>
        </p:pic>
        <p:sp>
          <p:nvSpPr>
            <p:cNvPr id="33" name="object 33"/>
            <p:cNvSpPr/>
            <p:nvPr/>
          </p:nvSpPr>
          <p:spPr>
            <a:xfrm>
              <a:off x="7303178" y="7748483"/>
              <a:ext cx="1272540" cy="177165"/>
            </a:xfrm>
            <a:custGeom>
              <a:avLst/>
              <a:gdLst/>
              <a:ahLst/>
              <a:cxnLst/>
              <a:rect l="l" t="t" r="r" b="b"/>
              <a:pathLst>
                <a:path w="1272540" h="177165">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7369556" y="7817249"/>
              <a:ext cx="1130300" cy="47625"/>
            </a:xfrm>
            <a:custGeom>
              <a:avLst/>
              <a:gdLst/>
              <a:ahLst/>
              <a:cxnLst/>
              <a:rect l="l" t="t" r="r" b="b"/>
              <a:pathLst>
                <a:path w="1130300" h="47625">
                  <a:moveTo>
                    <a:pt x="49212" y="9499"/>
                  </a:moveTo>
                  <a:lnTo>
                    <a:pt x="48831" y="7378"/>
                  </a:lnTo>
                  <a:lnTo>
                    <a:pt x="45707" y="5257"/>
                  </a:lnTo>
                  <a:lnTo>
                    <a:pt x="43573" y="5638"/>
                  </a:lnTo>
                  <a:lnTo>
                    <a:pt x="24612" y="32524"/>
                  </a:lnTo>
                  <a:lnTo>
                    <a:pt x="5651" y="5638"/>
                  </a:lnTo>
                  <a:lnTo>
                    <a:pt x="3517" y="5257"/>
                  </a:lnTo>
                  <a:lnTo>
                    <a:pt x="393" y="7378"/>
                  </a:lnTo>
                  <a:lnTo>
                    <a:pt x="0" y="9499"/>
                  </a:lnTo>
                  <a:lnTo>
                    <a:pt x="22428" y="41300"/>
                  </a:lnTo>
                  <a:lnTo>
                    <a:pt x="23482" y="41846"/>
                  </a:lnTo>
                  <a:lnTo>
                    <a:pt x="24612" y="41846"/>
                  </a:lnTo>
                  <a:lnTo>
                    <a:pt x="25742" y="41846"/>
                  </a:lnTo>
                  <a:lnTo>
                    <a:pt x="26784" y="41300"/>
                  </a:lnTo>
                  <a:lnTo>
                    <a:pt x="49212" y="9499"/>
                  </a:lnTo>
                  <a:close/>
                </a:path>
                <a:path w="1130300" h="47625">
                  <a:moveTo>
                    <a:pt x="1129703" y="40792"/>
                  </a:moveTo>
                  <a:lnTo>
                    <a:pt x="1063904" y="40792"/>
                  </a:lnTo>
                  <a:lnTo>
                    <a:pt x="1063904" y="47561"/>
                  </a:lnTo>
                  <a:lnTo>
                    <a:pt x="1129703" y="47561"/>
                  </a:lnTo>
                  <a:lnTo>
                    <a:pt x="1129703" y="40792"/>
                  </a:lnTo>
                  <a:close/>
                </a:path>
                <a:path w="1130300" h="47625">
                  <a:moveTo>
                    <a:pt x="1129703" y="20396"/>
                  </a:moveTo>
                  <a:lnTo>
                    <a:pt x="1063904" y="20396"/>
                  </a:lnTo>
                  <a:lnTo>
                    <a:pt x="1063904" y="27165"/>
                  </a:lnTo>
                  <a:lnTo>
                    <a:pt x="1129703" y="27165"/>
                  </a:lnTo>
                  <a:lnTo>
                    <a:pt x="1129703" y="20396"/>
                  </a:lnTo>
                  <a:close/>
                </a:path>
                <a:path w="1130300" h="47625">
                  <a:moveTo>
                    <a:pt x="1129703" y="0"/>
                  </a:moveTo>
                  <a:lnTo>
                    <a:pt x="1063904" y="0"/>
                  </a:lnTo>
                  <a:lnTo>
                    <a:pt x="1063904" y="6769"/>
                  </a:lnTo>
                  <a:lnTo>
                    <a:pt x="1129703" y="6769"/>
                  </a:lnTo>
                  <a:lnTo>
                    <a:pt x="1129703" y="0"/>
                  </a:lnTo>
                  <a:close/>
                </a:path>
              </a:pathLst>
            </a:custGeom>
            <a:solidFill>
              <a:srgbClr val="5F2177"/>
            </a:solidFill>
          </p:spPr>
          <p:txBody>
            <a:bodyPr wrap="square" lIns="0" tIns="0" rIns="0" bIns="0" rtlCol="0"/>
            <a:lstStyle/>
            <a:p>
              <a:endParaRPr dirty="0"/>
            </a:p>
          </p:txBody>
        </p:sp>
        <p:sp>
          <p:nvSpPr>
            <p:cNvPr id="35" name="object 35"/>
            <p:cNvSpPr/>
            <p:nvPr/>
          </p:nvSpPr>
          <p:spPr>
            <a:xfrm>
              <a:off x="7817858" y="9415952"/>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screen">
              <a:extLst>
                <a:ext uri="{28A0092B-C50C-407E-A947-70E740481C1C}">
                  <a14:useLocalDpi xmlns:a14="http://schemas.microsoft.com/office/drawing/2010/main"/>
                </a:ext>
              </a:extLst>
            </a:blip>
            <a:stretch>
              <a:fillRect/>
            </a:stretch>
          </p:blipFill>
          <p:spPr>
            <a:xfrm>
              <a:off x="7906620" y="9484560"/>
              <a:ext cx="101031" cy="115429"/>
            </a:xfrm>
            <a:prstGeom prst="rect">
              <a:avLst/>
            </a:prstGeom>
          </p:spPr>
        </p:pic>
        <p:pic>
          <p:nvPicPr>
            <p:cNvPr id="37" name="object 37"/>
            <p:cNvPicPr/>
            <p:nvPr/>
          </p:nvPicPr>
          <p:blipFill>
            <a:blip r:embed="rId14" cstate="screen">
              <a:extLst>
                <a:ext uri="{28A0092B-C50C-407E-A947-70E740481C1C}">
                  <a14:useLocalDpi xmlns:a14="http://schemas.microsoft.com/office/drawing/2010/main"/>
                </a:ext>
              </a:extLst>
            </a:blip>
            <a:stretch>
              <a:fillRect/>
            </a:stretch>
          </p:blipFill>
          <p:spPr>
            <a:xfrm>
              <a:off x="8184233" y="9445732"/>
              <a:ext cx="192434" cy="189606"/>
            </a:xfrm>
            <a:prstGeom prst="rect">
              <a:avLst/>
            </a:prstGeom>
          </p:spPr>
        </p:pic>
        <p:pic>
          <p:nvPicPr>
            <p:cNvPr id="38" name="object 38"/>
            <p:cNvPicPr/>
            <p:nvPr/>
          </p:nvPicPr>
          <p:blipFill>
            <a:blip r:embed="rId15" cstate="screen">
              <a:extLst>
                <a:ext uri="{28A0092B-C50C-407E-A947-70E740481C1C}">
                  <a14:useLocalDpi xmlns:a14="http://schemas.microsoft.com/office/drawing/2010/main"/>
                </a:ext>
              </a:extLst>
            </a:blip>
            <a:stretch>
              <a:fillRect/>
            </a:stretch>
          </p:blipFill>
          <p:spPr>
            <a:xfrm>
              <a:off x="7526798" y="9446338"/>
              <a:ext cx="192434" cy="189606"/>
            </a:xfrm>
            <a:prstGeom prst="rect">
              <a:avLst/>
            </a:prstGeom>
          </p:spPr>
        </p:pic>
        <p:sp>
          <p:nvSpPr>
            <p:cNvPr id="39" name="object 39"/>
            <p:cNvSpPr/>
            <p:nvPr/>
          </p:nvSpPr>
          <p:spPr>
            <a:xfrm>
              <a:off x="7491025" y="9132815"/>
              <a:ext cx="910590" cy="43180"/>
            </a:xfrm>
            <a:custGeom>
              <a:avLst/>
              <a:gdLst/>
              <a:ahLst/>
              <a:cxnLst/>
              <a:rect l="l" t="t" r="r" b="b"/>
              <a:pathLst>
                <a:path w="910590"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7491024" y="9132815"/>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screen">
              <a:extLst>
                <a:ext uri="{28A0092B-C50C-407E-A947-70E740481C1C}">
                  <a14:useLocalDpi xmlns:a14="http://schemas.microsoft.com/office/drawing/2010/main"/>
                </a:ext>
              </a:extLst>
            </a:blip>
            <a:stretch>
              <a:fillRect/>
            </a:stretch>
          </p:blipFill>
          <p:spPr>
            <a:xfrm>
              <a:off x="7873015" y="9119888"/>
              <a:ext cx="180247" cy="68992"/>
            </a:xfrm>
            <a:prstGeom prst="rect">
              <a:avLst/>
            </a:prstGeom>
          </p:spPr>
        </p:pic>
        <p:pic>
          <p:nvPicPr>
            <p:cNvPr id="42" name="object 42"/>
            <p:cNvPicPr/>
            <p:nvPr/>
          </p:nvPicPr>
          <p:blipFill>
            <a:blip r:embed="rId17" cstate="screen">
              <a:extLst>
                <a:ext uri="{28A0092B-C50C-407E-A947-70E740481C1C}">
                  <a14:useLocalDpi xmlns:a14="http://schemas.microsoft.com/office/drawing/2010/main"/>
                </a:ext>
              </a:extLst>
            </a:blip>
            <a:stretch>
              <a:fillRect/>
            </a:stretch>
          </p:blipFill>
          <p:spPr>
            <a:xfrm>
              <a:off x="7788045" y="9132821"/>
              <a:ext cx="84971" cy="43139"/>
            </a:xfrm>
            <a:prstGeom prst="rect">
              <a:avLst/>
            </a:prstGeom>
          </p:spPr>
        </p:pic>
        <p:pic>
          <p:nvPicPr>
            <p:cNvPr id="43" name="object 43"/>
            <p:cNvPicPr/>
            <p:nvPr/>
          </p:nvPicPr>
          <p:blipFill>
            <a:blip r:embed="rId18" cstate="screen">
              <a:extLst>
                <a:ext uri="{28A0092B-C50C-407E-A947-70E740481C1C}">
                  <a14:useLocalDpi xmlns:a14="http://schemas.microsoft.com/office/drawing/2010/main"/>
                </a:ext>
              </a:extLst>
            </a:blip>
            <a:stretch>
              <a:fillRect/>
            </a:stretch>
          </p:blipFill>
          <p:spPr>
            <a:xfrm>
              <a:off x="7443696" y="8943923"/>
              <a:ext cx="1001372" cy="104176"/>
            </a:xfrm>
            <a:prstGeom prst="rect">
              <a:avLst/>
            </a:prstGeom>
          </p:spPr>
        </p:pic>
        <p:pic>
          <p:nvPicPr>
            <p:cNvPr id="44" name="object 44"/>
            <p:cNvPicPr/>
            <p:nvPr/>
          </p:nvPicPr>
          <p:blipFill>
            <a:blip r:embed="rId19" cstate="screen">
              <a:extLst>
                <a:ext uri="{28A0092B-C50C-407E-A947-70E740481C1C}">
                  <a14:useLocalDpi xmlns:a14="http://schemas.microsoft.com/office/drawing/2010/main"/>
                </a:ext>
              </a:extLst>
            </a:blip>
            <a:stretch>
              <a:fillRect/>
            </a:stretch>
          </p:blipFill>
          <p:spPr>
            <a:xfrm>
              <a:off x="7821820" y="8226369"/>
              <a:ext cx="252068" cy="242473"/>
            </a:xfrm>
            <a:prstGeom prst="rect">
              <a:avLst/>
            </a:prstGeom>
          </p:spPr>
        </p:pic>
        <p:sp>
          <p:nvSpPr>
            <p:cNvPr id="45" name="object 45"/>
            <p:cNvSpPr/>
            <p:nvPr/>
          </p:nvSpPr>
          <p:spPr>
            <a:xfrm>
              <a:off x="7821820" y="8226369"/>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7668400" y="8221147"/>
              <a:ext cx="556260" cy="319405"/>
            </a:xfrm>
            <a:custGeom>
              <a:avLst/>
              <a:gdLst/>
              <a:ahLst/>
              <a:cxnLst/>
              <a:rect l="l" t="t" r="r" b="b"/>
              <a:pathLst>
                <a:path w="556259" h="319404">
                  <a:moveTo>
                    <a:pt x="212890" y="0"/>
                  </a:moveTo>
                  <a:lnTo>
                    <a:pt x="19710" y="0"/>
                  </a:lnTo>
                  <a:lnTo>
                    <a:pt x="0" y="23304"/>
                  </a:lnTo>
                  <a:lnTo>
                    <a:pt x="0" y="319303"/>
                  </a:lnTo>
                  <a:lnTo>
                    <a:pt x="40220" y="319303"/>
                  </a:lnTo>
                  <a:lnTo>
                    <a:pt x="40220" y="38836"/>
                  </a:lnTo>
                  <a:lnTo>
                    <a:pt x="189242" y="38836"/>
                  </a:lnTo>
                  <a:lnTo>
                    <a:pt x="212890" y="0"/>
                  </a:lnTo>
                  <a:close/>
                </a:path>
                <a:path w="556259" h="319404">
                  <a:moveTo>
                    <a:pt x="556120" y="23304"/>
                  </a:moveTo>
                  <a:lnTo>
                    <a:pt x="536409" y="0"/>
                  </a:lnTo>
                  <a:lnTo>
                    <a:pt x="343230" y="0"/>
                  </a:lnTo>
                  <a:lnTo>
                    <a:pt x="366890" y="38836"/>
                  </a:lnTo>
                  <a:lnTo>
                    <a:pt x="515912" y="38836"/>
                  </a:lnTo>
                  <a:lnTo>
                    <a:pt x="515912" y="319303"/>
                  </a:lnTo>
                  <a:lnTo>
                    <a:pt x="556120" y="319303"/>
                  </a:lnTo>
                  <a:lnTo>
                    <a:pt x="556120" y="23304"/>
                  </a:lnTo>
                  <a:close/>
                </a:path>
              </a:pathLst>
            </a:custGeom>
            <a:solidFill>
              <a:srgbClr val="DFC2F1"/>
            </a:solidFill>
          </p:spPr>
          <p:txBody>
            <a:bodyPr wrap="square" lIns="0" tIns="0" rIns="0" bIns="0" rtlCol="0"/>
            <a:lstStyle/>
            <a:p>
              <a:endParaRPr dirty="0"/>
            </a:p>
          </p:txBody>
        </p:sp>
        <p:sp>
          <p:nvSpPr>
            <p:cNvPr id="47" name="object 47"/>
            <p:cNvSpPr/>
            <p:nvPr/>
          </p:nvSpPr>
          <p:spPr>
            <a:xfrm>
              <a:off x="7661868" y="8212451"/>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screen">
              <a:extLst>
                <a:ext uri="{28A0092B-C50C-407E-A947-70E740481C1C}">
                  <a14:useLocalDpi xmlns:a14="http://schemas.microsoft.com/office/drawing/2010/main"/>
                </a:ext>
              </a:extLst>
            </a:blip>
            <a:stretch>
              <a:fillRect/>
            </a:stretch>
          </p:blipFill>
          <p:spPr>
            <a:xfrm>
              <a:off x="7850954" y="8618313"/>
              <a:ext cx="193835" cy="90675"/>
            </a:xfrm>
            <a:prstGeom prst="rect">
              <a:avLst/>
            </a:prstGeom>
          </p:spPr>
        </p:pic>
        <p:sp>
          <p:nvSpPr>
            <p:cNvPr id="49" name="object 49"/>
            <p:cNvSpPr/>
            <p:nvPr/>
          </p:nvSpPr>
          <p:spPr>
            <a:xfrm>
              <a:off x="7679991" y="8549696"/>
              <a:ext cx="535305" cy="51435"/>
            </a:xfrm>
            <a:custGeom>
              <a:avLst/>
              <a:gdLst/>
              <a:ahLst/>
              <a:cxnLst/>
              <a:rect l="l" t="t" r="r" b="b"/>
              <a:pathLst>
                <a:path w="535304" h="51434">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4743926" y="741768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5680738" y="7289671"/>
            <a:ext cx="403225"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sz="750" dirty="0">
              <a:latin typeface="Calibri"/>
              <a:cs typeface="Calibri"/>
            </a:endParaRPr>
          </a:p>
        </p:txBody>
      </p:sp>
      <p:grpSp>
        <p:nvGrpSpPr>
          <p:cNvPr id="52" name="object 52"/>
          <p:cNvGrpSpPr/>
          <p:nvPr/>
        </p:nvGrpSpPr>
        <p:grpSpPr>
          <a:xfrm>
            <a:off x="4408142" y="6370233"/>
            <a:ext cx="10293985" cy="3841750"/>
            <a:chOff x="4408142" y="6370233"/>
            <a:chExt cx="10293985" cy="3841750"/>
          </a:xfrm>
        </p:grpSpPr>
        <p:sp>
          <p:nvSpPr>
            <p:cNvPr id="53" name="object 53"/>
            <p:cNvSpPr/>
            <p:nvPr/>
          </p:nvSpPr>
          <p:spPr>
            <a:xfrm>
              <a:off x="7139991" y="7417695"/>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screen">
              <a:extLst>
                <a:ext uri="{28A0092B-C50C-407E-A947-70E740481C1C}">
                  <a14:useLocalDpi xmlns:a14="http://schemas.microsoft.com/office/drawing/2010/main"/>
                </a:ext>
              </a:extLst>
            </a:blip>
            <a:stretch>
              <a:fillRect/>
            </a:stretch>
          </p:blipFill>
          <p:spPr>
            <a:xfrm>
              <a:off x="7098092" y="7388234"/>
              <a:ext cx="87633" cy="86351"/>
            </a:xfrm>
            <a:prstGeom prst="rect">
              <a:avLst/>
            </a:prstGeom>
          </p:spPr>
        </p:pic>
        <p:pic>
          <p:nvPicPr>
            <p:cNvPr id="55" name="object 55"/>
            <p:cNvPicPr/>
            <p:nvPr/>
          </p:nvPicPr>
          <p:blipFill>
            <a:blip r:embed="rId22" cstate="screen">
              <a:extLst>
                <a:ext uri="{28A0092B-C50C-407E-A947-70E740481C1C}">
                  <a14:useLocalDpi xmlns:a14="http://schemas.microsoft.com/office/drawing/2010/main"/>
                </a:ext>
              </a:extLst>
            </a:blip>
            <a:stretch>
              <a:fillRect/>
            </a:stretch>
          </p:blipFill>
          <p:spPr>
            <a:xfrm>
              <a:off x="4599578" y="7367199"/>
              <a:ext cx="170737" cy="114293"/>
            </a:xfrm>
            <a:prstGeom prst="rect">
              <a:avLst/>
            </a:prstGeom>
          </p:spPr>
        </p:pic>
        <p:sp>
          <p:nvSpPr>
            <p:cNvPr id="56" name="object 56"/>
            <p:cNvSpPr/>
            <p:nvPr/>
          </p:nvSpPr>
          <p:spPr>
            <a:xfrm>
              <a:off x="4450052" y="720692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9021439" y="6401665"/>
              <a:ext cx="5648960" cy="3215640"/>
            </a:xfrm>
            <a:custGeom>
              <a:avLst/>
              <a:gdLst/>
              <a:ahLst/>
              <a:cxnLst/>
              <a:rect l="l" t="t" r="r" b="b"/>
              <a:pathLst>
                <a:path w="5648959" h="3215640">
                  <a:moveTo>
                    <a:pt x="5291584" y="0"/>
                  </a:moveTo>
                  <a:lnTo>
                    <a:pt x="50861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2947470"/>
                  </a:lnTo>
                  <a:lnTo>
                    <a:pt x="114976" y="2992143"/>
                  </a:lnTo>
                  <a:lnTo>
                    <a:pt x="100851" y="3035602"/>
                  </a:lnTo>
                  <a:lnTo>
                    <a:pt x="78431" y="3076938"/>
                  </a:lnTo>
                  <a:lnTo>
                    <a:pt x="48633" y="3115240"/>
                  </a:lnTo>
                  <a:lnTo>
                    <a:pt x="12373" y="3149600"/>
                  </a:lnTo>
                  <a:lnTo>
                    <a:pt x="0" y="3169170"/>
                  </a:lnTo>
                  <a:lnTo>
                    <a:pt x="1567" y="3190775"/>
                  </a:lnTo>
                  <a:lnTo>
                    <a:pt x="14679" y="3208256"/>
                  </a:lnTo>
                  <a:lnTo>
                    <a:pt x="36938" y="3215451"/>
                  </a:lnTo>
                  <a:lnTo>
                    <a:pt x="5325866" y="3215472"/>
                  </a:lnTo>
                  <a:lnTo>
                    <a:pt x="5373581" y="3211971"/>
                  </a:lnTo>
                  <a:lnTo>
                    <a:pt x="5419122" y="3201802"/>
                  </a:lnTo>
                  <a:lnTo>
                    <a:pt x="5461989" y="3185462"/>
                  </a:lnTo>
                  <a:lnTo>
                    <a:pt x="5501684" y="3163453"/>
                  </a:lnTo>
                  <a:lnTo>
                    <a:pt x="5537707" y="3136273"/>
                  </a:lnTo>
                  <a:lnTo>
                    <a:pt x="5569558" y="3104422"/>
                  </a:lnTo>
                  <a:lnTo>
                    <a:pt x="5596737" y="3068400"/>
                  </a:lnTo>
                  <a:lnTo>
                    <a:pt x="5618747" y="3028705"/>
                  </a:lnTo>
                  <a:lnTo>
                    <a:pt x="5635086" y="2985837"/>
                  </a:lnTo>
                  <a:lnTo>
                    <a:pt x="5645256" y="2940296"/>
                  </a:lnTo>
                  <a:lnTo>
                    <a:pt x="5648756" y="2892582"/>
                  </a:lnTo>
                  <a:lnTo>
                    <a:pt x="5648756" y="357172"/>
                  </a:lnTo>
                  <a:lnTo>
                    <a:pt x="5645496" y="308706"/>
                  </a:lnTo>
                  <a:lnTo>
                    <a:pt x="5635998" y="262221"/>
                  </a:lnTo>
                  <a:lnTo>
                    <a:pt x="5620688" y="218144"/>
                  </a:lnTo>
                  <a:lnTo>
                    <a:pt x="5599992" y="176900"/>
                  </a:lnTo>
                  <a:lnTo>
                    <a:pt x="5574335" y="138914"/>
                  </a:lnTo>
                  <a:lnTo>
                    <a:pt x="5544143" y="104613"/>
                  </a:lnTo>
                  <a:lnTo>
                    <a:pt x="5509842" y="74421"/>
                  </a:lnTo>
                  <a:lnTo>
                    <a:pt x="5471856" y="48764"/>
                  </a:lnTo>
                  <a:lnTo>
                    <a:pt x="5430612" y="28068"/>
                  </a:lnTo>
                  <a:lnTo>
                    <a:pt x="5386535" y="12758"/>
                  </a:lnTo>
                  <a:lnTo>
                    <a:pt x="5340050" y="3260"/>
                  </a:lnTo>
                  <a:lnTo>
                    <a:pt x="5291584" y="0"/>
                  </a:lnTo>
                  <a:close/>
                </a:path>
              </a:pathLst>
            </a:custGeom>
            <a:solidFill>
              <a:srgbClr val="FFFFFF"/>
            </a:solidFill>
          </p:spPr>
          <p:txBody>
            <a:bodyPr wrap="square" lIns="0" tIns="0" rIns="0" bIns="0" rtlCol="0"/>
            <a:lstStyle/>
            <a:p>
              <a:endParaRPr dirty="0"/>
            </a:p>
          </p:txBody>
        </p:sp>
        <p:sp>
          <p:nvSpPr>
            <p:cNvPr id="58" name="object 58"/>
            <p:cNvSpPr/>
            <p:nvPr/>
          </p:nvSpPr>
          <p:spPr>
            <a:xfrm>
              <a:off x="9021439" y="6401665"/>
              <a:ext cx="5648960" cy="3215640"/>
            </a:xfrm>
            <a:custGeom>
              <a:avLst/>
              <a:gdLst/>
              <a:ahLst/>
              <a:cxnLst/>
              <a:rect l="l" t="t" r="r" b="b"/>
              <a:pathLst>
                <a:path w="5648959" h="3215640">
                  <a:moveTo>
                    <a:pt x="5086166" y="0"/>
                  </a:moveTo>
                  <a:lnTo>
                    <a:pt x="5291584" y="0"/>
                  </a:lnTo>
                  <a:lnTo>
                    <a:pt x="5340050" y="3260"/>
                  </a:lnTo>
                  <a:lnTo>
                    <a:pt x="5386535" y="12758"/>
                  </a:lnTo>
                  <a:lnTo>
                    <a:pt x="5430612" y="28068"/>
                  </a:lnTo>
                  <a:lnTo>
                    <a:pt x="5471856" y="48764"/>
                  </a:lnTo>
                  <a:lnTo>
                    <a:pt x="5509842" y="74421"/>
                  </a:lnTo>
                  <a:lnTo>
                    <a:pt x="5544143" y="104613"/>
                  </a:lnTo>
                  <a:lnTo>
                    <a:pt x="5574335" y="138914"/>
                  </a:lnTo>
                  <a:lnTo>
                    <a:pt x="5599992" y="176900"/>
                  </a:lnTo>
                  <a:lnTo>
                    <a:pt x="5620688" y="218144"/>
                  </a:lnTo>
                  <a:lnTo>
                    <a:pt x="5635998" y="262221"/>
                  </a:lnTo>
                  <a:lnTo>
                    <a:pt x="5645496" y="308706"/>
                  </a:lnTo>
                  <a:lnTo>
                    <a:pt x="5648756" y="357172"/>
                  </a:lnTo>
                  <a:lnTo>
                    <a:pt x="5648756" y="2892582"/>
                  </a:lnTo>
                  <a:lnTo>
                    <a:pt x="5645256" y="2940296"/>
                  </a:lnTo>
                  <a:lnTo>
                    <a:pt x="5635086" y="2985837"/>
                  </a:lnTo>
                  <a:lnTo>
                    <a:pt x="5618747" y="3028705"/>
                  </a:lnTo>
                  <a:lnTo>
                    <a:pt x="5596737" y="3068400"/>
                  </a:lnTo>
                  <a:lnTo>
                    <a:pt x="5569558" y="3104422"/>
                  </a:lnTo>
                  <a:lnTo>
                    <a:pt x="5537707" y="3136273"/>
                  </a:lnTo>
                  <a:lnTo>
                    <a:pt x="5501684" y="3163453"/>
                  </a:lnTo>
                  <a:lnTo>
                    <a:pt x="5461989" y="3185462"/>
                  </a:lnTo>
                  <a:lnTo>
                    <a:pt x="5419122" y="3201802"/>
                  </a:lnTo>
                  <a:lnTo>
                    <a:pt x="5373581" y="3211971"/>
                  </a:lnTo>
                  <a:lnTo>
                    <a:pt x="5325866" y="3215472"/>
                  </a:lnTo>
                  <a:lnTo>
                    <a:pt x="36938" y="3215451"/>
                  </a:lnTo>
                  <a:lnTo>
                    <a:pt x="14679" y="3208256"/>
                  </a:lnTo>
                  <a:lnTo>
                    <a:pt x="1567" y="3190775"/>
                  </a:lnTo>
                  <a:lnTo>
                    <a:pt x="0" y="3169170"/>
                  </a:lnTo>
                  <a:lnTo>
                    <a:pt x="12373" y="3149600"/>
                  </a:lnTo>
                  <a:lnTo>
                    <a:pt x="48633" y="3115240"/>
                  </a:lnTo>
                  <a:lnTo>
                    <a:pt x="78431" y="3076938"/>
                  </a:lnTo>
                  <a:lnTo>
                    <a:pt x="100851" y="3035602"/>
                  </a:lnTo>
                  <a:lnTo>
                    <a:pt x="114976" y="2992143"/>
                  </a:lnTo>
                  <a:lnTo>
                    <a:pt x="119888" y="2947470"/>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5086166" y="0"/>
                  </a:lnTo>
                  <a:close/>
                </a:path>
              </a:pathLst>
            </a:custGeom>
            <a:ln w="62825">
              <a:solidFill>
                <a:srgbClr val="CC96EA"/>
              </a:solidFill>
            </a:ln>
          </p:spPr>
          <p:txBody>
            <a:bodyPr wrap="square" lIns="0" tIns="0" rIns="0" bIns="0" rtlCol="0"/>
            <a:lstStyle/>
            <a:p>
              <a:endParaRPr dirty="0"/>
            </a:p>
          </p:txBody>
        </p:sp>
      </p:grpSp>
      <p:sp>
        <p:nvSpPr>
          <p:cNvPr id="59" name="object 59"/>
          <p:cNvSpPr txBox="1"/>
          <p:nvPr/>
        </p:nvSpPr>
        <p:spPr>
          <a:xfrm>
            <a:off x="9611505" y="6704156"/>
            <a:ext cx="4022362" cy="367408"/>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Then play these two</a:t>
            </a:r>
            <a:endParaRPr sz="2300" b="1" dirty="0">
              <a:latin typeface="Calibri"/>
              <a:cs typeface="Calibri"/>
            </a:endParaRPr>
          </a:p>
        </p:txBody>
      </p:sp>
      <p:sp>
        <p:nvSpPr>
          <p:cNvPr id="60" name="object 60"/>
          <p:cNvSpPr txBox="1"/>
          <p:nvPr/>
        </p:nvSpPr>
        <p:spPr>
          <a:xfrm>
            <a:off x="9611504" y="7046109"/>
            <a:ext cx="4676925"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Audio excerpts of fraud and scams</a:t>
            </a:r>
            <a:endParaRPr sz="2300" b="1" dirty="0">
              <a:latin typeface="Calibri"/>
              <a:cs typeface="Calibri"/>
            </a:endParaRPr>
          </a:p>
        </p:txBody>
      </p:sp>
      <p:sp>
        <p:nvSpPr>
          <p:cNvPr id="61" name="object 61"/>
          <p:cNvSpPr txBox="1"/>
          <p:nvPr/>
        </p:nvSpPr>
        <p:spPr>
          <a:xfrm>
            <a:off x="9611505" y="7388062"/>
            <a:ext cx="3968085"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by testing the right reflexes of</a:t>
            </a:r>
            <a:endParaRPr sz="2300" b="1" dirty="0">
              <a:latin typeface="Calibri"/>
              <a:cs typeface="Calibri"/>
            </a:endParaRPr>
          </a:p>
        </p:txBody>
      </p:sp>
      <p:sp>
        <p:nvSpPr>
          <p:cNvPr id="62" name="object 62"/>
          <p:cNvSpPr txBox="1"/>
          <p:nvPr/>
        </p:nvSpPr>
        <p:spPr>
          <a:xfrm>
            <a:off x="9611505" y="7730014"/>
            <a:ext cx="4453999" cy="367408"/>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Participants at each end of listening:</a:t>
            </a:r>
            <a:endParaRPr sz="2300" b="1" dirty="0">
              <a:latin typeface="Calibri"/>
              <a:cs typeface="Calibri"/>
            </a:endParaRPr>
          </a:p>
        </p:txBody>
      </p:sp>
      <p:sp>
        <p:nvSpPr>
          <p:cNvPr id="63" name="object 63"/>
          <p:cNvSpPr txBox="1"/>
          <p:nvPr/>
        </p:nvSpPr>
        <p:spPr>
          <a:xfrm>
            <a:off x="9643533" y="8417848"/>
            <a:ext cx="3848100" cy="321242"/>
          </a:xfrm>
          <a:prstGeom prst="rect">
            <a:avLst/>
          </a:prstGeom>
        </p:spPr>
        <p:txBody>
          <a:bodyPr vert="horz" wrap="square" lIns="0" tIns="13335" rIns="0" bIns="0" rtlCol="0">
            <a:spAutoFit/>
          </a:bodyPr>
          <a:lstStyle/>
          <a:p>
            <a:pPr marL="12700">
              <a:lnSpc>
                <a:spcPct val="100000"/>
              </a:lnSpc>
              <a:spcBef>
                <a:spcPts val="105"/>
              </a:spcBef>
            </a:pPr>
            <a:r>
              <a:rPr lang="en" sz="2000" i="1" spc="-200" dirty="0">
                <a:solidFill>
                  <a:srgbClr val="231F20"/>
                </a:solidFill>
                <a:latin typeface="Arial Narrow"/>
                <a:cs typeface="Arial Narrow"/>
              </a:rPr>
              <a:t>Faced with this situation, should we hang up?</a:t>
            </a:r>
            <a:endParaRPr sz="2000" dirty="0">
              <a:latin typeface="Arial Narrow"/>
              <a:cs typeface="Arial Narrow"/>
            </a:endParaRPr>
          </a:p>
        </p:txBody>
      </p:sp>
      <p:sp>
        <p:nvSpPr>
          <p:cNvPr id="64" name="object 64"/>
          <p:cNvSpPr txBox="1"/>
          <p:nvPr/>
        </p:nvSpPr>
        <p:spPr>
          <a:xfrm>
            <a:off x="9643533" y="8789482"/>
            <a:ext cx="4245610" cy="321242"/>
          </a:xfrm>
          <a:prstGeom prst="rect">
            <a:avLst/>
          </a:prstGeom>
        </p:spPr>
        <p:txBody>
          <a:bodyPr vert="horz" wrap="square" lIns="0" tIns="13335" rIns="0" bIns="0" rtlCol="0">
            <a:spAutoFit/>
          </a:bodyPr>
          <a:lstStyle/>
          <a:p>
            <a:pPr marL="12700">
              <a:lnSpc>
                <a:spcPct val="100000"/>
              </a:lnSpc>
              <a:spcBef>
                <a:spcPts val="105"/>
              </a:spcBef>
            </a:pPr>
            <a:r>
              <a:rPr lang="en" sz="2000" i="1" spc="-150" dirty="0">
                <a:solidFill>
                  <a:srgbClr val="231F20"/>
                </a:solidFill>
                <a:latin typeface="Arial Narrow"/>
                <a:cs typeface="Arial Narrow"/>
              </a:rPr>
              <a:t>What if you are asked to go to a website?</a:t>
            </a:r>
            <a:endParaRPr sz="2000" dirty="0">
              <a:latin typeface="Arial Narrow"/>
              <a:cs typeface="Arial Narrow"/>
            </a:endParaRPr>
          </a:p>
        </p:txBody>
      </p:sp>
      <p:sp>
        <p:nvSpPr>
          <p:cNvPr id="65" name="object 65"/>
          <p:cNvSpPr txBox="1"/>
          <p:nvPr/>
        </p:nvSpPr>
        <p:spPr>
          <a:xfrm>
            <a:off x="9643533" y="9161116"/>
            <a:ext cx="4332605" cy="321242"/>
          </a:xfrm>
          <a:prstGeom prst="rect">
            <a:avLst/>
          </a:prstGeom>
        </p:spPr>
        <p:txBody>
          <a:bodyPr vert="horz" wrap="square" lIns="0" tIns="13335" rIns="0" bIns="0" rtlCol="0">
            <a:spAutoFit/>
          </a:bodyPr>
          <a:lstStyle/>
          <a:p>
            <a:pPr marL="12700">
              <a:lnSpc>
                <a:spcPct val="100000"/>
              </a:lnSpc>
              <a:spcBef>
                <a:spcPts val="105"/>
              </a:spcBef>
            </a:pPr>
            <a:r>
              <a:rPr lang="en" sz="2000" i="1" spc="-125" dirty="0">
                <a:solidFill>
                  <a:srgbClr val="231F20"/>
                </a:solidFill>
                <a:latin typeface="Arial Narrow"/>
                <a:cs typeface="Arial Narrow"/>
              </a:rPr>
              <a:t>Should you give access to your computer or not?</a:t>
            </a:r>
            <a:endParaRPr sz="2000" dirty="0">
              <a:latin typeface="Arial Narrow"/>
              <a:cs typeface="Arial Narrow"/>
            </a:endParaRPr>
          </a:p>
        </p:txBody>
      </p:sp>
      <p:sp>
        <p:nvSpPr>
          <p:cNvPr id="66" name="object 66"/>
          <p:cNvSpPr txBox="1"/>
          <p:nvPr/>
        </p:nvSpPr>
        <p:spPr>
          <a:xfrm>
            <a:off x="15112700" y="6329934"/>
            <a:ext cx="2925445" cy="3305810"/>
          </a:xfrm>
          <a:prstGeom prst="rect">
            <a:avLst/>
          </a:prstGeom>
        </p:spPr>
        <p:txBody>
          <a:bodyPr vert="horz" wrap="square" lIns="0" tIns="81915" rIns="0" bIns="0" rtlCol="0">
            <a:spAutoFit/>
          </a:bodyPr>
          <a:lstStyle/>
          <a:p>
            <a:pPr marL="12700">
              <a:lnSpc>
                <a:spcPct val="100000"/>
              </a:lnSpc>
              <a:spcBef>
                <a:spcPts val="645"/>
              </a:spcBef>
            </a:pPr>
            <a:r>
              <a:rPr lang="en" sz="1450" b="1" u="sng" dirty="0">
                <a:solidFill>
                  <a:srgbClr val="231F20"/>
                </a:solidFill>
                <a:uFill>
                  <a:solidFill>
                    <a:srgbClr val="231F20"/>
                  </a:solidFill>
                </a:uFill>
                <a:latin typeface="Calibri"/>
                <a:cs typeface="Calibri"/>
              </a:rPr>
              <a:t>Bank Fraud</a:t>
            </a:r>
            <a:endParaRPr sz="1450" b="1" dirty="0">
              <a:latin typeface="Calibri"/>
              <a:cs typeface="Calibri"/>
            </a:endParaRPr>
          </a:p>
          <a:p>
            <a:pPr marL="12700">
              <a:lnSpc>
                <a:spcPct val="100000"/>
              </a:lnSpc>
              <a:spcBef>
                <a:spcPts val="540"/>
              </a:spcBef>
            </a:pPr>
            <a:r>
              <a:rPr lang="en" sz="1450" dirty="0">
                <a:solidFill>
                  <a:srgbClr val="231F20"/>
                </a:solidFill>
                <a:latin typeface="Calibri"/>
                <a:cs typeface="Calibri"/>
              </a:rPr>
              <a:t>Watch the first 3 minutes of</a:t>
            </a:r>
            <a:endParaRPr sz="1450" dirty="0">
              <a:latin typeface="Calibri"/>
              <a:cs typeface="Calibri"/>
            </a:endParaRPr>
          </a:p>
          <a:p>
            <a:pPr marL="12700">
              <a:lnSpc>
                <a:spcPct val="100000"/>
              </a:lnSpc>
              <a:spcBef>
                <a:spcPts val="80"/>
              </a:spcBef>
            </a:pPr>
            <a:r>
              <a:rPr lang="en" sz="1450" spc="-10" dirty="0">
                <a:solidFill>
                  <a:srgbClr val="231F20"/>
                </a:solidFill>
                <a:latin typeface="Calibri"/>
                <a:cs typeface="Calibri"/>
              </a:rPr>
              <a:t>This video:</a:t>
            </a:r>
            <a:endParaRPr sz="1450" dirty="0">
              <a:latin typeface="Calibri"/>
              <a:cs typeface="Calibri"/>
            </a:endParaRPr>
          </a:p>
          <a:p>
            <a:pPr marL="12700" marR="475615">
              <a:lnSpc>
                <a:spcPct val="103800"/>
              </a:lnSpc>
              <a:spcBef>
                <a:spcPts val="20"/>
              </a:spcBef>
              <a:buFont typeface="Arial"/>
              <a:buChar char="•"/>
              <a:tabLst>
                <a:tab pos="113664" algn="l"/>
              </a:tabLst>
            </a:pPr>
            <a:r>
              <a:rPr lang="en" sz="1450" u="sng" spc="-20" dirty="0">
                <a:solidFill>
                  <a:srgbClr val="205E9E"/>
                </a:solidFill>
                <a:uFill>
                  <a:solidFill>
                    <a:srgbClr val="205E9E"/>
                  </a:solidFill>
                </a:uFill>
                <a:latin typeface="Calibri"/>
                <a:cs typeface="Calibri"/>
                <a:hlinkClick r:id="rId23"/>
              </a:rPr>
              <a:t> Learn how to protect yourself from</a:t>
            </a:r>
            <a:r>
              <a:rPr lang="en" sz="1450" spc="-20" dirty="0">
                <a:solidFill>
                  <a:srgbClr val="205E9E"/>
                </a:solidFill>
                <a:latin typeface="Calibri"/>
                <a:cs typeface="Calibri"/>
              </a:rPr>
              <a:t> </a:t>
            </a:r>
            <a:r>
              <a:rPr lang="en" sz="1450" u="sng" spc="-10" dirty="0">
                <a:solidFill>
                  <a:srgbClr val="205E9E"/>
                </a:solidFill>
                <a:uFill>
                  <a:solidFill>
                    <a:srgbClr val="205E9E"/>
                  </a:solidFill>
                </a:uFill>
                <a:latin typeface="Calibri"/>
                <a:cs typeface="Calibri"/>
                <a:hlinkClick r:id="rId23"/>
              </a:rPr>
              <a:t>bank fraud - Boursorama</a:t>
            </a:r>
            <a:endParaRPr sz="1450" dirty="0">
              <a:latin typeface="Calibri"/>
              <a:cs typeface="Calibri"/>
            </a:endParaRPr>
          </a:p>
          <a:p>
            <a:pPr marL="12700">
              <a:lnSpc>
                <a:spcPct val="100000"/>
              </a:lnSpc>
              <a:spcBef>
                <a:spcPts val="895"/>
              </a:spcBef>
            </a:pPr>
            <a:r>
              <a:rPr lang="en" sz="1450" b="1" u="sng" dirty="0">
                <a:solidFill>
                  <a:srgbClr val="231F20"/>
                </a:solidFill>
                <a:uFill>
                  <a:solidFill>
                    <a:srgbClr val="231F20"/>
                  </a:solidFill>
                </a:uFill>
                <a:latin typeface="Calibri"/>
                <a:cs typeface="Calibri"/>
              </a:rPr>
              <a:t>Support Scam</a:t>
            </a:r>
            <a:endParaRPr sz="1450" b="1" dirty="0">
              <a:latin typeface="Calibri"/>
              <a:cs typeface="Calibri"/>
            </a:endParaRPr>
          </a:p>
          <a:p>
            <a:pPr marL="12700">
              <a:lnSpc>
                <a:spcPct val="100000"/>
              </a:lnSpc>
              <a:spcBef>
                <a:spcPts val="540"/>
              </a:spcBef>
            </a:pPr>
            <a:r>
              <a:rPr lang="en" sz="1450" dirty="0">
                <a:solidFill>
                  <a:srgbClr val="231F20"/>
                </a:solidFill>
                <a:latin typeface="Calibri"/>
                <a:cs typeface="Calibri"/>
              </a:rPr>
              <a:t>Watch one of these short videos:</a:t>
            </a:r>
            <a:endParaRPr sz="1450" dirty="0">
              <a:latin typeface="Calibri"/>
              <a:cs typeface="Calibri"/>
            </a:endParaRPr>
          </a:p>
          <a:p>
            <a:pPr marL="113664" indent="-100965">
              <a:lnSpc>
                <a:spcPct val="100000"/>
              </a:lnSpc>
              <a:spcBef>
                <a:spcPts val="90"/>
              </a:spcBef>
              <a:buFont typeface="Arial"/>
              <a:buChar char="•"/>
              <a:tabLst>
                <a:tab pos="113664" algn="l"/>
              </a:tabLst>
            </a:pPr>
            <a:r>
              <a:rPr lang="en" sz="1450" u="sng" spc="-10" dirty="0">
                <a:solidFill>
                  <a:srgbClr val="205E9E"/>
                </a:solidFill>
                <a:uFill>
                  <a:solidFill>
                    <a:srgbClr val="205E9E"/>
                  </a:solidFill>
                </a:uFill>
                <a:latin typeface="Calibri"/>
                <a:cs typeface="Calibri"/>
                <a:hlinkClick r:id="rId24"/>
              </a:rPr>
              <a:t>Audio recording of a scam</a:t>
            </a:r>
            <a:endParaRPr sz="1450" dirty="0">
              <a:latin typeface="Calibri"/>
              <a:cs typeface="Calibri"/>
            </a:endParaRPr>
          </a:p>
          <a:p>
            <a:pPr marL="12700">
              <a:lnSpc>
                <a:spcPct val="100000"/>
              </a:lnSpc>
              <a:spcBef>
                <a:spcPts val="65"/>
              </a:spcBef>
            </a:pPr>
            <a:r>
              <a:rPr lang="en" sz="1450" u="sng" dirty="0">
                <a:solidFill>
                  <a:srgbClr val="205E9E"/>
                </a:solidFill>
                <a:uFill>
                  <a:solidFill>
                    <a:srgbClr val="205E9E"/>
                  </a:solidFill>
                </a:uFill>
                <a:latin typeface="Calibri"/>
                <a:cs typeface="Calibri"/>
                <a:hlinkClick r:id="rId24"/>
              </a:rPr>
              <a:t>Microsoft Support</a:t>
            </a:r>
            <a:endParaRPr sz="1450" dirty="0">
              <a:latin typeface="Calibri"/>
              <a:cs typeface="Calibri"/>
            </a:endParaRPr>
          </a:p>
          <a:p>
            <a:pPr marL="12700" marR="5080">
              <a:lnSpc>
                <a:spcPct val="103800"/>
              </a:lnSpc>
              <a:spcBef>
                <a:spcPts val="20"/>
              </a:spcBef>
              <a:buFont typeface="Arial"/>
              <a:buChar char="•"/>
              <a:tabLst>
                <a:tab pos="113664" algn="l"/>
              </a:tabLst>
            </a:pPr>
            <a:r>
              <a:rPr lang="en" sz="1450" u="sng" spc="-10" dirty="0">
                <a:solidFill>
                  <a:srgbClr val="205E9E"/>
                </a:solidFill>
                <a:uFill>
                  <a:solidFill>
                    <a:srgbClr val="205E9E"/>
                  </a:solidFill>
                </a:uFill>
                <a:latin typeface="Calibri"/>
                <a:cs typeface="Calibri"/>
                <a:hlinkClick r:id="rId24"/>
              </a:rPr>
              <a:t> Cybermalveillance.gouv.fr - The</a:t>
            </a:r>
            <a:r>
              <a:rPr lang="en" sz="1450" u="sng" dirty="0">
                <a:solidFill>
                  <a:srgbClr val="205E9E"/>
                </a:solidFill>
                <a:uFill>
                  <a:solidFill>
                    <a:srgbClr val="205E9E"/>
                  </a:solidFill>
                </a:uFill>
                <a:latin typeface="Calibri"/>
                <a:cs typeface="Calibri"/>
                <a:hlinkClick r:id="rId24"/>
              </a:rPr>
              <a:t> fake tech support</a:t>
            </a:r>
            <a:r>
              <a:rPr lang="en" sz="1450" spc="-10" dirty="0">
                <a:solidFill>
                  <a:srgbClr val="205E9E"/>
                </a:solidFill>
                <a:latin typeface="Calibri"/>
                <a:cs typeface="Calibri"/>
              </a:rPr>
              <a:t> scam  </a:t>
            </a:r>
            <a:endParaRPr sz="1450" dirty="0">
              <a:latin typeface="Calibri"/>
              <a:cs typeface="Calibri"/>
            </a:endParaRPr>
          </a:p>
          <a:p>
            <a:pPr marL="12700" marR="72390">
              <a:lnSpc>
                <a:spcPct val="103800"/>
              </a:lnSpc>
              <a:spcBef>
                <a:spcPts val="20"/>
              </a:spcBef>
              <a:buFont typeface="Arial"/>
              <a:buChar char="•"/>
              <a:tabLst>
                <a:tab pos="113664" algn="l"/>
              </a:tabLst>
            </a:pPr>
            <a:r>
              <a:rPr lang="en" sz="1450" u="sng" spc="-10" dirty="0">
                <a:solidFill>
                  <a:srgbClr val="205E9E"/>
                </a:solidFill>
                <a:uFill>
                  <a:solidFill>
                    <a:srgbClr val="205E9E"/>
                  </a:solidFill>
                </a:uFill>
                <a:latin typeface="Calibri"/>
                <a:cs typeface="Calibri"/>
                <a:hlinkClick r:id="rId25"/>
              </a:rPr>
              <a:t> Fake tech support scams.</a:t>
            </a:r>
            <a:r>
              <a:rPr lang="en" sz="1450" spc="-10" dirty="0">
                <a:solidFill>
                  <a:srgbClr val="205E9E"/>
                </a:solidFill>
                <a:latin typeface="Calibri"/>
                <a:cs typeface="Calibri"/>
              </a:rPr>
              <a:t> </a:t>
            </a:r>
            <a:r>
              <a:rPr lang="en" sz="1450" u="sng" dirty="0">
                <a:solidFill>
                  <a:srgbClr val="205E9E"/>
                </a:solidFill>
                <a:uFill>
                  <a:solidFill>
                    <a:srgbClr val="205E9E"/>
                  </a:solidFill>
                </a:uFill>
                <a:latin typeface="Calibri"/>
                <a:cs typeface="Calibri"/>
                <a:hlinkClick r:id="rId25"/>
              </a:rPr>
              <a:t>And you? Would you have said yes?</a:t>
            </a:r>
            <a:endParaRPr sz="1450" dirty="0">
              <a:latin typeface="Calibri"/>
              <a:cs typeface="Calibri"/>
            </a:endParaRPr>
          </a:p>
        </p:txBody>
      </p:sp>
      <p:grpSp>
        <p:nvGrpSpPr>
          <p:cNvPr id="69" name="object 69"/>
          <p:cNvGrpSpPr/>
          <p:nvPr/>
        </p:nvGrpSpPr>
        <p:grpSpPr>
          <a:xfrm>
            <a:off x="1535167" y="3366242"/>
            <a:ext cx="5582920" cy="3279775"/>
            <a:chOff x="1535167" y="3366242"/>
            <a:chExt cx="5582920" cy="3279775"/>
          </a:xfrm>
        </p:grpSpPr>
        <p:sp>
          <p:nvSpPr>
            <p:cNvPr id="70" name="object 70"/>
            <p:cNvSpPr/>
            <p:nvPr/>
          </p:nvSpPr>
          <p:spPr>
            <a:xfrm>
              <a:off x="1535167" y="33662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1661657" y="349272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72" name="object 72"/>
            <p:cNvSpPr/>
            <p:nvPr/>
          </p:nvSpPr>
          <p:spPr>
            <a:xfrm>
              <a:off x="1661645" y="3911540"/>
              <a:ext cx="5267325" cy="2544445"/>
            </a:xfrm>
            <a:custGeom>
              <a:avLst/>
              <a:gdLst/>
              <a:ahLst/>
              <a:cxnLst/>
              <a:rect l="l" t="t" r="r" b="b"/>
              <a:pathLst>
                <a:path w="5267325" h="2544445">
                  <a:moveTo>
                    <a:pt x="5018052" y="684041"/>
                  </a:moveTo>
                  <a:lnTo>
                    <a:pt x="123402" y="684041"/>
                  </a:lnTo>
                  <a:lnTo>
                    <a:pt x="171390" y="682998"/>
                  </a:lnTo>
                  <a:lnTo>
                    <a:pt x="218591" y="680568"/>
                  </a:lnTo>
                  <a:lnTo>
                    <a:pt x="265050" y="676804"/>
                  </a:lnTo>
                  <a:lnTo>
                    <a:pt x="310812" y="671760"/>
                  </a:lnTo>
                  <a:lnTo>
                    <a:pt x="355921" y="665488"/>
                  </a:lnTo>
                  <a:lnTo>
                    <a:pt x="400422" y="658042"/>
                  </a:lnTo>
                  <a:lnTo>
                    <a:pt x="444359" y="649477"/>
                  </a:lnTo>
                  <a:lnTo>
                    <a:pt x="487776" y="639844"/>
                  </a:lnTo>
                  <a:lnTo>
                    <a:pt x="530719" y="629197"/>
                  </a:lnTo>
                  <a:lnTo>
                    <a:pt x="573232" y="617590"/>
                  </a:lnTo>
                  <a:lnTo>
                    <a:pt x="615359" y="605076"/>
                  </a:lnTo>
                  <a:lnTo>
                    <a:pt x="657145" y="591708"/>
                  </a:lnTo>
                  <a:lnTo>
                    <a:pt x="698634" y="577539"/>
                  </a:lnTo>
                  <a:lnTo>
                    <a:pt x="739871" y="562624"/>
                  </a:lnTo>
                  <a:lnTo>
                    <a:pt x="780900" y="547015"/>
                  </a:lnTo>
                  <a:lnTo>
                    <a:pt x="821767" y="530766"/>
                  </a:lnTo>
                  <a:lnTo>
                    <a:pt x="862515" y="513930"/>
                  </a:lnTo>
                  <a:lnTo>
                    <a:pt x="903188" y="496560"/>
                  </a:lnTo>
                  <a:lnTo>
                    <a:pt x="943833" y="478711"/>
                  </a:lnTo>
                  <a:lnTo>
                    <a:pt x="1025211" y="441783"/>
                  </a:lnTo>
                  <a:lnTo>
                    <a:pt x="1358449" y="285536"/>
                  </a:lnTo>
                  <a:lnTo>
                    <a:pt x="1445470" y="246474"/>
                  </a:lnTo>
                  <a:lnTo>
                    <a:pt x="1489783" y="227236"/>
                  </a:lnTo>
                  <a:lnTo>
                    <a:pt x="1534689" y="208265"/>
                  </a:lnTo>
                  <a:lnTo>
                    <a:pt x="1580234" y="189614"/>
                  </a:lnTo>
                  <a:lnTo>
                    <a:pt x="1626462" y="171336"/>
                  </a:lnTo>
                  <a:lnTo>
                    <a:pt x="1673417" y="153485"/>
                  </a:lnTo>
                  <a:lnTo>
                    <a:pt x="1721144" y="136115"/>
                  </a:lnTo>
                  <a:lnTo>
                    <a:pt x="1769687" y="119277"/>
                  </a:lnTo>
                  <a:lnTo>
                    <a:pt x="1819092" y="103027"/>
                  </a:lnTo>
                  <a:lnTo>
                    <a:pt x="1869402" y="87416"/>
                  </a:lnTo>
                  <a:lnTo>
                    <a:pt x="1920662" y="72499"/>
                  </a:lnTo>
                  <a:lnTo>
                    <a:pt x="1963263" y="61287"/>
                  </a:lnTo>
                  <a:lnTo>
                    <a:pt x="2007483" y="51115"/>
                  </a:lnTo>
                  <a:lnTo>
                    <a:pt x="2053219" y="41956"/>
                  </a:lnTo>
                  <a:lnTo>
                    <a:pt x="2100369" y="33783"/>
                  </a:lnTo>
                  <a:lnTo>
                    <a:pt x="2148829" y="26567"/>
                  </a:lnTo>
                  <a:lnTo>
                    <a:pt x="2198496" y="20282"/>
                  </a:lnTo>
                  <a:lnTo>
                    <a:pt x="2249268" y="14898"/>
                  </a:lnTo>
                  <a:lnTo>
                    <a:pt x="2301043" y="10390"/>
                  </a:lnTo>
                  <a:lnTo>
                    <a:pt x="2353717" y="6728"/>
                  </a:lnTo>
                  <a:lnTo>
                    <a:pt x="2407187" y="3886"/>
                  </a:lnTo>
                  <a:lnTo>
                    <a:pt x="2461350" y="1836"/>
                  </a:lnTo>
                  <a:lnTo>
                    <a:pt x="2516105" y="549"/>
                  </a:lnTo>
                  <a:lnTo>
                    <a:pt x="2571348" y="0"/>
                  </a:lnTo>
                  <a:lnTo>
                    <a:pt x="2626976" y="158"/>
                  </a:lnTo>
                  <a:lnTo>
                    <a:pt x="2682886" y="998"/>
                  </a:lnTo>
                  <a:lnTo>
                    <a:pt x="2738976" y="2492"/>
                  </a:lnTo>
                  <a:lnTo>
                    <a:pt x="2795143" y="4611"/>
                  </a:lnTo>
                  <a:lnTo>
                    <a:pt x="2851284" y="7328"/>
                  </a:lnTo>
                  <a:lnTo>
                    <a:pt x="2963077" y="14447"/>
                  </a:lnTo>
                  <a:lnTo>
                    <a:pt x="3073532" y="23626"/>
                  </a:lnTo>
                  <a:lnTo>
                    <a:pt x="3181828" y="34644"/>
                  </a:lnTo>
                  <a:lnTo>
                    <a:pt x="3287141" y="47280"/>
                  </a:lnTo>
                  <a:lnTo>
                    <a:pt x="3388650" y="61313"/>
                  </a:lnTo>
                  <a:lnTo>
                    <a:pt x="3485531" y="76522"/>
                  </a:lnTo>
                  <a:lnTo>
                    <a:pt x="3531980" y="84498"/>
                  </a:lnTo>
                  <a:lnTo>
                    <a:pt x="3576963" y="92684"/>
                  </a:lnTo>
                  <a:lnTo>
                    <a:pt x="3620379" y="101054"/>
                  </a:lnTo>
                  <a:lnTo>
                    <a:pt x="3662124" y="109580"/>
                  </a:lnTo>
                  <a:lnTo>
                    <a:pt x="3702095" y="118233"/>
                  </a:lnTo>
                  <a:lnTo>
                    <a:pt x="3740189" y="126987"/>
                  </a:lnTo>
                  <a:lnTo>
                    <a:pt x="3810339" y="144684"/>
                  </a:lnTo>
                  <a:lnTo>
                    <a:pt x="3885514" y="166781"/>
                  </a:lnTo>
                  <a:lnTo>
                    <a:pt x="3928672" y="181223"/>
                  </a:lnTo>
                  <a:lnTo>
                    <a:pt x="3971674" y="196808"/>
                  </a:lnTo>
                  <a:lnTo>
                    <a:pt x="4014533" y="213445"/>
                  </a:lnTo>
                  <a:lnTo>
                    <a:pt x="4057264" y="231041"/>
                  </a:lnTo>
                  <a:lnTo>
                    <a:pt x="4099878" y="249505"/>
                  </a:lnTo>
                  <a:lnTo>
                    <a:pt x="4142390" y="268745"/>
                  </a:lnTo>
                  <a:lnTo>
                    <a:pt x="4184812" y="288669"/>
                  </a:lnTo>
                  <a:lnTo>
                    <a:pt x="4227158" y="309185"/>
                  </a:lnTo>
                  <a:lnTo>
                    <a:pt x="4269441" y="330203"/>
                  </a:lnTo>
                  <a:lnTo>
                    <a:pt x="4607023" y="505365"/>
                  </a:lnTo>
                  <a:lnTo>
                    <a:pt x="4649334" y="526762"/>
                  </a:lnTo>
                  <a:lnTo>
                    <a:pt x="4691714" y="547743"/>
                  </a:lnTo>
                  <a:lnTo>
                    <a:pt x="4734176" y="568215"/>
                  </a:lnTo>
                  <a:lnTo>
                    <a:pt x="4776735" y="588088"/>
                  </a:lnTo>
                  <a:lnTo>
                    <a:pt x="4819402" y="607268"/>
                  </a:lnTo>
                  <a:lnTo>
                    <a:pt x="4862191" y="625666"/>
                  </a:lnTo>
                  <a:lnTo>
                    <a:pt x="4905115" y="643188"/>
                  </a:lnTo>
                  <a:lnTo>
                    <a:pt x="4948189" y="659744"/>
                  </a:lnTo>
                  <a:lnTo>
                    <a:pt x="4991424" y="675240"/>
                  </a:lnTo>
                  <a:lnTo>
                    <a:pt x="5018052" y="684041"/>
                  </a:lnTo>
                  <a:close/>
                </a:path>
                <a:path w="5267325" h="2544445">
                  <a:moveTo>
                    <a:pt x="1822190" y="2543865"/>
                  </a:moveTo>
                  <a:lnTo>
                    <a:pt x="146780" y="2543865"/>
                  </a:lnTo>
                  <a:lnTo>
                    <a:pt x="100330" y="2535910"/>
                  </a:lnTo>
                  <a:lnTo>
                    <a:pt x="60030" y="2514697"/>
                  </a:lnTo>
                  <a:lnTo>
                    <a:pt x="28277" y="2482622"/>
                  </a:lnTo>
                  <a:lnTo>
                    <a:pt x="7468" y="2442082"/>
                  </a:lnTo>
                  <a:lnTo>
                    <a:pt x="0" y="2395472"/>
                  </a:lnTo>
                  <a:lnTo>
                    <a:pt x="0" y="680060"/>
                  </a:lnTo>
                  <a:lnTo>
                    <a:pt x="24890" y="681752"/>
                  </a:lnTo>
                  <a:lnTo>
                    <a:pt x="74584" y="683643"/>
                  </a:lnTo>
                  <a:lnTo>
                    <a:pt x="5018052" y="684041"/>
                  </a:lnTo>
                  <a:lnTo>
                    <a:pt x="5034834" y="689587"/>
                  </a:lnTo>
                  <a:lnTo>
                    <a:pt x="5078432" y="702692"/>
                  </a:lnTo>
                  <a:lnTo>
                    <a:pt x="5122232" y="714462"/>
                  </a:lnTo>
                  <a:lnTo>
                    <a:pt x="5166246" y="724808"/>
                  </a:lnTo>
                  <a:lnTo>
                    <a:pt x="5210489" y="733636"/>
                  </a:lnTo>
                  <a:lnTo>
                    <a:pt x="5254973" y="740855"/>
                  </a:lnTo>
                  <a:lnTo>
                    <a:pt x="5267001" y="742338"/>
                  </a:lnTo>
                  <a:lnTo>
                    <a:pt x="5267001" y="1983519"/>
                  </a:lnTo>
                  <a:lnTo>
                    <a:pt x="3588400" y="1983519"/>
                  </a:lnTo>
                  <a:lnTo>
                    <a:pt x="3540925" y="1983580"/>
                  </a:lnTo>
                  <a:lnTo>
                    <a:pt x="3493374" y="1985081"/>
                  </a:lnTo>
                  <a:lnTo>
                    <a:pt x="3445756" y="1987971"/>
                  </a:lnTo>
                  <a:lnTo>
                    <a:pt x="3398079" y="1992194"/>
                  </a:lnTo>
                  <a:lnTo>
                    <a:pt x="3350355" y="1997698"/>
                  </a:lnTo>
                  <a:lnTo>
                    <a:pt x="3302591" y="2004430"/>
                  </a:lnTo>
                  <a:lnTo>
                    <a:pt x="3254798" y="2012337"/>
                  </a:lnTo>
                  <a:lnTo>
                    <a:pt x="3206984" y="2021364"/>
                  </a:lnTo>
                  <a:lnTo>
                    <a:pt x="3159159" y="2031459"/>
                  </a:lnTo>
                  <a:lnTo>
                    <a:pt x="3111332" y="2042569"/>
                  </a:lnTo>
                  <a:lnTo>
                    <a:pt x="3063513" y="2054640"/>
                  </a:lnTo>
                  <a:lnTo>
                    <a:pt x="3015711" y="2067618"/>
                  </a:lnTo>
                  <a:lnTo>
                    <a:pt x="2967935" y="2081451"/>
                  </a:lnTo>
                  <a:lnTo>
                    <a:pt x="2920194" y="2096086"/>
                  </a:lnTo>
                  <a:lnTo>
                    <a:pt x="2872499" y="2111468"/>
                  </a:lnTo>
                  <a:lnTo>
                    <a:pt x="2824857" y="2127544"/>
                  </a:lnTo>
                  <a:lnTo>
                    <a:pt x="2777279" y="2144263"/>
                  </a:lnTo>
                  <a:lnTo>
                    <a:pt x="2729774" y="2161569"/>
                  </a:lnTo>
                  <a:lnTo>
                    <a:pt x="2682351" y="2179409"/>
                  </a:lnTo>
                  <a:lnTo>
                    <a:pt x="2587790" y="2216482"/>
                  </a:lnTo>
                  <a:lnTo>
                    <a:pt x="2493669" y="2255053"/>
                  </a:lnTo>
                  <a:lnTo>
                    <a:pt x="1942378" y="2494078"/>
                  </a:lnTo>
                  <a:lnTo>
                    <a:pt x="1853432" y="2531201"/>
                  </a:lnTo>
                  <a:lnTo>
                    <a:pt x="1822190" y="2543865"/>
                  </a:lnTo>
                  <a:close/>
                </a:path>
                <a:path w="5267325" h="2544445">
                  <a:moveTo>
                    <a:pt x="4805172" y="2137995"/>
                  </a:moveTo>
                  <a:lnTo>
                    <a:pt x="4752743" y="2137612"/>
                  </a:lnTo>
                  <a:lnTo>
                    <a:pt x="4700335" y="2136211"/>
                  </a:lnTo>
                  <a:lnTo>
                    <a:pt x="4647955" y="2133720"/>
                  </a:lnTo>
                  <a:lnTo>
                    <a:pt x="4595614" y="2130067"/>
                  </a:lnTo>
                  <a:lnTo>
                    <a:pt x="4544283" y="2125314"/>
                  </a:lnTo>
                  <a:lnTo>
                    <a:pt x="4493093" y="2119507"/>
                  </a:lnTo>
                  <a:lnTo>
                    <a:pt x="4442026" y="2112774"/>
                  </a:lnTo>
                  <a:lnTo>
                    <a:pt x="4391065" y="2105242"/>
                  </a:lnTo>
                  <a:lnTo>
                    <a:pt x="4340192" y="2097039"/>
                  </a:lnTo>
                  <a:lnTo>
                    <a:pt x="4289390" y="2088291"/>
                  </a:lnTo>
                  <a:lnTo>
                    <a:pt x="3985095" y="2031494"/>
                  </a:lnTo>
                  <a:lnTo>
                    <a:pt x="3883441" y="2013974"/>
                  </a:lnTo>
                  <a:lnTo>
                    <a:pt x="3832494" y="2006051"/>
                  </a:lnTo>
                  <a:lnTo>
                    <a:pt x="3781444" y="1998856"/>
                  </a:lnTo>
                  <a:lnTo>
                    <a:pt x="3730273" y="1992516"/>
                  </a:lnTo>
                  <a:lnTo>
                    <a:pt x="3683084" y="1987934"/>
                  </a:lnTo>
                  <a:lnTo>
                    <a:pt x="3635789" y="1984953"/>
                  </a:lnTo>
                  <a:lnTo>
                    <a:pt x="3588400" y="1983519"/>
                  </a:lnTo>
                  <a:lnTo>
                    <a:pt x="5267001" y="1983519"/>
                  </a:lnTo>
                  <a:lnTo>
                    <a:pt x="5267001" y="2108420"/>
                  </a:lnTo>
                  <a:lnTo>
                    <a:pt x="5172059" y="2118157"/>
                  </a:lnTo>
                  <a:lnTo>
                    <a:pt x="5067339" y="2127130"/>
                  </a:lnTo>
                  <a:lnTo>
                    <a:pt x="5014931" y="2130768"/>
                  </a:lnTo>
                  <a:lnTo>
                    <a:pt x="4962502" y="2133745"/>
                  </a:lnTo>
                  <a:lnTo>
                    <a:pt x="4910060" y="2135990"/>
                  </a:lnTo>
                  <a:lnTo>
                    <a:pt x="4857614" y="2137430"/>
                  </a:lnTo>
                  <a:lnTo>
                    <a:pt x="4805172" y="2137995"/>
                  </a:lnTo>
                  <a:close/>
                </a:path>
              </a:pathLst>
            </a:custGeom>
            <a:solidFill>
              <a:srgbClr val="DFC2F1">
                <a:alpha val="39999"/>
              </a:srgbClr>
            </a:solidFill>
          </p:spPr>
          <p:txBody>
            <a:bodyPr wrap="square" lIns="0" tIns="0" rIns="0" bIns="0" rtlCol="0"/>
            <a:lstStyle/>
            <a:p>
              <a:endParaRPr dirty="0"/>
            </a:p>
          </p:txBody>
        </p:sp>
        <p:sp>
          <p:nvSpPr>
            <p:cNvPr id="73" name="object 73"/>
            <p:cNvSpPr/>
            <p:nvPr/>
          </p:nvSpPr>
          <p:spPr>
            <a:xfrm>
              <a:off x="3754361" y="5144064"/>
              <a:ext cx="2426970" cy="604520"/>
            </a:xfrm>
            <a:custGeom>
              <a:avLst/>
              <a:gdLst/>
              <a:ahLst/>
              <a:cxnLst/>
              <a:rect l="l" t="t" r="r" b="b"/>
              <a:pathLst>
                <a:path w="2426970" h="604520">
                  <a:moveTo>
                    <a:pt x="1564957" y="448106"/>
                  </a:moveTo>
                  <a:lnTo>
                    <a:pt x="1563903" y="395820"/>
                  </a:lnTo>
                  <a:lnTo>
                    <a:pt x="1561706" y="343560"/>
                  </a:lnTo>
                  <a:lnTo>
                    <a:pt x="1489100" y="331685"/>
                  </a:lnTo>
                  <a:lnTo>
                    <a:pt x="1431836" y="330974"/>
                  </a:lnTo>
                  <a:lnTo>
                    <a:pt x="1373466" y="330403"/>
                  </a:lnTo>
                  <a:lnTo>
                    <a:pt x="1314170" y="329946"/>
                  </a:lnTo>
                  <a:lnTo>
                    <a:pt x="1254099" y="329603"/>
                  </a:lnTo>
                  <a:lnTo>
                    <a:pt x="1193469" y="329374"/>
                  </a:lnTo>
                  <a:lnTo>
                    <a:pt x="1132420" y="329247"/>
                  </a:lnTo>
                  <a:lnTo>
                    <a:pt x="1071156" y="329222"/>
                  </a:lnTo>
                  <a:lnTo>
                    <a:pt x="1009853" y="329298"/>
                  </a:lnTo>
                  <a:lnTo>
                    <a:pt x="948677" y="329438"/>
                  </a:lnTo>
                  <a:lnTo>
                    <a:pt x="887806" y="329666"/>
                  </a:lnTo>
                  <a:lnTo>
                    <a:pt x="827417" y="329971"/>
                  </a:lnTo>
                  <a:lnTo>
                    <a:pt x="767702" y="330339"/>
                  </a:lnTo>
                  <a:lnTo>
                    <a:pt x="708837" y="330758"/>
                  </a:lnTo>
                  <a:lnTo>
                    <a:pt x="650989" y="331228"/>
                  </a:lnTo>
                  <a:lnTo>
                    <a:pt x="539051" y="332320"/>
                  </a:lnTo>
                  <a:lnTo>
                    <a:pt x="433349" y="333527"/>
                  </a:lnTo>
                  <a:lnTo>
                    <a:pt x="335267" y="334822"/>
                  </a:lnTo>
                  <a:lnTo>
                    <a:pt x="246253" y="336143"/>
                  </a:lnTo>
                  <a:lnTo>
                    <a:pt x="167716" y="337439"/>
                  </a:lnTo>
                  <a:lnTo>
                    <a:pt x="101092" y="338658"/>
                  </a:lnTo>
                  <a:lnTo>
                    <a:pt x="47790" y="339763"/>
                  </a:lnTo>
                  <a:lnTo>
                    <a:pt x="6057" y="347027"/>
                  </a:lnTo>
                  <a:lnTo>
                    <a:pt x="0" y="361835"/>
                  </a:lnTo>
                  <a:lnTo>
                    <a:pt x="8775" y="413740"/>
                  </a:lnTo>
                  <a:lnTo>
                    <a:pt x="13474" y="471055"/>
                  </a:lnTo>
                  <a:lnTo>
                    <a:pt x="14071" y="528472"/>
                  </a:lnTo>
                  <a:lnTo>
                    <a:pt x="10553" y="580682"/>
                  </a:lnTo>
                  <a:lnTo>
                    <a:pt x="11645" y="586079"/>
                  </a:lnTo>
                  <a:lnTo>
                    <a:pt x="15760" y="590550"/>
                  </a:lnTo>
                  <a:lnTo>
                    <a:pt x="22161" y="593572"/>
                  </a:lnTo>
                  <a:lnTo>
                    <a:pt x="30149" y="594664"/>
                  </a:lnTo>
                  <a:lnTo>
                    <a:pt x="96710" y="594461"/>
                  </a:lnTo>
                  <a:lnTo>
                    <a:pt x="160172" y="594448"/>
                  </a:lnTo>
                  <a:lnTo>
                    <a:pt x="220751" y="594614"/>
                  </a:lnTo>
                  <a:lnTo>
                    <a:pt x="278688" y="594931"/>
                  </a:lnTo>
                  <a:lnTo>
                    <a:pt x="334238" y="595376"/>
                  </a:lnTo>
                  <a:lnTo>
                    <a:pt x="387616" y="595934"/>
                  </a:lnTo>
                  <a:lnTo>
                    <a:pt x="439077" y="596582"/>
                  </a:lnTo>
                  <a:lnTo>
                    <a:pt x="488848" y="597306"/>
                  </a:lnTo>
                  <a:lnTo>
                    <a:pt x="584288" y="598868"/>
                  </a:lnTo>
                  <a:lnTo>
                    <a:pt x="720788" y="601230"/>
                  </a:lnTo>
                  <a:lnTo>
                    <a:pt x="765454" y="601929"/>
                  </a:lnTo>
                  <a:lnTo>
                    <a:pt x="810107" y="602564"/>
                  </a:lnTo>
                  <a:lnTo>
                    <a:pt x="854976" y="603097"/>
                  </a:lnTo>
                  <a:lnTo>
                    <a:pt x="900315" y="603516"/>
                  </a:lnTo>
                  <a:lnTo>
                    <a:pt x="946340" y="603796"/>
                  </a:lnTo>
                  <a:lnTo>
                    <a:pt x="993317" y="603923"/>
                  </a:lnTo>
                  <a:lnTo>
                    <a:pt x="1041450" y="603859"/>
                  </a:lnTo>
                  <a:lnTo>
                    <a:pt x="1091006" y="603605"/>
                  </a:lnTo>
                  <a:lnTo>
                    <a:pt x="1142212" y="603135"/>
                  </a:lnTo>
                  <a:lnTo>
                    <a:pt x="1195311" y="602411"/>
                  </a:lnTo>
                  <a:lnTo>
                    <a:pt x="1250530" y="601433"/>
                  </a:lnTo>
                  <a:lnTo>
                    <a:pt x="1308112" y="600176"/>
                  </a:lnTo>
                  <a:lnTo>
                    <a:pt x="1368310" y="598614"/>
                  </a:lnTo>
                  <a:lnTo>
                    <a:pt x="1500657" y="594918"/>
                  </a:lnTo>
                  <a:lnTo>
                    <a:pt x="1540027" y="589876"/>
                  </a:lnTo>
                  <a:lnTo>
                    <a:pt x="1563662" y="552653"/>
                  </a:lnTo>
                  <a:lnTo>
                    <a:pt x="1564881" y="500380"/>
                  </a:lnTo>
                  <a:lnTo>
                    <a:pt x="1564957" y="448106"/>
                  </a:lnTo>
                  <a:close/>
                </a:path>
                <a:path w="2426970" h="604520">
                  <a:moveTo>
                    <a:pt x="2426639" y="118884"/>
                  </a:moveTo>
                  <a:lnTo>
                    <a:pt x="2425293" y="66611"/>
                  </a:lnTo>
                  <a:lnTo>
                    <a:pt x="2422499" y="14351"/>
                  </a:lnTo>
                  <a:lnTo>
                    <a:pt x="2344991" y="2641"/>
                  </a:lnTo>
                  <a:lnTo>
                    <a:pt x="2287676" y="2044"/>
                  </a:lnTo>
                  <a:lnTo>
                    <a:pt x="2229408" y="1536"/>
                  </a:lnTo>
                  <a:lnTo>
                    <a:pt x="2170315" y="1104"/>
                  </a:lnTo>
                  <a:lnTo>
                    <a:pt x="2110498" y="749"/>
                  </a:lnTo>
                  <a:lnTo>
                    <a:pt x="2050072" y="457"/>
                  </a:lnTo>
                  <a:lnTo>
                    <a:pt x="1989150" y="254"/>
                  </a:lnTo>
                  <a:lnTo>
                    <a:pt x="1927847" y="101"/>
                  </a:lnTo>
                  <a:lnTo>
                    <a:pt x="1866265" y="25"/>
                  </a:lnTo>
                  <a:lnTo>
                    <a:pt x="1804517" y="0"/>
                  </a:lnTo>
                  <a:lnTo>
                    <a:pt x="1680984" y="127"/>
                  </a:lnTo>
                  <a:lnTo>
                    <a:pt x="1558137" y="469"/>
                  </a:lnTo>
                  <a:lnTo>
                    <a:pt x="1436878" y="977"/>
                  </a:lnTo>
                  <a:lnTo>
                    <a:pt x="1318094" y="1638"/>
                  </a:lnTo>
                  <a:lnTo>
                    <a:pt x="1202677" y="2425"/>
                  </a:lnTo>
                  <a:lnTo>
                    <a:pt x="1091514" y="3314"/>
                  </a:lnTo>
                  <a:lnTo>
                    <a:pt x="985507" y="4279"/>
                  </a:lnTo>
                  <a:lnTo>
                    <a:pt x="838123" y="5816"/>
                  </a:lnTo>
                  <a:lnTo>
                    <a:pt x="707351" y="7378"/>
                  </a:lnTo>
                  <a:lnTo>
                    <a:pt x="596226" y="8877"/>
                  </a:lnTo>
                  <a:lnTo>
                    <a:pt x="507746" y="10236"/>
                  </a:lnTo>
                  <a:lnTo>
                    <a:pt x="462826" y="11023"/>
                  </a:lnTo>
                  <a:lnTo>
                    <a:pt x="428891" y="32613"/>
                  </a:lnTo>
                  <a:lnTo>
                    <a:pt x="440105" y="84518"/>
                  </a:lnTo>
                  <a:lnTo>
                    <a:pt x="446100" y="141833"/>
                  </a:lnTo>
                  <a:lnTo>
                    <a:pt x="446849" y="199250"/>
                  </a:lnTo>
                  <a:lnTo>
                    <a:pt x="442366" y="251472"/>
                  </a:lnTo>
                  <a:lnTo>
                    <a:pt x="443763" y="256857"/>
                  </a:lnTo>
                  <a:lnTo>
                    <a:pt x="449008" y="261327"/>
                  </a:lnTo>
                  <a:lnTo>
                    <a:pt x="457187" y="264350"/>
                  </a:lnTo>
                  <a:lnTo>
                    <a:pt x="467372" y="265455"/>
                  </a:lnTo>
                  <a:lnTo>
                    <a:pt x="532726" y="265277"/>
                  </a:lnTo>
                  <a:lnTo>
                    <a:pt x="595718" y="265214"/>
                  </a:lnTo>
                  <a:lnTo>
                    <a:pt x="656475" y="265264"/>
                  </a:lnTo>
                  <a:lnTo>
                    <a:pt x="715137" y="265404"/>
                  </a:lnTo>
                  <a:lnTo>
                    <a:pt x="771829" y="265645"/>
                  </a:lnTo>
                  <a:lnTo>
                    <a:pt x="826719" y="265950"/>
                  </a:lnTo>
                  <a:lnTo>
                    <a:pt x="879906" y="266344"/>
                  </a:lnTo>
                  <a:lnTo>
                    <a:pt x="931545" y="266788"/>
                  </a:lnTo>
                  <a:lnTo>
                    <a:pt x="981773" y="267284"/>
                  </a:lnTo>
                  <a:lnTo>
                    <a:pt x="1078534" y="268389"/>
                  </a:lnTo>
                  <a:lnTo>
                    <a:pt x="1349006" y="272008"/>
                  </a:lnTo>
                  <a:lnTo>
                    <a:pt x="1436192" y="273062"/>
                  </a:lnTo>
                  <a:lnTo>
                    <a:pt x="1479842" y="273507"/>
                  </a:lnTo>
                  <a:lnTo>
                    <a:pt x="1523707" y="273900"/>
                  </a:lnTo>
                  <a:lnTo>
                    <a:pt x="1567916" y="274231"/>
                  </a:lnTo>
                  <a:lnTo>
                    <a:pt x="1612620" y="274472"/>
                  </a:lnTo>
                  <a:lnTo>
                    <a:pt x="1657959" y="274637"/>
                  </a:lnTo>
                  <a:lnTo>
                    <a:pt x="1704047" y="274701"/>
                  </a:lnTo>
                  <a:lnTo>
                    <a:pt x="1751037" y="274662"/>
                  </a:lnTo>
                  <a:lnTo>
                    <a:pt x="1799069" y="274497"/>
                  </a:lnTo>
                  <a:lnTo>
                    <a:pt x="1848256" y="274218"/>
                  </a:lnTo>
                  <a:lnTo>
                    <a:pt x="1898764" y="273799"/>
                  </a:lnTo>
                  <a:lnTo>
                    <a:pt x="1950707" y="273240"/>
                  </a:lnTo>
                  <a:lnTo>
                    <a:pt x="2004225" y="272529"/>
                  </a:lnTo>
                  <a:lnTo>
                    <a:pt x="2059457" y="271665"/>
                  </a:lnTo>
                  <a:lnTo>
                    <a:pt x="2116531" y="270611"/>
                  </a:lnTo>
                  <a:lnTo>
                    <a:pt x="2175599" y="269392"/>
                  </a:lnTo>
                  <a:lnTo>
                    <a:pt x="2344559" y="265696"/>
                  </a:lnTo>
                  <a:lnTo>
                    <a:pt x="2394826" y="260654"/>
                  </a:lnTo>
                  <a:lnTo>
                    <a:pt x="2424239" y="232067"/>
                  </a:lnTo>
                  <a:lnTo>
                    <a:pt x="2426538" y="171157"/>
                  </a:lnTo>
                  <a:lnTo>
                    <a:pt x="2426639" y="118884"/>
                  </a:lnTo>
                  <a:close/>
                </a:path>
              </a:pathLst>
            </a:custGeom>
            <a:solidFill>
              <a:srgbClr val="DFC2F1"/>
            </a:solidFill>
          </p:spPr>
          <p:txBody>
            <a:bodyPr wrap="square" lIns="0" tIns="0" rIns="0" bIns="0" rtlCol="0"/>
            <a:lstStyle/>
            <a:p>
              <a:endParaRPr dirty="0"/>
            </a:p>
          </p:txBody>
        </p:sp>
      </p:grpSp>
      <p:sp>
        <p:nvSpPr>
          <p:cNvPr id="74" name="object 74"/>
          <p:cNvSpPr txBox="1"/>
          <p:nvPr/>
        </p:nvSpPr>
        <p:spPr>
          <a:xfrm>
            <a:off x="3774866" y="4043133"/>
            <a:ext cx="2486926" cy="1749324"/>
          </a:xfrm>
          <a:prstGeom prst="rect">
            <a:avLst/>
          </a:prstGeom>
        </p:spPr>
        <p:txBody>
          <a:bodyPr vert="horz" wrap="square" lIns="0" tIns="14604" rIns="0" bIns="0" rtlCol="0">
            <a:spAutoFit/>
          </a:bodyPr>
          <a:lstStyle/>
          <a:p>
            <a:pPr marL="12700">
              <a:lnSpc>
                <a:spcPts val="1870"/>
              </a:lnSpc>
              <a:spcBef>
                <a:spcPts val="114"/>
              </a:spcBef>
            </a:pPr>
            <a:r>
              <a:rPr lang="en" sz="1700" b="1" u="sng" spc="-150" dirty="0">
                <a:solidFill>
                  <a:srgbClr val="1D1D1B"/>
                </a:solidFill>
                <a:uFill>
                  <a:solidFill>
                    <a:srgbClr val="1D1D1B"/>
                  </a:solidFill>
                </a:uFill>
                <a:latin typeface="Calibri"/>
                <a:cs typeface="Calibri"/>
              </a:rPr>
              <a:t>ACTIVITY 1</a:t>
            </a:r>
            <a:endParaRPr lang="fr-FR" sz="1700" b="1" spc="-150" dirty="0">
              <a:latin typeface="Calibri"/>
              <a:cs typeface="Calibri"/>
            </a:endParaRPr>
          </a:p>
          <a:p>
            <a:pPr marL="12700">
              <a:lnSpc>
                <a:spcPts val="2855"/>
              </a:lnSpc>
            </a:pPr>
            <a:r>
              <a:rPr lang="en" sz="2750" b="1" spc="-150" dirty="0">
                <a:solidFill>
                  <a:srgbClr val="1D1D1B"/>
                </a:solidFill>
                <a:latin typeface="Calibri"/>
                <a:cs typeface="Calibri"/>
              </a:rPr>
              <a:t>AVOID</a:t>
            </a:r>
            <a:endParaRPr lang="fr-FR" sz="2750" b="1" spc="-150" dirty="0">
              <a:latin typeface="Calibri"/>
              <a:cs typeface="Calibri"/>
            </a:endParaRPr>
          </a:p>
          <a:p>
            <a:pPr marL="12700" marR="5080">
              <a:lnSpc>
                <a:spcPts val="2750"/>
              </a:lnSpc>
              <a:spcBef>
                <a:spcPts val="275"/>
              </a:spcBef>
            </a:pPr>
            <a:r>
              <a:rPr lang="en" sz="2750" b="1" spc="-150" dirty="0">
                <a:solidFill>
                  <a:srgbClr val="1D1D1B"/>
                </a:solidFill>
                <a:latin typeface="Calibri"/>
                <a:cs typeface="Calibri"/>
              </a:rPr>
              <a:t>FAKE TECH SUPPORT SCAMS</a:t>
            </a:r>
            <a:endParaRPr lang="fr-FR" sz="2750" b="1" spc="-150" dirty="0">
              <a:latin typeface="Calibri"/>
              <a:cs typeface="Calibri"/>
            </a:endParaRPr>
          </a:p>
        </p:txBody>
      </p:sp>
      <p:grpSp>
        <p:nvGrpSpPr>
          <p:cNvPr id="75" name="object 75"/>
          <p:cNvGrpSpPr/>
          <p:nvPr/>
        </p:nvGrpSpPr>
        <p:grpSpPr>
          <a:xfrm>
            <a:off x="1619773" y="3027070"/>
            <a:ext cx="14745969" cy="3470275"/>
            <a:chOff x="1619773" y="3027070"/>
            <a:chExt cx="14745969" cy="3470275"/>
          </a:xfrm>
        </p:grpSpPr>
        <p:sp>
          <p:nvSpPr>
            <p:cNvPr id="76" name="object 76"/>
            <p:cNvSpPr/>
            <p:nvPr/>
          </p:nvSpPr>
          <p:spPr>
            <a:xfrm>
              <a:off x="2450103" y="5229169"/>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77" name="object 77"/>
            <p:cNvSpPr/>
            <p:nvPr/>
          </p:nvSpPr>
          <p:spPr>
            <a:xfrm>
              <a:off x="2626833" y="5233654"/>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78" name="object 78"/>
            <p:cNvSpPr/>
            <p:nvPr/>
          </p:nvSpPr>
          <p:spPr>
            <a:xfrm>
              <a:off x="2626836" y="5038474"/>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8" y="8263"/>
                  </a:lnTo>
                  <a:lnTo>
                    <a:pt x="586193" y="18140"/>
                  </a:lnTo>
                  <a:lnTo>
                    <a:pt x="636886" y="31444"/>
                  </a:lnTo>
                  <a:lnTo>
                    <a:pt x="682890" y="47874"/>
                  </a:lnTo>
                  <a:lnTo>
                    <a:pt x="723566" y="67127"/>
                  </a:lnTo>
                  <a:lnTo>
                    <a:pt x="758277" y="88902"/>
                  </a:lnTo>
                  <a:lnTo>
                    <a:pt x="807252" y="138809"/>
                  </a:lnTo>
                  <a:lnTo>
                    <a:pt x="824711" y="195180"/>
                  </a:lnTo>
                  <a:lnTo>
                    <a:pt x="820240" y="224022"/>
                  </a:lnTo>
                  <a:lnTo>
                    <a:pt x="786385" y="277463"/>
                  </a:lnTo>
                  <a:lnTo>
                    <a:pt x="723566" y="323233"/>
                  </a:lnTo>
                  <a:lnTo>
                    <a:pt x="682890" y="342486"/>
                  </a:lnTo>
                  <a:lnTo>
                    <a:pt x="636886" y="358916"/>
                  </a:lnTo>
                  <a:lnTo>
                    <a:pt x="586193" y="372220"/>
                  </a:lnTo>
                  <a:lnTo>
                    <a:pt x="531448" y="382097"/>
                  </a:lnTo>
                  <a:lnTo>
                    <a:pt x="473289" y="388244"/>
                  </a:lnTo>
                  <a:lnTo>
                    <a:pt x="412354" y="390360"/>
                  </a:lnTo>
                  <a:close/>
                </a:path>
              </a:pathLst>
            </a:custGeom>
            <a:solidFill>
              <a:srgbClr val="DFC2F1"/>
            </a:solidFill>
          </p:spPr>
          <p:txBody>
            <a:bodyPr wrap="square" lIns="0" tIns="0" rIns="0" bIns="0" rtlCol="0"/>
            <a:lstStyle/>
            <a:p>
              <a:endParaRPr dirty="0"/>
            </a:p>
          </p:txBody>
        </p:sp>
        <p:sp>
          <p:nvSpPr>
            <p:cNvPr id="79" name="object 79"/>
            <p:cNvSpPr/>
            <p:nvPr/>
          </p:nvSpPr>
          <p:spPr>
            <a:xfrm>
              <a:off x="2774061" y="5081618"/>
              <a:ext cx="184785" cy="323215"/>
            </a:xfrm>
            <a:custGeom>
              <a:avLst/>
              <a:gdLst/>
              <a:ahLst/>
              <a:cxnLst/>
              <a:rect l="l" t="t" r="r" b="b"/>
              <a:pathLst>
                <a:path w="184785" h="323214">
                  <a:moveTo>
                    <a:pt x="124244" y="292392"/>
                  </a:moveTo>
                  <a:lnTo>
                    <a:pt x="124231" y="278688"/>
                  </a:lnTo>
                  <a:lnTo>
                    <a:pt x="123126" y="264947"/>
                  </a:lnTo>
                  <a:lnTo>
                    <a:pt x="121526" y="251256"/>
                  </a:lnTo>
                  <a:lnTo>
                    <a:pt x="115785" y="198056"/>
                  </a:lnTo>
                  <a:lnTo>
                    <a:pt x="111493" y="144729"/>
                  </a:lnTo>
                  <a:lnTo>
                    <a:pt x="108635" y="91300"/>
                  </a:lnTo>
                  <a:lnTo>
                    <a:pt x="107213" y="37820"/>
                  </a:lnTo>
                  <a:lnTo>
                    <a:pt x="106730" y="28321"/>
                  </a:lnTo>
                  <a:lnTo>
                    <a:pt x="84137" y="1917"/>
                  </a:lnTo>
                  <a:lnTo>
                    <a:pt x="78600" y="2019"/>
                  </a:lnTo>
                  <a:lnTo>
                    <a:pt x="58559" y="3759"/>
                  </a:lnTo>
                  <a:lnTo>
                    <a:pt x="38950" y="8229"/>
                  </a:lnTo>
                  <a:lnTo>
                    <a:pt x="20154" y="15290"/>
                  </a:lnTo>
                  <a:lnTo>
                    <a:pt x="2527" y="24841"/>
                  </a:lnTo>
                  <a:lnTo>
                    <a:pt x="0" y="22936"/>
                  </a:lnTo>
                  <a:lnTo>
                    <a:pt x="4546" y="78892"/>
                  </a:lnTo>
                  <a:lnTo>
                    <a:pt x="6946" y="134962"/>
                  </a:lnTo>
                  <a:lnTo>
                    <a:pt x="7200" y="191096"/>
                  </a:lnTo>
                  <a:lnTo>
                    <a:pt x="5003" y="254622"/>
                  </a:lnTo>
                  <a:lnTo>
                    <a:pt x="5295" y="262039"/>
                  </a:lnTo>
                  <a:lnTo>
                    <a:pt x="32105" y="290728"/>
                  </a:lnTo>
                  <a:lnTo>
                    <a:pt x="69735" y="304596"/>
                  </a:lnTo>
                  <a:lnTo>
                    <a:pt x="108165" y="316153"/>
                  </a:lnTo>
                  <a:lnTo>
                    <a:pt x="113017" y="317398"/>
                  </a:lnTo>
                  <a:lnTo>
                    <a:pt x="119786" y="315493"/>
                  </a:lnTo>
                  <a:lnTo>
                    <a:pt x="121691" y="310426"/>
                  </a:lnTo>
                  <a:lnTo>
                    <a:pt x="122580" y="305968"/>
                  </a:lnTo>
                  <a:lnTo>
                    <a:pt x="124244" y="292392"/>
                  </a:lnTo>
                  <a:close/>
                </a:path>
                <a:path w="184785" h="323214">
                  <a:moveTo>
                    <a:pt x="184467" y="309321"/>
                  </a:moveTo>
                  <a:lnTo>
                    <a:pt x="181203" y="244792"/>
                  </a:lnTo>
                  <a:lnTo>
                    <a:pt x="178409" y="197993"/>
                  </a:lnTo>
                  <a:lnTo>
                    <a:pt x="175107" y="151244"/>
                  </a:lnTo>
                  <a:lnTo>
                    <a:pt x="171056" y="104559"/>
                  </a:lnTo>
                  <a:lnTo>
                    <a:pt x="165976" y="57988"/>
                  </a:lnTo>
                  <a:lnTo>
                    <a:pt x="159651" y="11557"/>
                  </a:lnTo>
                  <a:lnTo>
                    <a:pt x="155676" y="0"/>
                  </a:lnTo>
                  <a:lnTo>
                    <a:pt x="149275" y="2197"/>
                  </a:lnTo>
                  <a:lnTo>
                    <a:pt x="142836" y="25527"/>
                  </a:lnTo>
                  <a:lnTo>
                    <a:pt x="143179" y="32753"/>
                  </a:lnTo>
                  <a:lnTo>
                    <a:pt x="161950" y="318427"/>
                  </a:lnTo>
                  <a:lnTo>
                    <a:pt x="157721" y="318414"/>
                  </a:lnTo>
                  <a:lnTo>
                    <a:pt x="162394" y="322110"/>
                  </a:lnTo>
                  <a:lnTo>
                    <a:pt x="168516" y="322707"/>
                  </a:lnTo>
                  <a:lnTo>
                    <a:pt x="174701" y="320624"/>
                  </a:lnTo>
                  <a:lnTo>
                    <a:pt x="179539" y="316331"/>
                  </a:lnTo>
                  <a:lnTo>
                    <a:pt x="184467" y="309321"/>
                  </a:lnTo>
                  <a:close/>
                </a:path>
              </a:pathLst>
            </a:custGeom>
            <a:solidFill>
              <a:srgbClr val="FFFFFF">
                <a:alpha val="50000"/>
              </a:srgbClr>
            </a:solidFill>
          </p:spPr>
          <p:txBody>
            <a:bodyPr wrap="square" lIns="0" tIns="0" rIns="0" bIns="0" rtlCol="0"/>
            <a:lstStyle/>
            <a:p>
              <a:endParaRPr dirty="0"/>
            </a:p>
          </p:txBody>
        </p:sp>
        <p:sp>
          <p:nvSpPr>
            <p:cNvPr id="80" name="object 80"/>
            <p:cNvSpPr/>
            <p:nvPr/>
          </p:nvSpPr>
          <p:spPr>
            <a:xfrm>
              <a:off x="2528822" y="4540296"/>
              <a:ext cx="1021080" cy="719455"/>
            </a:xfrm>
            <a:custGeom>
              <a:avLst/>
              <a:gdLst/>
              <a:ahLst/>
              <a:cxnLst/>
              <a:rect l="l" t="t" r="r" b="b"/>
              <a:pathLst>
                <a:path w="1021079" h="719454">
                  <a:moveTo>
                    <a:pt x="519031" y="719225"/>
                  </a:moveTo>
                  <a:lnTo>
                    <a:pt x="505201" y="716619"/>
                  </a:lnTo>
                  <a:lnTo>
                    <a:pt x="493230" y="708276"/>
                  </a:lnTo>
                  <a:lnTo>
                    <a:pt x="364118" y="568772"/>
                  </a:lnTo>
                  <a:lnTo>
                    <a:pt x="86372" y="568772"/>
                  </a:lnTo>
                  <a:lnTo>
                    <a:pt x="52753" y="562084"/>
                  </a:lnTo>
                  <a:lnTo>
                    <a:pt x="25298" y="543846"/>
                  </a:lnTo>
                  <a:lnTo>
                    <a:pt x="6787" y="516796"/>
                  </a:lnTo>
                  <a:lnTo>
                    <a:pt x="0" y="483671"/>
                  </a:lnTo>
                  <a:lnTo>
                    <a:pt x="0" y="85100"/>
                  </a:lnTo>
                  <a:lnTo>
                    <a:pt x="6787" y="51975"/>
                  </a:lnTo>
                  <a:lnTo>
                    <a:pt x="25298" y="24925"/>
                  </a:lnTo>
                  <a:lnTo>
                    <a:pt x="52753" y="6687"/>
                  </a:lnTo>
                  <a:lnTo>
                    <a:pt x="86372" y="0"/>
                  </a:lnTo>
                  <a:lnTo>
                    <a:pt x="934367" y="0"/>
                  </a:lnTo>
                  <a:lnTo>
                    <a:pt x="967986" y="6687"/>
                  </a:lnTo>
                  <a:lnTo>
                    <a:pt x="995438" y="24925"/>
                  </a:lnTo>
                  <a:lnTo>
                    <a:pt x="1013947" y="51975"/>
                  </a:lnTo>
                  <a:lnTo>
                    <a:pt x="1020734" y="85100"/>
                  </a:lnTo>
                  <a:lnTo>
                    <a:pt x="1020734" y="483671"/>
                  </a:lnTo>
                  <a:lnTo>
                    <a:pt x="1013947" y="516796"/>
                  </a:lnTo>
                  <a:lnTo>
                    <a:pt x="995438" y="543846"/>
                  </a:lnTo>
                  <a:lnTo>
                    <a:pt x="967986" y="562084"/>
                  </a:lnTo>
                  <a:lnTo>
                    <a:pt x="934367" y="568772"/>
                  </a:lnTo>
                  <a:lnTo>
                    <a:pt x="663706" y="568772"/>
                  </a:lnTo>
                  <a:lnTo>
                    <a:pt x="544414" y="707365"/>
                  </a:lnTo>
                  <a:lnTo>
                    <a:pt x="532757" y="716128"/>
                  </a:lnTo>
                  <a:lnTo>
                    <a:pt x="519031" y="719225"/>
                  </a:lnTo>
                  <a:close/>
                </a:path>
              </a:pathLst>
            </a:custGeom>
            <a:solidFill>
              <a:srgbClr val="FFFFFF"/>
            </a:solidFill>
          </p:spPr>
          <p:txBody>
            <a:bodyPr wrap="square" lIns="0" tIns="0" rIns="0" bIns="0" rtlCol="0"/>
            <a:lstStyle/>
            <a:p>
              <a:endParaRPr dirty="0"/>
            </a:p>
          </p:txBody>
        </p:sp>
        <p:sp>
          <p:nvSpPr>
            <p:cNvPr id="81" name="object 81"/>
            <p:cNvSpPr/>
            <p:nvPr/>
          </p:nvSpPr>
          <p:spPr>
            <a:xfrm>
              <a:off x="2741460" y="4432712"/>
              <a:ext cx="540385" cy="561975"/>
            </a:xfrm>
            <a:custGeom>
              <a:avLst/>
              <a:gdLst/>
              <a:ahLst/>
              <a:cxnLst/>
              <a:rect l="l" t="t" r="r" b="b"/>
              <a:pathLst>
                <a:path w="540385" h="561975">
                  <a:moveTo>
                    <a:pt x="450557" y="461225"/>
                  </a:moveTo>
                  <a:lnTo>
                    <a:pt x="429221" y="423176"/>
                  </a:lnTo>
                  <a:lnTo>
                    <a:pt x="398957" y="408952"/>
                  </a:lnTo>
                  <a:lnTo>
                    <a:pt x="368922" y="394233"/>
                  </a:lnTo>
                  <a:lnTo>
                    <a:pt x="309041" y="364413"/>
                  </a:lnTo>
                  <a:lnTo>
                    <a:pt x="297776" y="360222"/>
                  </a:lnTo>
                  <a:lnTo>
                    <a:pt x="288074" y="359930"/>
                  </a:lnTo>
                  <a:lnTo>
                    <a:pt x="279146" y="363689"/>
                  </a:lnTo>
                  <a:lnTo>
                    <a:pt x="270167" y="371652"/>
                  </a:lnTo>
                  <a:lnTo>
                    <a:pt x="253949" y="389242"/>
                  </a:lnTo>
                  <a:lnTo>
                    <a:pt x="211289" y="353275"/>
                  </a:lnTo>
                  <a:lnTo>
                    <a:pt x="177901" y="311708"/>
                  </a:lnTo>
                  <a:lnTo>
                    <a:pt x="153860" y="264350"/>
                  </a:lnTo>
                  <a:lnTo>
                    <a:pt x="139217" y="211010"/>
                  </a:lnTo>
                  <a:lnTo>
                    <a:pt x="152831" y="206984"/>
                  </a:lnTo>
                  <a:lnTo>
                    <a:pt x="159461" y="205117"/>
                  </a:lnTo>
                  <a:lnTo>
                    <a:pt x="166090" y="203479"/>
                  </a:lnTo>
                  <a:lnTo>
                    <a:pt x="176631" y="200063"/>
                  </a:lnTo>
                  <a:lnTo>
                    <a:pt x="183667" y="73507"/>
                  </a:lnTo>
                  <a:lnTo>
                    <a:pt x="182016" y="34074"/>
                  </a:lnTo>
                  <a:lnTo>
                    <a:pt x="146558" y="4267"/>
                  </a:lnTo>
                  <a:lnTo>
                    <a:pt x="121234" y="12"/>
                  </a:lnTo>
                  <a:lnTo>
                    <a:pt x="108242" y="723"/>
                  </a:lnTo>
                  <a:lnTo>
                    <a:pt x="41567" y="33997"/>
                  </a:lnTo>
                  <a:lnTo>
                    <a:pt x="6337" y="99872"/>
                  </a:lnTo>
                  <a:lnTo>
                    <a:pt x="1016" y="143065"/>
                  </a:lnTo>
                  <a:lnTo>
                    <a:pt x="0" y="164769"/>
                  </a:lnTo>
                  <a:lnTo>
                    <a:pt x="228" y="186563"/>
                  </a:lnTo>
                  <a:lnTo>
                    <a:pt x="5295" y="237363"/>
                  </a:lnTo>
                  <a:lnTo>
                    <a:pt x="16395" y="286042"/>
                  </a:lnTo>
                  <a:lnTo>
                    <a:pt x="33515" y="332524"/>
                  </a:lnTo>
                  <a:lnTo>
                    <a:pt x="56680" y="376809"/>
                  </a:lnTo>
                  <a:lnTo>
                    <a:pt x="85890" y="418820"/>
                  </a:lnTo>
                  <a:lnTo>
                    <a:pt x="120535" y="457581"/>
                  </a:lnTo>
                  <a:lnTo>
                    <a:pt x="159016" y="490842"/>
                  </a:lnTo>
                  <a:lnTo>
                    <a:pt x="201295" y="518541"/>
                  </a:lnTo>
                  <a:lnTo>
                    <a:pt x="247370" y="540626"/>
                  </a:lnTo>
                  <a:lnTo>
                    <a:pt x="297256" y="557034"/>
                  </a:lnTo>
                  <a:lnTo>
                    <a:pt x="327291" y="561924"/>
                  </a:lnTo>
                  <a:lnTo>
                    <a:pt x="356031" y="560222"/>
                  </a:lnTo>
                  <a:lnTo>
                    <a:pt x="408736" y="535038"/>
                  </a:lnTo>
                  <a:lnTo>
                    <a:pt x="437870" y="502666"/>
                  </a:lnTo>
                  <a:lnTo>
                    <a:pt x="446773" y="483247"/>
                  </a:lnTo>
                  <a:lnTo>
                    <a:pt x="450557" y="461225"/>
                  </a:lnTo>
                  <a:close/>
                </a:path>
                <a:path w="540385" h="561975">
                  <a:moveTo>
                    <a:pt x="539953" y="242316"/>
                  </a:moveTo>
                  <a:lnTo>
                    <a:pt x="537159" y="231444"/>
                  </a:lnTo>
                  <a:lnTo>
                    <a:pt x="536651" y="230505"/>
                  </a:lnTo>
                  <a:lnTo>
                    <a:pt x="515531" y="191985"/>
                  </a:lnTo>
                  <a:lnTo>
                    <a:pt x="507441" y="177203"/>
                  </a:lnTo>
                  <a:lnTo>
                    <a:pt x="449605" y="71678"/>
                  </a:lnTo>
                  <a:lnTo>
                    <a:pt x="424002" y="24968"/>
                  </a:lnTo>
                  <a:lnTo>
                    <a:pt x="424002" y="76606"/>
                  </a:lnTo>
                  <a:lnTo>
                    <a:pt x="423316" y="83108"/>
                  </a:lnTo>
                  <a:lnTo>
                    <a:pt x="422859" y="87058"/>
                  </a:lnTo>
                  <a:lnTo>
                    <a:pt x="422859" y="211023"/>
                  </a:lnTo>
                  <a:lnTo>
                    <a:pt x="422859" y="211467"/>
                  </a:lnTo>
                  <a:lnTo>
                    <a:pt x="421373" y="218986"/>
                  </a:lnTo>
                  <a:lnTo>
                    <a:pt x="417233" y="225018"/>
                  </a:lnTo>
                  <a:lnTo>
                    <a:pt x="410959" y="229044"/>
                  </a:lnTo>
                  <a:lnTo>
                    <a:pt x="403072" y="230505"/>
                  </a:lnTo>
                  <a:lnTo>
                    <a:pt x="395185" y="229044"/>
                  </a:lnTo>
                  <a:lnTo>
                    <a:pt x="388924" y="225018"/>
                  </a:lnTo>
                  <a:lnTo>
                    <a:pt x="384784" y="218986"/>
                  </a:lnTo>
                  <a:lnTo>
                    <a:pt x="383298" y="211467"/>
                  </a:lnTo>
                  <a:lnTo>
                    <a:pt x="383298" y="211023"/>
                  </a:lnTo>
                  <a:lnTo>
                    <a:pt x="384784" y="203504"/>
                  </a:lnTo>
                  <a:lnTo>
                    <a:pt x="388924" y="197472"/>
                  </a:lnTo>
                  <a:lnTo>
                    <a:pt x="395185" y="193446"/>
                  </a:lnTo>
                  <a:lnTo>
                    <a:pt x="403072" y="191985"/>
                  </a:lnTo>
                  <a:lnTo>
                    <a:pt x="410959" y="193446"/>
                  </a:lnTo>
                  <a:lnTo>
                    <a:pt x="417233" y="197472"/>
                  </a:lnTo>
                  <a:lnTo>
                    <a:pt x="421373" y="203504"/>
                  </a:lnTo>
                  <a:lnTo>
                    <a:pt x="422859" y="211023"/>
                  </a:lnTo>
                  <a:lnTo>
                    <a:pt x="422859" y="87058"/>
                  </a:lnTo>
                  <a:lnTo>
                    <a:pt x="413537" y="167335"/>
                  </a:lnTo>
                  <a:lnTo>
                    <a:pt x="412851" y="173393"/>
                  </a:lnTo>
                  <a:lnTo>
                    <a:pt x="408762" y="177203"/>
                  </a:lnTo>
                  <a:lnTo>
                    <a:pt x="397395" y="177203"/>
                  </a:lnTo>
                  <a:lnTo>
                    <a:pt x="393306" y="173393"/>
                  </a:lnTo>
                  <a:lnTo>
                    <a:pt x="392620" y="167335"/>
                  </a:lnTo>
                  <a:lnTo>
                    <a:pt x="382841" y="83108"/>
                  </a:lnTo>
                  <a:lnTo>
                    <a:pt x="382155" y="76606"/>
                  </a:lnTo>
                  <a:lnTo>
                    <a:pt x="385800" y="71678"/>
                  </a:lnTo>
                  <a:lnTo>
                    <a:pt x="420357" y="71678"/>
                  </a:lnTo>
                  <a:lnTo>
                    <a:pt x="424002" y="76606"/>
                  </a:lnTo>
                  <a:lnTo>
                    <a:pt x="424002" y="24968"/>
                  </a:lnTo>
                  <a:lnTo>
                    <a:pt x="415810" y="10007"/>
                  </a:lnTo>
                  <a:lnTo>
                    <a:pt x="408647" y="2425"/>
                  </a:lnTo>
                  <a:lnTo>
                    <a:pt x="399592" y="0"/>
                  </a:lnTo>
                  <a:lnTo>
                    <a:pt x="390588" y="2679"/>
                  </a:lnTo>
                  <a:lnTo>
                    <a:pt x="383590" y="10439"/>
                  </a:lnTo>
                  <a:lnTo>
                    <a:pt x="268757" y="231876"/>
                  </a:lnTo>
                  <a:lnTo>
                    <a:pt x="266204" y="242684"/>
                  </a:lnTo>
                  <a:lnTo>
                    <a:pt x="268744" y="252831"/>
                  </a:lnTo>
                  <a:lnTo>
                    <a:pt x="275336" y="260362"/>
                  </a:lnTo>
                  <a:lnTo>
                    <a:pt x="284988" y="263321"/>
                  </a:lnTo>
                  <a:lnTo>
                    <a:pt x="521169" y="263321"/>
                  </a:lnTo>
                  <a:lnTo>
                    <a:pt x="530923" y="260299"/>
                  </a:lnTo>
                  <a:lnTo>
                    <a:pt x="537527" y="252615"/>
                  </a:lnTo>
                  <a:lnTo>
                    <a:pt x="539953" y="242316"/>
                  </a:lnTo>
                  <a:close/>
                </a:path>
              </a:pathLst>
            </a:custGeom>
            <a:solidFill>
              <a:srgbClr val="A663C7"/>
            </a:solidFill>
          </p:spPr>
          <p:txBody>
            <a:bodyPr wrap="square" lIns="0" tIns="0" rIns="0" bIns="0" rtlCol="0"/>
            <a:lstStyle/>
            <a:p>
              <a:endParaRPr dirty="0"/>
            </a:p>
          </p:txBody>
        </p:sp>
        <p:sp>
          <p:nvSpPr>
            <p:cNvPr id="82" name="object 82"/>
            <p:cNvSpPr/>
            <p:nvPr/>
          </p:nvSpPr>
          <p:spPr>
            <a:xfrm>
              <a:off x="1661657" y="349272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3" name="object 83"/>
            <p:cNvSpPr/>
            <p:nvPr/>
          </p:nvSpPr>
          <p:spPr>
            <a:xfrm>
              <a:off x="6529849" y="3058482"/>
              <a:ext cx="9804400" cy="2919095"/>
            </a:xfrm>
            <a:custGeom>
              <a:avLst/>
              <a:gdLst/>
              <a:ahLst/>
              <a:cxnLst/>
              <a:rect l="l" t="t" r="r" b="b"/>
              <a:pathLst>
                <a:path w="9804400" h="291909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2650662"/>
                  </a:lnTo>
                  <a:lnTo>
                    <a:pt x="114972" y="2695335"/>
                  </a:lnTo>
                  <a:lnTo>
                    <a:pt x="100847" y="2738794"/>
                  </a:lnTo>
                  <a:lnTo>
                    <a:pt x="78429" y="2780130"/>
                  </a:lnTo>
                  <a:lnTo>
                    <a:pt x="48633" y="2818433"/>
                  </a:lnTo>
                  <a:lnTo>
                    <a:pt x="12379" y="2852792"/>
                  </a:lnTo>
                  <a:lnTo>
                    <a:pt x="0" y="2872362"/>
                  </a:lnTo>
                  <a:lnTo>
                    <a:pt x="1565" y="2893968"/>
                  </a:lnTo>
                  <a:lnTo>
                    <a:pt x="14679" y="2911448"/>
                  </a:lnTo>
                  <a:lnTo>
                    <a:pt x="36944" y="2918644"/>
                  </a:lnTo>
                  <a:lnTo>
                    <a:pt x="9481232" y="2918665"/>
                  </a:lnTo>
                  <a:lnTo>
                    <a:pt x="9528949" y="2915163"/>
                  </a:lnTo>
                  <a:lnTo>
                    <a:pt x="9574492" y="2904993"/>
                  </a:lnTo>
                  <a:lnTo>
                    <a:pt x="9617360" y="2888653"/>
                  </a:lnTo>
                  <a:lnTo>
                    <a:pt x="9657055" y="2866643"/>
                  </a:lnTo>
                  <a:lnTo>
                    <a:pt x="9693077" y="2839462"/>
                  </a:lnTo>
                  <a:lnTo>
                    <a:pt x="9724927" y="2807610"/>
                  </a:lnTo>
                  <a:lnTo>
                    <a:pt x="9752106" y="2771588"/>
                  </a:lnTo>
                  <a:lnTo>
                    <a:pt x="9774115" y="2731893"/>
                  </a:lnTo>
                  <a:lnTo>
                    <a:pt x="9790453" y="2689026"/>
                  </a:lnTo>
                  <a:lnTo>
                    <a:pt x="9800622" y="2643486"/>
                  </a:lnTo>
                  <a:lnTo>
                    <a:pt x="9804123" y="2595774"/>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84" name="object 84"/>
            <p:cNvSpPr/>
            <p:nvPr/>
          </p:nvSpPr>
          <p:spPr>
            <a:xfrm>
              <a:off x="6529849" y="3058482"/>
              <a:ext cx="9804400" cy="2919095"/>
            </a:xfrm>
            <a:custGeom>
              <a:avLst/>
              <a:gdLst/>
              <a:ahLst/>
              <a:cxnLst/>
              <a:rect l="l" t="t" r="r" b="b"/>
              <a:pathLst>
                <a:path w="9804400" h="291909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2595774"/>
                  </a:lnTo>
                  <a:lnTo>
                    <a:pt x="9800622" y="2643486"/>
                  </a:lnTo>
                  <a:lnTo>
                    <a:pt x="9790453" y="2689026"/>
                  </a:lnTo>
                  <a:lnTo>
                    <a:pt x="9774115" y="2731893"/>
                  </a:lnTo>
                  <a:lnTo>
                    <a:pt x="9752106" y="2771588"/>
                  </a:lnTo>
                  <a:lnTo>
                    <a:pt x="9724927" y="2807610"/>
                  </a:lnTo>
                  <a:lnTo>
                    <a:pt x="9693077" y="2839462"/>
                  </a:lnTo>
                  <a:lnTo>
                    <a:pt x="9657055" y="2866643"/>
                  </a:lnTo>
                  <a:lnTo>
                    <a:pt x="9617360" y="2888653"/>
                  </a:lnTo>
                  <a:lnTo>
                    <a:pt x="9574492" y="2904993"/>
                  </a:lnTo>
                  <a:lnTo>
                    <a:pt x="9528949" y="2915163"/>
                  </a:lnTo>
                  <a:lnTo>
                    <a:pt x="9481232" y="2918665"/>
                  </a:lnTo>
                  <a:lnTo>
                    <a:pt x="36944" y="2918644"/>
                  </a:lnTo>
                  <a:lnTo>
                    <a:pt x="14679" y="2911448"/>
                  </a:lnTo>
                  <a:lnTo>
                    <a:pt x="1565" y="2893968"/>
                  </a:lnTo>
                  <a:lnTo>
                    <a:pt x="0" y="2872362"/>
                  </a:lnTo>
                  <a:lnTo>
                    <a:pt x="12379" y="2852792"/>
                  </a:lnTo>
                  <a:lnTo>
                    <a:pt x="48633" y="2818433"/>
                  </a:lnTo>
                  <a:lnTo>
                    <a:pt x="78429" y="2780130"/>
                  </a:lnTo>
                  <a:lnTo>
                    <a:pt x="100847" y="2738794"/>
                  </a:lnTo>
                  <a:lnTo>
                    <a:pt x="114972" y="2695335"/>
                  </a:lnTo>
                  <a:lnTo>
                    <a:pt x="119884" y="26506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7119922" y="3287023"/>
            <a:ext cx="8738870" cy="2304415"/>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10" dirty="0">
                <a:solidFill>
                  <a:srgbClr val="231F20"/>
                </a:solidFill>
                <a:latin typeface="Arial Narrow"/>
                <a:cs typeface="Arial Narrow"/>
              </a:rPr>
              <a:t>Have you ever heard of the fake tech support scam?</a:t>
            </a:r>
            <a:endParaRPr sz="2300" dirty="0">
              <a:latin typeface="Arial Narrow"/>
              <a:cs typeface="Arial Narrow"/>
            </a:endParaRPr>
          </a:p>
          <a:p>
            <a:pPr marL="12700" marR="5080">
              <a:lnSpc>
                <a:spcPts val="2460"/>
              </a:lnSpc>
              <a:spcBef>
                <a:spcPts val="500"/>
              </a:spcBef>
            </a:pPr>
            <a:r>
              <a:rPr lang="en" sz="2300" i="1" spc="-180" dirty="0">
                <a:solidFill>
                  <a:srgbClr val="231F20"/>
                </a:solidFill>
                <a:latin typeface="Arial Narrow"/>
                <a:cs typeface="Arial Narrow"/>
              </a:rPr>
              <a:t>Have you ever seen notifications on your computer with a warning message asking you to call a phone number?</a:t>
            </a:r>
            <a:endParaRPr sz="2300" dirty="0">
              <a:latin typeface="Arial Narrow"/>
              <a:cs typeface="Arial Narrow"/>
            </a:endParaRPr>
          </a:p>
          <a:p>
            <a:pPr marL="12700">
              <a:lnSpc>
                <a:spcPct val="100000"/>
              </a:lnSpc>
              <a:spcBef>
                <a:spcPts val="135"/>
              </a:spcBef>
            </a:pPr>
            <a:r>
              <a:rPr lang="en" sz="2300" i="1" spc="-150" dirty="0">
                <a:solidFill>
                  <a:srgbClr val="231F20"/>
                </a:solidFill>
                <a:latin typeface="Arial Narrow"/>
                <a:cs typeface="Arial Narrow"/>
              </a:rPr>
              <a:t>And on your phone?</a:t>
            </a:r>
            <a:endParaRPr sz="2300" dirty="0">
              <a:latin typeface="Arial Narrow"/>
              <a:cs typeface="Arial Narrow"/>
            </a:endParaRPr>
          </a:p>
          <a:p>
            <a:pPr marL="12700">
              <a:lnSpc>
                <a:spcPct val="100000"/>
              </a:lnSpc>
              <a:spcBef>
                <a:spcPts val="165"/>
              </a:spcBef>
            </a:pPr>
            <a:r>
              <a:rPr lang="en" sz="2300" i="1" spc="-210" dirty="0">
                <a:solidFill>
                  <a:srgbClr val="231F20"/>
                </a:solidFill>
                <a:latin typeface="Arial Narrow"/>
                <a:cs typeface="Arial Narrow"/>
              </a:rPr>
              <a:t>Have you ever received a phone call telling you that your computer is infected?</a:t>
            </a:r>
            <a:endParaRPr sz="2300" dirty="0">
              <a:latin typeface="Arial Narrow"/>
              <a:cs typeface="Arial Narrow"/>
            </a:endParaRPr>
          </a:p>
        </p:txBody>
      </p:sp>
      <p:sp>
        <p:nvSpPr>
          <p:cNvPr id="87" name="object 87"/>
          <p:cNvSpPr/>
          <p:nvPr/>
        </p:nvSpPr>
        <p:spPr>
          <a:xfrm>
            <a:off x="17744059" y="9843268"/>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17"/>
                </a:lnTo>
                <a:lnTo>
                  <a:pt x="1032649" y="108038"/>
                </a:lnTo>
                <a:lnTo>
                  <a:pt x="989685" y="125996"/>
                </a:lnTo>
                <a:lnTo>
                  <a:pt x="942657" y="145351"/>
                </a:lnTo>
                <a:lnTo>
                  <a:pt x="895388" y="164185"/>
                </a:lnTo>
                <a:lnTo>
                  <a:pt x="847839" y="182206"/>
                </a:lnTo>
                <a:lnTo>
                  <a:pt x="799922" y="199136"/>
                </a:lnTo>
                <a:lnTo>
                  <a:pt x="751586" y="214668"/>
                </a:lnTo>
                <a:lnTo>
                  <a:pt x="702767" y="228549"/>
                </a:lnTo>
                <a:lnTo>
                  <a:pt x="653389" y="240461"/>
                </a:lnTo>
                <a:lnTo>
                  <a:pt x="603211" y="249821"/>
                </a:lnTo>
                <a:lnTo>
                  <a:pt x="552716" y="255866"/>
                </a:lnTo>
                <a:lnTo>
                  <a:pt x="502208" y="258203"/>
                </a:lnTo>
                <a:lnTo>
                  <a:pt x="451929" y="256451"/>
                </a:lnTo>
                <a:lnTo>
                  <a:pt x="402145" y="250228"/>
                </a:lnTo>
                <a:lnTo>
                  <a:pt x="353136" y="239166"/>
                </a:lnTo>
                <a:lnTo>
                  <a:pt x="305168" y="222872"/>
                </a:lnTo>
                <a:lnTo>
                  <a:pt x="258483" y="200977"/>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90"/>
                </a:lnTo>
                <a:lnTo>
                  <a:pt x="5753" y="10121"/>
                </a:lnTo>
                <a:lnTo>
                  <a:pt x="1028" y="19469"/>
                </a:lnTo>
                <a:lnTo>
                  <a:pt x="0" y="29730"/>
                </a:lnTo>
                <a:lnTo>
                  <a:pt x="3721" y="39192"/>
                </a:lnTo>
                <a:lnTo>
                  <a:pt x="37947" y="82118"/>
                </a:lnTo>
                <a:lnTo>
                  <a:pt x="74523" y="122961"/>
                </a:lnTo>
                <a:lnTo>
                  <a:pt x="113677"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301"/>
                </a:lnTo>
                <a:lnTo>
                  <a:pt x="997369" y="178892"/>
                </a:lnTo>
                <a:lnTo>
                  <a:pt x="1057211" y="154000"/>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BA87D8"/>
          </a:solidFill>
        </p:spPr>
        <p:txBody>
          <a:bodyPr wrap="square" lIns="0" tIns="0" rIns="0" bIns="0" rtlCol="0"/>
          <a:lstStyle/>
          <a:p>
            <a:endParaRPr dirty="0"/>
          </a:p>
        </p:txBody>
      </p:sp>
      <p:grpSp>
        <p:nvGrpSpPr>
          <p:cNvPr id="112" name="object 2">
            <a:extLst>
              <a:ext uri="{FF2B5EF4-FFF2-40B4-BE49-F238E27FC236}">
                <a16:creationId xmlns:a16="http://schemas.microsoft.com/office/drawing/2014/main" id="{7752CB84-9B7B-C3FA-111E-86839804E509}"/>
              </a:ext>
            </a:extLst>
          </p:cNvPr>
          <p:cNvGrpSpPr/>
          <p:nvPr/>
        </p:nvGrpSpPr>
        <p:grpSpPr>
          <a:xfrm>
            <a:off x="0" y="0"/>
            <a:ext cx="20104100" cy="1543685"/>
            <a:chOff x="0" y="0"/>
            <a:chExt cx="20104100" cy="1543685"/>
          </a:xfrm>
        </p:grpSpPr>
        <p:sp>
          <p:nvSpPr>
            <p:cNvPr id="113" name="object 3">
              <a:extLst>
                <a:ext uri="{FF2B5EF4-FFF2-40B4-BE49-F238E27FC236}">
                  <a16:creationId xmlns:a16="http://schemas.microsoft.com/office/drawing/2014/main" id="{6B08380A-2199-B114-F3E2-79BAEC28220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14" name="object 4">
              <a:extLst>
                <a:ext uri="{FF2B5EF4-FFF2-40B4-BE49-F238E27FC236}">
                  <a16:creationId xmlns:a16="http://schemas.microsoft.com/office/drawing/2014/main" id="{D77DCB78-A909-F8AC-4FBB-DA19D227A04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15" name="object 5">
              <a:extLst>
                <a:ext uri="{FF2B5EF4-FFF2-40B4-BE49-F238E27FC236}">
                  <a16:creationId xmlns:a16="http://schemas.microsoft.com/office/drawing/2014/main" id="{DD45DCB2-E1B1-17FC-9675-C6020BA48BFC}"/>
                </a:ext>
              </a:extLst>
            </p:cNvPr>
            <p:cNvPicPr/>
            <p:nvPr/>
          </p:nvPicPr>
          <p:blipFill>
            <a:blip r:embed="rId26"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16" name="object 6">
              <a:extLst>
                <a:ext uri="{FF2B5EF4-FFF2-40B4-BE49-F238E27FC236}">
                  <a16:creationId xmlns:a16="http://schemas.microsoft.com/office/drawing/2014/main" id="{40629091-59B7-CD1E-95ED-D8520E05831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17" name="object 7">
              <a:extLst>
                <a:ext uri="{FF2B5EF4-FFF2-40B4-BE49-F238E27FC236}">
                  <a16:creationId xmlns:a16="http://schemas.microsoft.com/office/drawing/2014/main" id="{0A7CB61B-F295-4852-4A45-6A92EF761F5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18" name="object 8">
              <a:extLst>
                <a:ext uri="{FF2B5EF4-FFF2-40B4-BE49-F238E27FC236}">
                  <a16:creationId xmlns:a16="http://schemas.microsoft.com/office/drawing/2014/main" id="{05223E6C-A60C-3B18-2D15-642385A2C19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19" name="object 9">
              <a:extLst>
                <a:ext uri="{FF2B5EF4-FFF2-40B4-BE49-F238E27FC236}">
                  <a16:creationId xmlns:a16="http://schemas.microsoft.com/office/drawing/2014/main" id="{B126D56D-FF3A-1302-944D-4A618C9C1B2C}"/>
                </a:ext>
              </a:extLst>
            </p:cNvPr>
            <p:cNvPicPr/>
            <p:nvPr/>
          </p:nvPicPr>
          <p:blipFill>
            <a:blip r:embed="rId27"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20" name="object 10">
              <a:extLst>
                <a:ext uri="{FF2B5EF4-FFF2-40B4-BE49-F238E27FC236}">
                  <a16:creationId xmlns:a16="http://schemas.microsoft.com/office/drawing/2014/main" id="{28621243-7126-42A7-C11E-2938D113A1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1" name="object 11">
              <a:extLst>
                <a:ext uri="{FF2B5EF4-FFF2-40B4-BE49-F238E27FC236}">
                  <a16:creationId xmlns:a16="http://schemas.microsoft.com/office/drawing/2014/main" id="{BD9BC316-3B2F-9354-1A75-8285D882CC47}"/>
                </a:ext>
              </a:extLst>
            </p:cNvPr>
            <p:cNvPicPr/>
            <p:nvPr/>
          </p:nvPicPr>
          <p:blipFill>
            <a:blip r:embed="rId28"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2" name="object 12">
              <a:extLst>
                <a:ext uri="{FF2B5EF4-FFF2-40B4-BE49-F238E27FC236}">
                  <a16:creationId xmlns:a16="http://schemas.microsoft.com/office/drawing/2014/main" id="{29753C11-D2B1-D2B6-08CA-D89EDB03ABA8}"/>
                </a:ext>
              </a:extLst>
            </p:cNvPr>
            <p:cNvPicPr/>
            <p:nvPr/>
          </p:nvPicPr>
          <p:blipFill>
            <a:blip r:embed="rId29"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23" name="object 13">
              <a:extLst>
                <a:ext uri="{FF2B5EF4-FFF2-40B4-BE49-F238E27FC236}">
                  <a16:creationId xmlns:a16="http://schemas.microsoft.com/office/drawing/2014/main" id="{8C14AC46-E79C-53B1-060C-697E3F5E0572}"/>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24" name="object 14">
              <a:extLst>
                <a:ext uri="{FF2B5EF4-FFF2-40B4-BE49-F238E27FC236}">
                  <a16:creationId xmlns:a16="http://schemas.microsoft.com/office/drawing/2014/main" id="{D322688F-2864-70FE-76DE-55DA18FBA2DF}"/>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25" name="object 15">
            <a:extLst>
              <a:ext uri="{FF2B5EF4-FFF2-40B4-BE49-F238E27FC236}">
                <a16:creationId xmlns:a16="http://schemas.microsoft.com/office/drawing/2014/main" id="{1E177DEF-CF8E-C904-1727-9CA0A0F304C2}"/>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6" name="object 16">
            <a:extLst>
              <a:ext uri="{FF2B5EF4-FFF2-40B4-BE49-F238E27FC236}">
                <a16:creationId xmlns:a16="http://schemas.microsoft.com/office/drawing/2014/main" id="{3360AF6A-51D5-7C82-B5A7-057FAC173FD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127" name="object 17">
            <a:extLst>
              <a:ext uri="{FF2B5EF4-FFF2-40B4-BE49-F238E27FC236}">
                <a16:creationId xmlns:a16="http://schemas.microsoft.com/office/drawing/2014/main" id="{ED26E653-DD36-A0E0-DF8D-6B6535A596AF}"/>
              </a:ext>
            </a:extLst>
          </p:cNvPr>
          <p:cNvGrpSpPr/>
          <p:nvPr/>
        </p:nvGrpSpPr>
        <p:grpSpPr>
          <a:xfrm>
            <a:off x="1322958" y="1690414"/>
            <a:ext cx="1341120" cy="1102360"/>
            <a:chOff x="1322958" y="1690414"/>
            <a:chExt cx="1341120" cy="1102360"/>
          </a:xfrm>
        </p:grpSpPr>
        <p:sp>
          <p:nvSpPr>
            <p:cNvPr id="128" name="object 18">
              <a:extLst>
                <a:ext uri="{FF2B5EF4-FFF2-40B4-BE49-F238E27FC236}">
                  <a16:creationId xmlns:a16="http://schemas.microsoft.com/office/drawing/2014/main" id="{9B690B6F-C9F3-9DF6-B85C-32303F37FE1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9" name="object 19">
              <a:extLst>
                <a:ext uri="{FF2B5EF4-FFF2-40B4-BE49-F238E27FC236}">
                  <a16:creationId xmlns:a16="http://schemas.microsoft.com/office/drawing/2014/main" id="{B2BA732C-3EC0-22FC-A71D-897F439458EE}"/>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130" name="object 50">
            <a:extLst>
              <a:ext uri="{FF2B5EF4-FFF2-40B4-BE49-F238E27FC236}">
                <a16:creationId xmlns:a16="http://schemas.microsoft.com/office/drawing/2014/main" id="{20FFCBC6-F6ED-7FC5-5CAC-4EB212B38291}"/>
              </a:ext>
            </a:extLst>
          </p:cNvPr>
          <p:cNvSpPr txBox="1"/>
          <p:nvPr/>
        </p:nvSpPr>
        <p:spPr>
          <a:xfrm>
            <a:off x="1607071" y="664527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8ECF1A7B-B4AC-2DE5-4567-19B7786F8555}"/>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F1D13C14-D680-8D0A-6B99-35276B21FFA2}"/>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1D4C57AE-E980-3694-13B5-980C7871A28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4420347"/>
            <a:ext cx="5582920" cy="3279775"/>
            <a:chOff x="1535167" y="4420347"/>
            <a:chExt cx="5582920" cy="3279775"/>
          </a:xfrm>
        </p:grpSpPr>
        <p:sp>
          <p:nvSpPr>
            <p:cNvPr id="15" name="object 15"/>
            <p:cNvSpPr/>
            <p:nvPr/>
          </p:nvSpPr>
          <p:spPr>
            <a:xfrm>
              <a:off x="1535167" y="442034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61645" y="4546829"/>
              <a:ext cx="5267002" cy="2962684"/>
            </a:xfrm>
            <a:prstGeom prst="rect">
              <a:avLst/>
            </a:prstGeom>
          </p:spPr>
        </p:pic>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2921000" y="5146675"/>
              <a:ext cx="1247775" cy="2060575"/>
            </a:xfrm>
            <a:prstGeom prst="rect">
              <a:avLst/>
            </a:prstGeom>
            <a:solidFill>
              <a:srgbClr val="AF6EC7"/>
            </a:solidFill>
          </p:spPr>
        </p:pic>
        <p:sp>
          <p:nvSpPr>
            <p:cNvPr id="19" name="object 19"/>
            <p:cNvSpPr/>
            <p:nvPr/>
          </p:nvSpPr>
          <p:spPr>
            <a:xfrm>
              <a:off x="2907919" y="5088139"/>
              <a:ext cx="1278255" cy="178435"/>
            </a:xfrm>
            <a:custGeom>
              <a:avLst/>
              <a:gdLst/>
              <a:ahLst/>
              <a:cxnLst/>
              <a:rect l="l" t="t" r="r" b="b"/>
              <a:pathLst>
                <a:path w="1278254" h="178435">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2974683" y="5157958"/>
              <a:ext cx="1135380" cy="48260"/>
            </a:xfrm>
            <a:custGeom>
              <a:avLst/>
              <a:gdLst/>
              <a:ahLst/>
              <a:cxnLst/>
              <a:rect l="l" t="t" r="r" b="b"/>
              <a:pathLst>
                <a:path w="1135379" h="48260">
                  <a:moveTo>
                    <a:pt x="49428" y="8813"/>
                  </a:moveTo>
                  <a:lnTo>
                    <a:pt x="49047" y="6692"/>
                  </a:lnTo>
                  <a:lnTo>
                    <a:pt x="45923" y="4559"/>
                  </a:lnTo>
                  <a:lnTo>
                    <a:pt x="43776" y="4927"/>
                  </a:lnTo>
                  <a:lnTo>
                    <a:pt x="24701" y="31940"/>
                  </a:lnTo>
                  <a:lnTo>
                    <a:pt x="5664" y="4902"/>
                  </a:lnTo>
                  <a:lnTo>
                    <a:pt x="3517" y="4521"/>
                  </a:lnTo>
                  <a:lnTo>
                    <a:pt x="393" y="6654"/>
                  </a:lnTo>
                  <a:lnTo>
                    <a:pt x="0" y="8775"/>
                  </a:lnTo>
                  <a:lnTo>
                    <a:pt x="22504" y="40741"/>
                  </a:lnTo>
                  <a:lnTo>
                    <a:pt x="23571" y="41287"/>
                  </a:lnTo>
                  <a:lnTo>
                    <a:pt x="24688" y="41300"/>
                  </a:lnTo>
                  <a:lnTo>
                    <a:pt x="25819" y="41300"/>
                  </a:lnTo>
                  <a:lnTo>
                    <a:pt x="26873" y="40754"/>
                  </a:lnTo>
                  <a:lnTo>
                    <a:pt x="49428" y="8813"/>
                  </a:lnTo>
                  <a:close/>
                </a:path>
                <a:path w="1135379" h="48260">
                  <a:moveTo>
                    <a:pt x="1134897" y="41033"/>
                  </a:moveTo>
                  <a:lnTo>
                    <a:pt x="1068806" y="40982"/>
                  </a:lnTo>
                  <a:lnTo>
                    <a:pt x="1068793" y="47777"/>
                  </a:lnTo>
                  <a:lnTo>
                    <a:pt x="1134897" y="47828"/>
                  </a:lnTo>
                  <a:lnTo>
                    <a:pt x="1134897" y="41033"/>
                  </a:lnTo>
                  <a:close/>
                </a:path>
                <a:path w="1135379" h="48260">
                  <a:moveTo>
                    <a:pt x="1134922" y="20535"/>
                  </a:moveTo>
                  <a:lnTo>
                    <a:pt x="1068819" y="20497"/>
                  </a:lnTo>
                  <a:lnTo>
                    <a:pt x="1068806" y="27292"/>
                  </a:lnTo>
                  <a:lnTo>
                    <a:pt x="1134910" y="27343"/>
                  </a:lnTo>
                  <a:lnTo>
                    <a:pt x="1134922" y="20535"/>
                  </a:lnTo>
                  <a:close/>
                </a:path>
                <a:path w="1135379" h="48260">
                  <a:moveTo>
                    <a:pt x="1134935" y="50"/>
                  </a:moveTo>
                  <a:lnTo>
                    <a:pt x="1068832" y="0"/>
                  </a:lnTo>
                  <a:lnTo>
                    <a:pt x="1068832" y="6794"/>
                  </a:lnTo>
                  <a:lnTo>
                    <a:pt x="1134922" y="6845"/>
                  </a:lnTo>
                  <a:lnTo>
                    <a:pt x="1134935" y="50"/>
                  </a:lnTo>
                  <a:close/>
                </a:path>
              </a:pathLst>
            </a:custGeom>
            <a:solidFill>
              <a:srgbClr val="5F2177"/>
            </a:solidFill>
          </p:spPr>
          <p:txBody>
            <a:bodyPr wrap="square" lIns="0" tIns="0" rIns="0" bIns="0" rtlCol="0"/>
            <a:lstStyle/>
            <a:p>
              <a:endParaRPr dirty="0"/>
            </a:p>
          </p:txBody>
        </p:sp>
        <p:sp>
          <p:nvSpPr>
            <p:cNvPr id="21" name="object 21"/>
            <p:cNvSpPr/>
            <p:nvPr/>
          </p:nvSpPr>
          <p:spPr>
            <a:xfrm>
              <a:off x="3420664" y="6753362"/>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screen">
              <a:extLst>
                <a:ext uri="{28A0092B-C50C-407E-A947-70E740481C1C}">
                  <a14:useLocalDpi xmlns:a14="http://schemas.microsoft.com/office/drawing/2010/main"/>
                </a:ext>
              </a:extLst>
            </a:blip>
            <a:stretch>
              <a:fillRect/>
            </a:stretch>
          </p:blipFill>
          <p:spPr>
            <a:xfrm>
              <a:off x="3509798" y="6822263"/>
              <a:ext cx="101543" cy="115967"/>
            </a:xfrm>
            <a:prstGeom prst="rect">
              <a:avLst/>
            </a:prstGeom>
          </p:spPr>
        </p:pic>
        <p:pic>
          <p:nvPicPr>
            <p:cNvPr id="23" name="object 23"/>
            <p:cNvPicPr/>
            <p:nvPr/>
          </p:nvPicPr>
          <p:blipFill>
            <a:blip r:embed="rId5" cstate="screen">
              <a:extLst>
                <a:ext uri="{28A0092B-C50C-407E-A947-70E740481C1C}">
                  <a14:useLocalDpi xmlns:a14="http://schemas.microsoft.com/office/drawing/2010/main"/>
                </a:ext>
              </a:extLst>
            </a:blip>
            <a:stretch>
              <a:fillRect/>
            </a:stretch>
          </p:blipFill>
          <p:spPr>
            <a:xfrm>
              <a:off x="3788741" y="6783520"/>
              <a:ext cx="193325" cy="190481"/>
            </a:xfrm>
            <a:prstGeom prst="rect">
              <a:avLst/>
            </a:prstGeom>
          </p:spPr>
        </p:pic>
        <p:pic>
          <p:nvPicPr>
            <p:cNvPr id="24" name="object 24"/>
            <p:cNvPicPr/>
            <p:nvPr/>
          </p:nvPicPr>
          <p:blipFill>
            <a:blip r:embed="rId6" cstate="screen">
              <a:extLst>
                <a:ext uri="{28A0092B-C50C-407E-A947-70E740481C1C}">
                  <a14:useLocalDpi xmlns:a14="http://schemas.microsoft.com/office/drawing/2010/main"/>
                </a:ext>
              </a:extLst>
            </a:blip>
            <a:stretch>
              <a:fillRect/>
            </a:stretch>
          </p:blipFill>
          <p:spPr>
            <a:xfrm>
              <a:off x="3128265" y="6783658"/>
              <a:ext cx="193322" cy="190481"/>
            </a:xfrm>
            <a:prstGeom prst="rect">
              <a:avLst/>
            </a:prstGeom>
          </p:spPr>
        </p:pic>
        <p:sp>
          <p:nvSpPr>
            <p:cNvPr id="25" name="object 25"/>
            <p:cNvSpPr/>
            <p:nvPr/>
          </p:nvSpPr>
          <p:spPr>
            <a:xfrm>
              <a:off x="3095725" y="6478952"/>
              <a:ext cx="915035" cy="44450"/>
            </a:xfrm>
            <a:custGeom>
              <a:avLst/>
              <a:gdLst/>
              <a:ahLst/>
              <a:cxnLst/>
              <a:rect l="l" t="t" r="r" b="b"/>
              <a:pathLst>
                <a:path w="915035"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3095728" y="6478952"/>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screen">
              <a:extLst>
                <a:ext uri="{28A0092B-C50C-407E-A947-70E740481C1C}">
                  <a14:useLocalDpi xmlns:a14="http://schemas.microsoft.com/office/drawing/2010/main"/>
                </a:ext>
              </a:extLst>
            </a:blip>
            <a:stretch>
              <a:fillRect/>
            </a:stretch>
          </p:blipFill>
          <p:spPr>
            <a:xfrm>
              <a:off x="3251362" y="6466065"/>
              <a:ext cx="181119" cy="69313"/>
            </a:xfrm>
            <a:prstGeom prst="rect">
              <a:avLst/>
            </a:prstGeom>
          </p:spPr>
        </p:pic>
        <p:pic>
          <p:nvPicPr>
            <p:cNvPr id="28" name="object 28"/>
            <p:cNvPicPr/>
            <p:nvPr/>
          </p:nvPicPr>
          <p:blipFill>
            <a:blip r:embed="rId8" cstate="screen">
              <a:extLst>
                <a:ext uri="{28A0092B-C50C-407E-A947-70E740481C1C}">
                  <a14:useLocalDpi xmlns:a14="http://schemas.microsoft.com/office/drawing/2010/main"/>
                </a:ext>
              </a:extLst>
            </a:blip>
            <a:stretch>
              <a:fillRect/>
            </a:stretch>
          </p:blipFill>
          <p:spPr>
            <a:xfrm>
              <a:off x="3165997" y="6478986"/>
              <a:ext cx="85400" cy="43401"/>
            </a:xfrm>
            <a:prstGeom prst="rect">
              <a:avLst/>
            </a:prstGeom>
          </p:spPr>
        </p:pic>
        <p:pic>
          <p:nvPicPr>
            <p:cNvPr id="29" name="object 29"/>
            <p:cNvPicPr/>
            <p:nvPr/>
          </p:nvPicPr>
          <p:blipFill>
            <a:blip r:embed="rId9" cstate="screen">
              <a:extLst>
                <a:ext uri="{28A0092B-C50C-407E-A947-70E740481C1C}">
                  <a14:useLocalDpi xmlns:a14="http://schemas.microsoft.com/office/drawing/2010/main"/>
                </a:ext>
              </a:extLst>
            </a:blip>
            <a:stretch>
              <a:fillRect/>
            </a:stretch>
          </p:blipFill>
          <p:spPr>
            <a:xfrm>
              <a:off x="3143616" y="6284029"/>
              <a:ext cx="822334" cy="81420"/>
            </a:xfrm>
            <a:prstGeom prst="rect">
              <a:avLst/>
            </a:prstGeom>
          </p:spPr>
        </p:pic>
        <p:pic>
          <p:nvPicPr>
            <p:cNvPr id="30" name="object 30"/>
            <p:cNvPicPr/>
            <p:nvPr/>
          </p:nvPicPr>
          <p:blipFill>
            <a:blip r:embed="rId10" cstate="screen">
              <a:extLst>
                <a:ext uri="{28A0092B-C50C-407E-A947-70E740481C1C}">
                  <a14:useLocalDpi xmlns:a14="http://schemas.microsoft.com/office/drawing/2010/main"/>
                </a:ext>
              </a:extLst>
            </a:blip>
            <a:stretch>
              <a:fillRect/>
            </a:stretch>
          </p:blipFill>
          <p:spPr>
            <a:xfrm>
              <a:off x="3244678" y="5583560"/>
              <a:ext cx="600078" cy="462650"/>
            </a:xfrm>
            <a:prstGeom prst="rect">
              <a:avLst/>
            </a:prstGeom>
          </p:spPr>
        </p:pic>
        <p:pic>
          <p:nvPicPr>
            <p:cNvPr id="31" name="object 31"/>
            <p:cNvPicPr/>
            <p:nvPr/>
          </p:nvPicPr>
          <p:blipFill>
            <a:blip r:embed="rId11" cstate="screen">
              <a:extLst>
                <a:ext uri="{28A0092B-C50C-407E-A947-70E740481C1C}">
                  <a14:useLocalDpi xmlns:a14="http://schemas.microsoft.com/office/drawing/2010/main"/>
                </a:ext>
              </a:extLst>
            </a:blip>
            <a:stretch>
              <a:fillRect/>
            </a:stretch>
          </p:blipFill>
          <p:spPr>
            <a:xfrm>
              <a:off x="4472200" y="5045842"/>
              <a:ext cx="1375045" cy="2226784"/>
            </a:xfrm>
            <a:prstGeom prst="rect">
              <a:avLst/>
            </a:prstGeom>
          </p:spPr>
        </p:pic>
        <p:pic>
          <p:nvPicPr>
            <p:cNvPr id="32" name="object 32"/>
            <p:cNvPicPr/>
            <p:nvPr/>
          </p:nvPicPr>
          <p:blipFill>
            <a:blip r:embed="rId12" cstate="screen">
              <a:extLst>
                <a:ext uri="{28A0092B-C50C-407E-A947-70E740481C1C}">
                  <a14:useLocalDpi xmlns:a14="http://schemas.microsoft.com/office/drawing/2010/main"/>
                </a:ext>
              </a:extLst>
            </a:blip>
            <a:stretch>
              <a:fillRect/>
            </a:stretch>
          </p:blipFill>
          <p:spPr>
            <a:xfrm>
              <a:off x="4514783" y="5088390"/>
              <a:ext cx="1272306" cy="2125045"/>
            </a:xfrm>
            <a:prstGeom prst="rect">
              <a:avLst/>
            </a:prstGeom>
          </p:spPr>
        </p:pic>
        <p:sp>
          <p:nvSpPr>
            <p:cNvPr id="33" name="object 33"/>
            <p:cNvSpPr/>
            <p:nvPr/>
          </p:nvSpPr>
          <p:spPr>
            <a:xfrm>
              <a:off x="4514782" y="5088388"/>
              <a:ext cx="1272540" cy="177165"/>
            </a:xfrm>
            <a:custGeom>
              <a:avLst/>
              <a:gdLst/>
              <a:ahLst/>
              <a:cxnLst/>
              <a:rect l="l" t="t" r="r" b="b"/>
              <a:pathLst>
                <a:path w="1272539" h="177164">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4581169" y="5157158"/>
              <a:ext cx="1130300" cy="47625"/>
            </a:xfrm>
            <a:custGeom>
              <a:avLst/>
              <a:gdLst/>
              <a:ahLst/>
              <a:cxnLst/>
              <a:rect l="l" t="t" r="r" b="b"/>
              <a:pathLst>
                <a:path w="1130300" h="47625">
                  <a:moveTo>
                    <a:pt x="49199" y="9486"/>
                  </a:moveTo>
                  <a:lnTo>
                    <a:pt x="48818" y="7378"/>
                  </a:lnTo>
                  <a:lnTo>
                    <a:pt x="45707" y="5257"/>
                  </a:lnTo>
                  <a:lnTo>
                    <a:pt x="43561" y="5626"/>
                  </a:lnTo>
                  <a:lnTo>
                    <a:pt x="24599" y="32524"/>
                  </a:lnTo>
                  <a:lnTo>
                    <a:pt x="5638" y="5626"/>
                  </a:lnTo>
                  <a:lnTo>
                    <a:pt x="3505" y="5257"/>
                  </a:lnTo>
                  <a:lnTo>
                    <a:pt x="381" y="7378"/>
                  </a:lnTo>
                  <a:lnTo>
                    <a:pt x="0" y="9486"/>
                  </a:lnTo>
                  <a:lnTo>
                    <a:pt x="22428" y="41300"/>
                  </a:lnTo>
                  <a:lnTo>
                    <a:pt x="23469" y="41833"/>
                  </a:lnTo>
                  <a:lnTo>
                    <a:pt x="24599" y="41833"/>
                  </a:lnTo>
                  <a:lnTo>
                    <a:pt x="25730" y="41833"/>
                  </a:lnTo>
                  <a:lnTo>
                    <a:pt x="26784" y="41300"/>
                  </a:lnTo>
                  <a:lnTo>
                    <a:pt x="49199" y="9486"/>
                  </a:lnTo>
                  <a:close/>
                </a:path>
                <a:path w="1130300" h="47625">
                  <a:moveTo>
                    <a:pt x="1129690" y="40792"/>
                  </a:moveTo>
                  <a:lnTo>
                    <a:pt x="1063904" y="40792"/>
                  </a:lnTo>
                  <a:lnTo>
                    <a:pt x="1063904" y="47548"/>
                  </a:lnTo>
                  <a:lnTo>
                    <a:pt x="1129690" y="47548"/>
                  </a:lnTo>
                  <a:lnTo>
                    <a:pt x="1129690" y="40792"/>
                  </a:lnTo>
                  <a:close/>
                </a:path>
                <a:path w="1130300" h="47625">
                  <a:moveTo>
                    <a:pt x="1129690" y="20396"/>
                  </a:moveTo>
                  <a:lnTo>
                    <a:pt x="1063904" y="20396"/>
                  </a:lnTo>
                  <a:lnTo>
                    <a:pt x="1063904" y="27152"/>
                  </a:lnTo>
                  <a:lnTo>
                    <a:pt x="1129690" y="27152"/>
                  </a:lnTo>
                  <a:lnTo>
                    <a:pt x="1129690" y="20396"/>
                  </a:lnTo>
                  <a:close/>
                </a:path>
                <a:path w="1130300" h="47625">
                  <a:moveTo>
                    <a:pt x="1129690" y="0"/>
                  </a:moveTo>
                  <a:lnTo>
                    <a:pt x="1063904" y="0"/>
                  </a:lnTo>
                  <a:lnTo>
                    <a:pt x="1063904" y="6769"/>
                  </a:lnTo>
                  <a:lnTo>
                    <a:pt x="1129690" y="6769"/>
                  </a:lnTo>
                  <a:lnTo>
                    <a:pt x="1129690" y="0"/>
                  </a:lnTo>
                  <a:close/>
                </a:path>
              </a:pathLst>
            </a:custGeom>
            <a:solidFill>
              <a:srgbClr val="5F2177"/>
            </a:solidFill>
          </p:spPr>
          <p:txBody>
            <a:bodyPr wrap="square" lIns="0" tIns="0" rIns="0" bIns="0" rtlCol="0"/>
            <a:lstStyle/>
            <a:p>
              <a:endParaRPr dirty="0"/>
            </a:p>
          </p:txBody>
        </p:sp>
        <p:sp>
          <p:nvSpPr>
            <p:cNvPr id="35" name="object 35"/>
            <p:cNvSpPr/>
            <p:nvPr/>
          </p:nvSpPr>
          <p:spPr>
            <a:xfrm>
              <a:off x="5029461" y="6755857"/>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screen">
              <a:extLst>
                <a:ext uri="{28A0092B-C50C-407E-A947-70E740481C1C}">
                  <a14:useLocalDpi xmlns:a14="http://schemas.microsoft.com/office/drawing/2010/main"/>
                </a:ext>
              </a:extLst>
            </a:blip>
            <a:stretch>
              <a:fillRect/>
            </a:stretch>
          </p:blipFill>
          <p:spPr>
            <a:xfrm>
              <a:off x="5118224" y="6824465"/>
              <a:ext cx="101031" cy="115429"/>
            </a:xfrm>
            <a:prstGeom prst="rect">
              <a:avLst/>
            </a:prstGeom>
          </p:spPr>
        </p:pic>
        <p:pic>
          <p:nvPicPr>
            <p:cNvPr id="37" name="object 37"/>
            <p:cNvPicPr/>
            <p:nvPr/>
          </p:nvPicPr>
          <p:blipFill>
            <a:blip r:embed="rId14" cstate="screen">
              <a:extLst>
                <a:ext uri="{28A0092B-C50C-407E-A947-70E740481C1C}">
                  <a14:useLocalDpi xmlns:a14="http://schemas.microsoft.com/office/drawing/2010/main"/>
                </a:ext>
              </a:extLst>
            </a:blip>
            <a:stretch>
              <a:fillRect/>
            </a:stretch>
          </p:blipFill>
          <p:spPr>
            <a:xfrm>
              <a:off x="5395836" y="6785637"/>
              <a:ext cx="192434" cy="189606"/>
            </a:xfrm>
            <a:prstGeom prst="rect">
              <a:avLst/>
            </a:prstGeom>
          </p:spPr>
        </p:pic>
        <p:pic>
          <p:nvPicPr>
            <p:cNvPr id="38" name="object 38"/>
            <p:cNvPicPr/>
            <p:nvPr/>
          </p:nvPicPr>
          <p:blipFill>
            <a:blip r:embed="rId15" cstate="screen">
              <a:extLst>
                <a:ext uri="{28A0092B-C50C-407E-A947-70E740481C1C}">
                  <a14:useLocalDpi xmlns:a14="http://schemas.microsoft.com/office/drawing/2010/main"/>
                </a:ext>
              </a:extLst>
            </a:blip>
            <a:stretch>
              <a:fillRect/>
            </a:stretch>
          </p:blipFill>
          <p:spPr>
            <a:xfrm>
              <a:off x="4738402" y="6786243"/>
              <a:ext cx="192434" cy="189606"/>
            </a:xfrm>
            <a:prstGeom prst="rect">
              <a:avLst/>
            </a:prstGeom>
          </p:spPr>
        </p:pic>
        <p:sp>
          <p:nvSpPr>
            <p:cNvPr id="39" name="object 39"/>
            <p:cNvSpPr/>
            <p:nvPr/>
          </p:nvSpPr>
          <p:spPr>
            <a:xfrm>
              <a:off x="4702629" y="6472720"/>
              <a:ext cx="910590" cy="43180"/>
            </a:xfrm>
            <a:custGeom>
              <a:avLst/>
              <a:gdLst/>
              <a:ahLst/>
              <a:cxnLst/>
              <a:rect l="l" t="t" r="r" b="b"/>
              <a:pathLst>
                <a:path w="910589"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4702628" y="6472720"/>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screen">
              <a:extLst>
                <a:ext uri="{28A0092B-C50C-407E-A947-70E740481C1C}">
                  <a14:useLocalDpi xmlns:a14="http://schemas.microsoft.com/office/drawing/2010/main"/>
                </a:ext>
              </a:extLst>
            </a:blip>
            <a:stretch>
              <a:fillRect/>
            </a:stretch>
          </p:blipFill>
          <p:spPr>
            <a:xfrm>
              <a:off x="5084619" y="6459793"/>
              <a:ext cx="180246" cy="68992"/>
            </a:xfrm>
            <a:prstGeom prst="rect">
              <a:avLst/>
            </a:prstGeom>
          </p:spPr>
        </p:pic>
        <p:pic>
          <p:nvPicPr>
            <p:cNvPr id="42" name="object 42"/>
            <p:cNvPicPr/>
            <p:nvPr/>
          </p:nvPicPr>
          <p:blipFill>
            <a:blip r:embed="rId17" cstate="screen">
              <a:extLst>
                <a:ext uri="{28A0092B-C50C-407E-A947-70E740481C1C}">
                  <a14:useLocalDpi xmlns:a14="http://schemas.microsoft.com/office/drawing/2010/main"/>
                </a:ext>
              </a:extLst>
            </a:blip>
            <a:stretch>
              <a:fillRect/>
            </a:stretch>
          </p:blipFill>
          <p:spPr>
            <a:xfrm>
              <a:off x="4999659" y="6472714"/>
              <a:ext cx="84960" cy="43150"/>
            </a:xfrm>
            <a:prstGeom prst="rect">
              <a:avLst/>
            </a:prstGeom>
          </p:spPr>
        </p:pic>
        <p:pic>
          <p:nvPicPr>
            <p:cNvPr id="43" name="object 43"/>
            <p:cNvPicPr/>
            <p:nvPr/>
          </p:nvPicPr>
          <p:blipFill>
            <a:blip r:embed="rId18" cstate="screen">
              <a:extLst>
                <a:ext uri="{28A0092B-C50C-407E-A947-70E740481C1C}">
                  <a14:useLocalDpi xmlns:a14="http://schemas.microsoft.com/office/drawing/2010/main"/>
                </a:ext>
              </a:extLst>
            </a:blip>
            <a:stretch>
              <a:fillRect/>
            </a:stretch>
          </p:blipFill>
          <p:spPr>
            <a:xfrm>
              <a:off x="4655300" y="6283828"/>
              <a:ext cx="1001372" cy="104176"/>
            </a:xfrm>
            <a:prstGeom prst="rect">
              <a:avLst/>
            </a:prstGeom>
          </p:spPr>
        </p:pic>
        <p:pic>
          <p:nvPicPr>
            <p:cNvPr id="44" name="object 44"/>
            <p:cNvPicPr/>
            <p:nvPr/>
          </p:nvPicPr>
          <p:blipFill>
            <a:blip r:embed="rId19" cstate="screen">
              <a:extLst>
                <a:ext uri="{28A0092B-C50C-407E-A947-70E740481C1C}">
                  <a14:useLocalDpi xmlns:a14="http://schemas.microsoft.com/office/drawing/2010/main"/>
                </a:ext>
              </a:extLst>
            </a:blip>
            <a:stretch>
              <a:fillRect/>
            </a:stretch>
          </p:blipFill>
          <p:spPr>
            <a:xfrm>
              <a:off x="5033424" y="5566274"/>
              <a:ext cx="252068" cy="242473"/>
            </a:xfrm>
            <a:prstGeom prst="rect">
              <a:avLst/>
            </a:prstGeom>
          </p:spPr>
        </p:pic>
        <p:sp>
          <p:nvSpPr>
            <p:cNvPr id="45" name="object 45"/>
            <p:cNvSpPr/>
            <p:nvPr/>
          </p:nvSpPr>
          <p:spPr>
            <a:xfrm>
              <a:off x="5033424" y="5566274"/>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4880000" y="5561044"/>
              <a:ext cx="556260" cy="319405"/>
            </a:xfrm>
            <a:custGeom>
              <a:avLst/>
              <a:gdLst/>
              <a:ahLst/>
              <a:cxnLst/>
              <a:rect l="l" t="t" r="r" b="b"/>
              <a:pathLst>
                <a:path w="556260" h="319404">
                  <a:moveTo>
                    <a:pt x="212890" y="0"/>
                  </a:moveTo>
                  <a:lnTo>
                    <a:pt x="19723" y="0"/>
                  </a:lnTo>
                  <a:lnTo>
                    <a:pt x="0" y="23304"/>
                  </a:lnTo>
                  <a:lnTo>
                    <a:pt x="0" y="319303"/>
                  </a:lnTo>
                  <a:lnTo>
                    <a:pt x="40220" y="319303"/>
                  </a:lnTo>
                  <a:lnTo>
                    <a:pt x="40220" y="38849"/>
                  </a:lnTo>
                  <a:lnTo>
                    <a:pt x="189242" y="38849"/>
                  </a:lnTo>
                  <a:lnTo>
                    <a:pt x="212890" y="0"/>
                  </a:lnTo>
                  <a:close/>
                </a:path>
                <a:path w="556260" h="319404">
                  <a:moveTo>
                    <a:pt x="556133" y="23304"/>
                  </a:moveTo>
                  <a:lnTo>
                    <a:pt x="536409" y="0"/>
                  </a:lnTo>
                  <a:lnTo>
                    <a:pt x="343242" y="0"/>
                  </a:lnTo>
                  <a:lnTo>
                    <a:pt x="366890" y="38849"/>
                  </a:lnTo>
                  <a:lnTo>
                    <a:pt x="515912" y="38849"/>
                  </a:lnTo>
                  <a:lnTo>
                    <a:pt x="515912" y="319303"/>
                  </a:lnTo>
                  <a:lnTo>
                    <a:pt x="556133" y="319303"/>
                  </a:lnTo>
                  <a:lnTo>
                    <a:pt x="556133" y="23304"/>
                  </a:lnTo>
                  <a:close/>
                </a:path>
              </a:pathLst>
            </a:custGeom>
            <a:solidFill>
              <a:srgbClr val="DFC2F1"/>
            </a:solidFill>
          </p:spPr>
          <p:txBody>
            <a:bodyPr wrap="square" lIns="0" tIns="0" rIns="0" bIns="0" rtlCol="0"/>
            <a:lstStyle/>
            <a:p>
              <a:endParaRPr dirty="0"/>
            </a:p>
          </p:txBody>
        </p:sp>
        <p:sp>
          <p:nvSpPr>
            <p:cNvPr id="47" name="object 47"/>
            <p:cNvSpPr/>
            <p:nvPr/>
          </p:nvSpPr>
          <p:spPr>
            <a:xfrm>
              <a:off x="4873472" y="5552355"/>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screen">
              <a:extLst>
                <a:ext uri="{28A0092B-C50C-407E-A947-70E740481C1C}">
                  <a14:useLocalDpi xmlns:a14="http://schemas.microsoft.com/office/drawing/2010/main"/>
                </a:ext>
              </a:extLst>
            </a:blip>
            <a:stretch>
              <a:fillRect/>
            </a:stretch>
          </p:blipFill>
          <p:spPr>
            <a:xfrm>
              <a:off x="5062558" y="5958218"/>
              <a:ext cx="193835" cy="90675"/>
            </a:xfrm>
            <a:prstGeom prst="rect">
              <a:avLst/>
            </a:prstGeom>
          </p:spPr>
        </p:pic>
        <p:sp>
          <p:nvSpPr>
            <p:cNvPr id="49" name="object 49"/>
            <p:cNvSpPr/>
            <p:nvPr/>
          </p:nvSpPr>
          <p:spPr>
            <a:xfrm>
              <a:off x="4891595" y="5889601"/>
              <a:ext cx="535305" cy="51435"/>
            </a:xfrm>
            <a:custGeom>
              <a:avLst/>
              <a:gdLst/>
              <a:ahLst/>
              <a:cxnLst/>
              <a:rect l="l" t="t" r="r" b="b"/>
              <a:pathLst>
                <a:path w="535304" h="51435">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1955530" y="4757593"/>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2892342" y="4629575"/>
            <a:ext cx="403225"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sz="750" dirty="0">
              <a:latin typeface="Calibri"/>
              <a:cs typeface="Calibri"/>
            </a:endParaRPr>
          </a:p>
        </p:txBody>
      </p:sp>
      <p:grpSp>
        <p:nvGrpSpPr>
          <p:cNvPr id="52" name="object 52"/>
          <p:cNvGrpSpPr/>
          <p:nvPr/>
        </p:nvGrpSpPr>
        <p:grpSpPr>
          <a:xfrm>
            <a:off x="1619773" y="2950808"/>
            <a:ext cx="16809085" cy="7754620"/>
            <a:chOff x="1619773" y="2950808"/>
            <a:chExt cx="16809085" cy="7754620"/>
          </a:xfrm>
        </p:grpSpPr>
        <p:sp>
          <p:nvSpPr>
            <p:cNvPr id="53" name="object 53"/>
            <p:cNvSpPr/>
            <p:nvPr/>
          </p:nvSpPr>
          <p:spPr>
            <a:xfrm>
              <a:off x="4351591" y="4757603"/>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screen">
              <a:extLst>
                <a:ext uri="{28A0092B-C50C-407E-A947-70E740481C1C}">
                  <a14:useLocalDpi xmlns:a14="http://schemas.microsoft.com/office/drawing/2010/main"/>
                </a:ext>
              </a:extLst>
            </a:blip>
            <a:stretch>
              <a:fillRect/>
            </a:stretch>
          </p:blipFill>
          <p:spPr>
            <a:xfrm>
              <a:off x="4309696" y="4728138"/>
              <a:ext cx="87633" cy="86351"/>
            </a:xfrm>
            <a:prstGeom prst="rect">
              <a:avLst/>
            </a:prstGeom>
          </p:spPr>
        </p:pic>
        <p:pic>
          <p:nvPicPr>
            <p:cNvPr id="55" name="object 55"/>
            <p:cNvPicPr/>
            <p:nvPr/>
          </p:nvPicPr>
          <p:blipFill>
            <a:blip r:embed="rId22" cstate="screen">
              <a:extLst>
                <a:ext uri="{28A0092B-C50C-407E-A947-70E740481C1C}">
                  <a14:useLocalDpi xmlns:a14="http://schemas.microsoft.com/office/drawing/2010/main"/>
                </a:ext>
              </a:extLst>
            </a:blip>
            <a:stretch>
              <a:fillRect/>
            </a:stretch>
          </p:blipFill>
          <p:spPr>
            <a:xfrm>
              <a:off x="1811182" y="4707103"/>
              <a:ext cx="170737" cy="114293"/>
            </a:xfrm>
            <a:prstGeom prst="rect">
              <a:avLst/>
            </a:prstGeom>
          </p:spPr>
        </p:pic>
        <p:sp>
          <p:nvSpPr>
            <p:cNvPr id="56" name="object 56"/>
            <p:cNvSpPr/>
            <p:nvPr/>
          </p:nvSpPr>
          <p:spPr>
            <a:xfrm>
              <a:off x="1661657" y="4546829"/>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6162013" y="2982221"/>
              <a:ext cx="12235180" cy="7691755"/>
            </a:xfrm>
            <a:custGeom>
              <a:avLst/>
              <a:gdLst/>
              <a:ahLst/>
              <a:cxnLst/>
              <a:rect l="l" t="t" r="r" b="b"/>
              <a:pathLst>
                <a:path w="12235180" h="769175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7281076"/>
                  </a:lnTo>
                  <a:lnTo>
                    <a:pt x="141608" y="7328952"/>
                  </a:lnTo>
                  <a:lnTo>
                    <a:pt x="149697" y="7375205"/>
                  </a:lnTo>
                  <a:lnTo>
                    <a:pt x="162802" y="7419529"/>
                  </a:lnTo>
                  <a:lnTo>
                    <a:pt x="180614" y="7461614"/>
                  </a:lnTo>
                  <a:lnTo>
                    <a:pt x="202824" y="7501153"/>
                  </a:lnTo>
                  <a:lnTo>
                    <a:pt x="229126" y="7537837"/>
                  </a:lnTo>
                  <a:lnTo>
                    <a:pt x="259209" y="7571359"/>
                  </a:lnTo>
                  <a:lnTo>
                    <a:pt x="292766" y="7601411"/>
                  </a:lnTo>
                  <a:lnTo>
                    <a:pt x="329488" y="7627685"/>
                  </a:lnTo>
                  <a:lnTo>
                    <a:pt x="369067" y="7649872"/>
                  </a:lnTo>
                  <a:lnTo>
                    <a:pt x="411195" y="7667665"/>
                  </a:lnTo>
                  <a:lnTo>
                    <a:pt x="455562" y="7680756"/>
                  </a:lnTo>
                  <a:lnTo>
                    <a:pt x="501861" y="7688836"/>
                  </a:lnTo>
                  <a:lnTo>
                    <a:pt x="549784" y="7691598"/>
                  </a:lnTo>
                  <a:lnTo>
                    <a:pt x="11824247" y="7691598"/>
                  </a:lnTo>
                  <a:lnTo>
                    <a:pt x="11872169" y="7688836"/>
                  </a:lnTo>
                  <a:lnTo>
                    <a:pt x="11918467" y="7680756"/>
                  </a:lnTo>
                  <a:lnTo>
                    <a:pt x="11962834" y="7667665"/>
                  </a:lnTo>
                  <a:lnTo>
                    <a:pt x="12004959" y="7649872"/>
                  </a:lnTo>
                  <a:lnTo>
                    <a:pt x="12044536" y="7627685"/>
                  </a:lnTo>
                  <a:lnTo>
                    <a:pt x="12081257" y="7601411"/>
                  </a:lnTo>
                  <a:lnTo>
                    <a:pt x="12114811" y="7571359"/>
                  </a:lnTo>
                  <a:lnTo>
                    <a:pt x="12144892" y="7537837"/>
                  </a:lnTo>
                  <a:lnTo>
                    <a:pt x="12171191" y="7501153"/>
                  </a:lnTo>
                  <a:lnTo>
                    <a:pt x="12193400" y="7461614"/>
                  </a:lnTo>
                  <a:lnTo>
                    <a:pt x="12211210" y="7419529"/>
                  </a:lnTo>
                  <a:lnTo>
                    <a:pt x="12224314" y="7375205"/>
                  </a:lnTo>
                  <a:lnTo>
                    <a:pt x="12232402" y="7328952"/>
                  </a:lnTo>
                  <a:lnTo>
                    <a:pt x="12235166" y="728107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58" name="object 58"/>
            <p:cNvSpPr/>
            <p:nvPr/>
          </p:nvSpPr>
          <p:spPr>
            <a:xfrm>
              <a:off x="6161992" y="2982221"/>
              <a:ext cx="12235815" cy="7691755"/>
            </a:xfrm>
            <a:custGeom>
              <a:avLst/>
              <a:gdLst/>
              <a:ahLst/>
              <a:cxnLst/>
              <a:rect l="l" t="t" r="r" b="b"/>
              <a:pathLst>
                <a:path w="12235815" h="769175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7281076"/>
                  </a:lnTo>
                  <a:lnTo>
                    <a:pt x="141629" y="7328952"/>
                  </a:lnTo>
                  <a:lnTo>
                    <a:pt x="149718" y="7375205"/>
                  </a:lnTo>
                  <a:lnTo>
                    <a:pt x="162823" y="7419529"/>
                  </a:lnTo>
                  <a:lnTo>
                    <a:pt x="180635" y="7461614"/>
                  </a:lnTo>
                  <a:lnTo>
                    <a:pt x="202845" y="7501153"/>
                  </a:lnTo>
                  <a:lnTo>
                    <a:pt x="229147" y="7537837"/>
                  </a:lnTo>
                  <a:lnTo>
                    <a:pt x="259230" y="7571359"/>
                  </a:lnTo>
                  <a:lnTo>
                    <a:pt x="292787" y="7601411"/>
                  </a:lnTo>
                  <a:lnTo>
                    <a:pt x="329509" y="7627685"/>
                  </a:lnTo>
                  <a:lnTo>
                    <a:pt x="369088" y="7649872"/>
                  </a:lnTo>
                  <a:lnTo>
                    <a:pt x="411216" y="7667665"/>
                  </a:lnTo>
                  <a:lnTo>
                    <a:pt x="455583" y="7680756"/>
                  </a:lnTo>
                  <a:lnTo>
                    <a:pt x="501882" y="7688836"/>
                  </a:lnTo>
                  <a:lnTo>
                    <a:pt x="549805" y="7691598"/>
                  </a:lnTo>
                  <a:lnTo>
                    <a:pt x="762395" y="7691598"/>
                  </a:lnTo>
                  <a:lnTo>
                    <a:pt x="11587919" y="7691598"/>
                  </a:lnTo>
                  <a:lnTo>
                    <a:pt x="11824268" y="7691598"/>
                  </a:lnTo>
                  <a:lnTo>
                    <a:pt x="11872190" y="7688836"/>
                  </a:lnTo>
                  <a:lnTo>
                    <a:pt x="11918488" y="7680756"/>
                  </a:lnTo>
                  <a:lnTo>
                    <a:pt x="11962854" y="7667665"/>
                  </a:lnTo>
                  <a:lnTo>
                    <a:pt x="12004980" y="7649872"/>
                  </a:lnTo>
                  <a:lnTo>
                    <a:pt x="12044557" y="7627685"/>
                  </a:lnTo>
                  <a:lnTo>
                    <a:pt x="12081277" y="7601411"/>
                  </a:lnTo>
                  <a:lnTo>
                    <a:pt x="12114832" y="7571359"/>
                  </a:lnTo>
                  <a:lnTo>
                    <a:pt x="12144913" y="7537837"/>
                  </a:lnTo>
                  <a:lnTo>
                    <a:pt x="12171212" y="7501153"/>
                  </a:lnTo>
                  <a:lnTo>
                    <a:pt x="12193421" y="7461614"/>
                  </a:lnTo>
                  <a:lnTo>
                    <a:pt x="12211231" y="7419529"/>
                  </a:lnTo>
                  <a:lnTo>
                    <a:pt x="12224335" y="7375205"/>
                  </a:lnTo>
                  <a:lnTo>
                    <a:pt x="12232423" y="7328952"/>
                  </a:lnTo>
                  <a:lnTo>
                    <a:pt x="12235187" y="728107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62" name="object 62"/>
          <p:cNvSpPr txBox="1"/>
          <p:nvPr/>
        </p:nvSpPr>
        <p:spPr>
          <a:xfrm>
            <a:off x="6631930" y="8257829"/>
            <a:ext cx="11109325" cy="2072362"/>
          </a:xfrm>
          <a:prstGeom prst="rect">
            <a:avLst/>
          </a:prstGeom>
        </p:spPr>
        <p:txBody>
          <a:bodyPr vert="horz" wrap="square" lIns="0" tIns="33020" rIns="0" bIns="0" rtlCol="0">
            <a:spAutoFit/>
          </a:bodyPr>
          <a:lstStyle/>
          <a:p>
            <a:pPr marL="12700" marR="5080">
              <a:lnSpc>
                <a:spcPts val="2580"/>
              </a:lnSpc>
              <a:spcBef>
                <a:spcPts val="260"/>
              </a:spcBef>
            </a:pPr>
            <a:r>
              <a:rPr lang="en" sz="2200" b="1" dirty="0">
                <a:solidFill>
                  <a:srgbClr val="231F20"/>
                </a:solidFill>
                <a:latin typeface="Calibri"/>
                <a:cs typeface="Calibri"/>
              </a:rPr>
              <a:t>Still taking the example of these 2 cases of scams, explain the first reflexes to have to thwart them:</a:t>
            </a:r>
            <a:endParaRPr sz="2200" b="1" dirty="0">
              <a:latin typeface="Calibri"/>
              <a:cs typeface="Calibri"/>
            </a:endParaRPr>
          </a:p>
          <a:p>
            <a:pPr marL="12700" marR="73660">
              <a:lnSpc>
                <a:spcPts val="2470"/>
              </a:lnSpc>
              <a:spcBef>
                <a:spcPts val="680"/>
              </a:spcBef>
            </a:pPr>
            <a:r>
              <a:rPr lang="en" sz="2200" i="1" spc="-145" dirty="0">
                <a:solidFill>
                  <a:srgbClr val="231F20"/>
                </a:solidFill>
                <a:latin typeface="Arial Narrow"/>
                <a:cs typeface="Arial Narrow"/>
              </a:rPr>
              <a:t>If someone calls you to verify your personal details as a result of suspicious transactions, or because a transaction needs to be reversed after verifying your identity, don't talk any longer and hang up right away. This person is probably a fraudster who is trying to get you to validate a financial transaction or a connection to your account.</a:t>
            </a:r>
            <a:endParaRPr sz="2200" dirty="0">
              <a:latin typeface="Arial Narrow"/>
              <a:cs typeface="Arial Narrow"/>
            </a:endParaRPr>
          </a:p>
        </p:txBody>
      </p:sp>
      <p:sp>
        <p:nvSpPr>
          <p:cNvPr id="63" name="object 63"/>
          <p:cNvSpPr txBox="1"/>
          <p:nvPr/>
        </p:nvSpPr>
        <p:spPr>
          <a:xfrm>
            <a:off x="6631930" y="3146457"/>
            <a:ext cx="10983595" cy="869315"/>
          </a:xfrm>
          <a:prstGeom prst="rect">
            <a:avLst/>
          </a:prstGeom>
        </p:spPr>
        <p:txBody>
          <a:bodyPr vert="horz" wrap="square" lIns="0" tIns="98425" rIns="0" bIns="0" rtlCol="0">
            <a:spAutoFit/>
          </a:bodyPr>
          <a:lstStyle/>
          <a:p>
            <a:pPr marL="12700">
              <a:lnSpc>
                <a:spcPct val="100000"/>
              </a:lnSpc>
              <a:spcBef>
                <a:spcPts val="775"/>
              </a:spcBef>
            </a:pPr>
            <a:r>
              <a:rPr lang="en" sz="2200" b="1" spc="60" dirty="0">
                <a:solidFill>
                  <a:srgbClr val="231F20"/>
                </a:solidFill>
                <a:latin typeface="Calibri"/>
                <a:cs typeface="Calibri"/>
              </a:rPr>
              <a:t>Summarize the principle of fake tech support scams:</a:t>
            </a:r>
            <a:endParaRPr sz="2200" b="1" dirty="0">
              <a:latin typeface="Calibri"/>
              <a:cs typeface="Calibri"/>
            </a:endParaRPr>
          </a:p>
          <a:p>
            <a:pPr marL="875030" indent="-157480">
              <a:lnSpc>
                <a:spcPct val="100000"/>
              </a:lnSpc>
              <a:spcBef>
                <a:spcPts val="685"/>
              </a:spcBef>
              <a:buFont typeface="Arial"/>
              <a:buChar char="•"/>
              <a:tabLst>
                <a:tab pos="875665" algn="l"/>
              </a:tabLst>
            </a:pPr>
            <a:r>
              <a:rPr lang="en" sz="2200" i="1" spc="-190" dirty="0">
                <a:solidFill>
                  <a:srgbClr val="231F20"/>
                </a:solidFill>
                <a:latin typeface="Arial Narrow"/>
                <a:cs typeface="Arial Narrow"/>
              </a:rPr>
              <a:t>An expert calls you. He claims to work for a well-known company, and tells you that your computer</a:t>
            </a:r>
            <a:endParaRPr sz="2200" dirty="0">
              <a:latin typeface="Arial Narrow"/>
              <a:cs typeface="Arial Narrow"/>
            </a:endParaRPr>
          </a:p>
        </p:txBody>
      </p:sp>
      <p:sp>
        <p:nvSpPr>
          <p:cNvPr id="64" name="object 64"/>
          <p:cNvSpPr txBox="1">
            <a:spLocks noGrp="1"/>
          </p:cNvSpPr>
          <p:nvPr>
            <p:ph type="body" idx="1"/>
          </p:nvPr>
        </p:nvSpPr>
        <p:spPr>
          <a:xfrm>
            <a:off x="7337861" y="3965215"/>
            <a:ext cx="10424794" cy="4212692"/>
          </a:xfrm>
          <a:prstGeom prst="rect">
            <a:avLst/>
          </a:prstGeom>
        </p:spPr>
        <p:txBody>
          <a:bodyPr vert="horz" wrap="square" lIns="0" tIns="44450" rIns="0" bIns="0" rtlCol="0">
            <a:spAutoFit/>
          </a:bodyPr>
          <a:lstStyle/>
          <a:p>
            <a:pPr marL="12700" marR="94615">
              <a:lnSpc>
                <a:spcPts val="2470"/>
              </a:lnSpc>
              <a:spcBef>
                <a:spcPts val="350"/>
              </a:spcBef>
            </a:pPr>
            <a:r>
              <a:rPr lang="en" i="1" spc="-110" dirty="0"/>
              <a:t>has been infected with a virus. According to him, the only solution is to give him remote access to your computer so </a:t>
            </a:r>
            <a:r>
              <a:rPr lang="en" spc="-70" dirty="0"/>
              <a:t>that he can repair it directly. It may also attempt to sell you a so-called antivirus. Under pressure, it may seem logical to do what he asks, but beware: it's a scam!</a:t>
            </a:r>
          </a:p>
          <a:p>
            <a:pPr marL="12700" marR="5080">
              <a:lnSpc>
                <a:spcPts val="2470"/>
              </a:lnSpc>
              <a:spcBef>
                <a:spcPts val="10"/>
              </a:spcBef>
              <a:buFont typeface="Arial"/>
              <a:buChar char="•"/>
              <a:tabLst>
                <a:tab pos="170180" algn="l"/>
              </a:tabLst>
            </a:pPr>
            <a:r>
              <a:rPr lang="en" i="1" spc="-135" dirty="0"/>
              <a:t> Fraudsters call people randomly, pretending to be legitimate experts. They try </a:t>
            </a:r>
            <a:r>
              <a:rPr lang="en" spc="-120" dirty="0"/>
              <a:t>to scare you into giving them money or giving them control of your computer by downloading fake software or giving them your passwords. It is important not to give in to the demands of these fraudsters and ignore them.</a:t>
            </a:r>
          </a:p>
          <a:p>
            <a:pPr marL="12700" marR="164465">
              <a:lnSpc>
                <a:spcPts val="2470"/>
              </a:lnSpc>
              <a:spcBef>
                <a:spcPts val="15"/>
              </a:spcBef>
              <a:buFont typeface="Arial"/>
              <a:buChar char="•"/>
              <a:tabLst>
                <a:tab pos="170180" algn="l"/>
              </a:tabLst>
            </a:pPr>
            <a:r>
              <a:rPr lang="en" i="1" spc="-110" dirty="0"/>
              <a:t> This scam also takes the form of pop-up messages that appear on your </a:t>
            </a:r>
            <a:r>
              <a:rPr lang="en" spc="-80" dirty="0"/>
              <a:t>screen, alerting you that your computer has been infected.</a:t>
            </a:r>
          </a:p>
          <a:p>
            <a:pPr marL="12700" marR="63500">
              <a:lnSpc>
                <a:spcPts val="2470"/>
              </a:lnSpc>
              <a:spcBef>
                <a:spcPts val="5"/>
              </a:spcBef>
              <a:buFont typeface="Arial"/>
              <a:buChar char="•"/>
              <a:tabLst>
                <a:tab pos="170180" algn="l"/>
              </a:tabLst>
            </a:pPr>
            <a:r>
              <a:rPr lang="en" i="1" spc="-195" dirty="0"/>
              <a:t> Even though the calls and pop-ups are compelling, in reality you risk having </a:t>
            </a:r>
            <a:r>
              <a:rPr lang="en" spc="-114" dirty="0"/>
              <a:t>your credit card codes and banking credentials stolen, losing access to your computer, becoming a victim of identity theft, and even having your bank account emptied. Do not call the numbers that appear directly in the warning messages.</a:t>
            </a:r>
          </a:p>
        </p:txBody>
      </p:sp>
      <p:grpSp>
        <p:nvGrpSpPr>
          <p:cNvPr id="69" name="object 2">
            <a:extLst>
              <a:ext uri="{FF2B5EF4-FFF2-40B4-BE49-F238E27FC236}">
                <a16:creationId xmlns:a16="http://schemas.microsoft.com/office/drawing/2014/main" id="{D72C8B37-C968-E612-645F-7BEBB9CDC31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C3CF300-1227-D932-0157-CF7CC40DA86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71" name="object 4">
              <a:extLst>
                <a:ext uri="{FF2B5EF4-FFF2-40B4-BE49-F238E27FC236}">
                  <a16:creationId xmlns:a16="http://schemas.microsoft.com/office/drawing/2014/main" id="{AA12670C-0FDF-38CD-1A85-1EF7AB47B65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72" name="object 5">
              <a:extLst>
                <a:ext uri="{FF2B5EF4-FFF2-40B4-BE49-F238E27FC236}">
                  <a16:creationId xmlns:a16="http://schemas.microsoft.com/office/drawing/2014/main" id="{6DC25B81-7E76-A418-C5BB-4CED9105755A}"/>
                </a:ext>
              </a:extLst>
            </p:cNvPr>
            <p:cNvPicPr/>
            <p:nvPr/>
          </p:nvPicPr>
          <p:blipFill>
            <a:blip r:embed="rId23"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73" name="object 6">
              <a:extLst>
                <a:ext uri="{FF2B5EF4-FFF2-40B4-BE49-F238E27FC236}">
                  <a16:creationId xmlns:a16="http://schemas.microsoft.com/office/drawing/2014/main" id="{248AD51B-2155-7F82-BD6D-46BB4C753F1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4" name="object 7">
              <a:extLst>
                <a:ext uri="{FF2B5EF4-FFF2-40B4-BE49-F238E27FC236}">
                  <a16:creationId xmlns:a16="http://schemas.microsoft.com/office/drawing/2014/main" id="{A301CB58-A041-9733-AABD-A66828882DC7}"/>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5" name="object 8">
              <a:extLst>
                <a:ext uri="{FF2B5EF4-FFF2-40B4-BE49-F238E27FC236}">
                  <a16:creationId xmlns:a16="http://schemas.microsoft.com/office/drawing/2014/main" id="{60F38D52-9FFB-241D-63F6-537FC26A9E18}"/>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6" name="object 9">
              <a:extLst>
                <a:ext uri="{FF2B5EF4-FFF2-40B4-BE49-F238E27FC236}">
                  <a16:creationId xmlns:a16="http://schemas.microsoft.com/office/drawing/2014/main" id="{81611E03-5037-4773-03E7-6A4F1F9A77B3}"/>
                </a:ext>
              </a:extLst>
            </p:cNvPr>
            <p:cNvPicPr/>
            <p:nvPr/>
          </p:nvPicPr>
          <p:blipFill>
            <a:blip r:embed="rId24"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77" name="object 10">
              <a:extLst>
                <a:ext uri="{FF2B5EF4-FFF2-40B4-BE49-F238E27FC236}">
                  <a16:creationId xmlns:a16="http://schemas.microsoft.com/office/drawing/2014/main" id="{F7D1EA93-D01D-9918-1911-76D2C5A6D9C7}"/>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8" name="object 11">
              <a:extLst>
                <a:ext uri="{FF2B5EF4-FFF2-40B4-BE49-F238E27FC236}">
                  <a16:creationId xmlns:a16="http://schemas.microsoft.com/office/drawing/2014/main" id="{C009EE7D-0103-04B0-F805-BE330B4851CA}"/>
                </a:ext>
              </a:extLst>
            </p:cNvPr>
            <p:cNvPicPr/>
            <p:nvPr/>
          </p:nvPicPr>
          <p:blipFill>
            <a:blip r:embed="rId25"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79" name="object 12">
              <a:extLst>
                <a:ext uri="{FF2B5EF4-FFF2-40B4-BE49-F238E27FC236}">
                  <a16:creationId xmlns:a16="http://schemas.microsoft.com/office/drawing/2014/main" id="{3C88BBC6-2BE6-ACD5-3E92-28CE72B1A45A}"/>
                </a:ext>
              </a:extLst>
            </p:cNvPr>
            <p:cNvPicPr/>
            <p:nvPr/>
          </p:nvPicPr>
          <p:blipFill>
            <a:blip r:embed="rId26"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80" name="object 13">
              <a:extLst>
                <a:ext uri="{FF2B5EF4-FFF2-40B4-BE49-F238E27FC236}">
                  <a16:creationId xmlns:a16="http://schemas.microsoft.com/office/drawing/2014/main" id="{25AB4E14-DBAB-3357-2F8E-9F191FB60D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81" name="object 14">
              <a:extLst>
                <a:ext uri="{FF2B5EF4-FFF2-40B4-BE49-F238E27FC236}">
                  <a16:creationId xmlns:a16="http://schemas.microsoft.com/office/drawing/2014/main" id="{D2BB976F-B059-8AD5-7CEE-B4F07751C0D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82" name="object 15">
            <a:extLst>
              <a:ext uri="{FF2B5EF4-FFF2-40B4-BE49-F238E27FC236}">
                <a16:creationId xmlns:a16="http://schemas.microsoft.com/office/drawing/2014/main" id="{6691CECB-F5D0-BEF6-3FB5-2C11C2D662DD}"/>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83" name="object 16">
            <a:extLst>
              <a:ext uri="{FF2B5EF4-FFF2-40B4-BE49-F238E27FC236}">
                <a16:creationId xmlns:a16="http://schemas.microsoft.com/office/drawing/2014/main" id="{3032CA88-D45E-41DD-F39F-D4AF12C04861}"/>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84" name="object 17">
            <a:extLst>
              <a:ext uri="{FF2B5EF4-FFF2-40B4-BE49-F238E27FC236}">
                <a16:creationId xmlns:a16="http://schemas.microsoft.com/office/drawing/2014/main" id="{0A688FA7-D800-2FBF-0DBE-BB8DC6FB79FC}"/>
              </a:ext>
            </a:extLst>
          </p:cNvPr>
          <p:cNvGrpSpPr/>
          <p:nvPr/>
        </p:nvGrpSpPr>
        <p:grpSpPr>
          <a:xfrm>
            <a:off x="1322958" y="1690414"/>
            <a:ext cx="1341120" cy="1102360"/>
            <a:chOff x="1322958" y="1690414"/>
            <a:chExt cx="1341120" cy="1102360"/>
          </a:xfrm>
        </p:grpSpPr>
        <p:sp>
          <p:nvSpPr>
            <p:cNvPr id="85" name="object 18">
              <a:extLst>
                <a:ext uri="{FF2B5EF4-FFF2-40B4-BE49-F238E27FC236}">
                  <a16:creationId xmlns:a16="http://schemas.microsoft.com/office/drawing/2014/main" id="{3A6417DE-4428-E094-F60F-72870A791D3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6" name="object 19">
              <a:extLst>
                <a:ext uri="{FF2B5EF4-FFF2-40B4-BE49-F238E27FC236}">
                  <a16:creationId xmlns:a16="http://schemas.microsoft.com/office/drawing/2014/main" id="{5EEE66FF-F057-7BE7-D892-E68BBC8A6BB2}"/>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7" name="object 50">
            <a:extLst>
              <a:ext uri="{FF2B5EF4-FFF2-40B4-BE49-F238E27FC236}">
                <a16:creationId xmlns:a16="http://schemas.microsoft.com/office/drawing/2014/main" id="{C7D7A91E-D940-8B5D-5478-031D6C88BA27}"/>
              </a:ext>
            </a:extLst>
          </p:cNvPr>
          <p:cNvSpPr txBox="1"/>
          <p:nvPr/>
        </p:nvSpPr>
        <p:spPr>
          <a:xfrm>
            <a:off x="1607071" y="7738594"/>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0256F6A9-3CF1-43DA-519B-7FC3381913D4}"/>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352060C4-AF88-F7BD-C2C6-B1983ED8A38F}"/>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E02D384-51E9-EE5C-1881-6E79F1D2B687}"/>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en" sz="1050" dirty="0">
                <a:solidFill>
                  <a:srgbClr val="1D1D1B"/>
                </a:solidFill>
                <a:latin typeface="Calibri"/>
                <a:cs typeface="Calibri"/>
              </a:rPr>
              <a:t>FAKE ERROR MESSAGE</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en" sz="1050" dirty="0">
                <a:solidFill>
                  <a:srgbClr val="1D1D1B"/>
                </a:solidFill>
                <a:latin typeface="Calibri"/>
                <a:cs typeface="Calibri"/>
              </a:rPr>
              <a:t>INCOMING CALL</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en" sz="750" dirty="0">
                <a:solidFill>
                  <a:srgbClr val="5F2177"/>
                </a:solidFill>
                <a:latin typeface="Calibri"/>
                <a:cs typeface="Calibri"/>
              </a:rPr>
              <a:t>MEANWHILE...</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COMPUTER ACCESS</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REQUEST PERSONAL INFORMATION</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FORENAME</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en"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NAME</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en" sz="600" dirty="0">
                <a:solidFill>
                  <a:srgbClr val="9B4AB6"/>
                </a:solidFill>
                <a:latin typeface="Calibri"/>
                <a:cs typeface="Calibri"/>
              </a:rPr>
              <a:t>INVOICING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en" sz="1050" dirty="0">
                <a:solidFill>
                  <a:srgbClr val="1D1D1B"/>
                </a:solidFill>
                <a:latin typeface="Calibri"/>
                <a:cs typeface="Calibri"/>
              </a:rPr>
              <a:t>CALLING THE NUMBER</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en"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en"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en" sz="550" dirty="0">
                <a:latin typeface="Calibri"/>
                <a:cs typeface="Calibri"/>
              </a:rPr>
              <a:t>CALL QUICKLY!</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en"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en" sz="750" dirty="0">
                <a:latin typeface="Calibri"/>
                <a:cs typeface="Calibri"/>
              </a:rPr>
              <a:t>OR</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en" sz="550" dirty="0">
                <a:latin typeface="Calibri"/>
                <a:cs typeface="Calibri"/>
              </a:rPr>
              <a:t>"LEAVE IT TO ME, I'LL SOLVE YOUR PROBLEM..."</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en"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en" sz="2700" baseline="-16975" dirty="0">
                <a:solidFill>
                  <a:srgbClr val="A663C7"/>
                </a:solidFill>
                <a:latin typeface="Calibri"/>
                <a:cs typeface="Calibri"/>
              </a:rPr>
              <a:t>€ </a:t>
            </a:r>
            <a:r>
              <a:rPr lang="en"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en"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INFO</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lang="fr-FR" sz="750" dirty="0">
              <a:latin typeface="Calibri"/>
              <a:cs typeface="Calibri"/>
            </a:endParaRPr>
          </a:p>
        </p:txBody>
      </p:sp>
      <p:grpSp>
        <p:nvGrpSpPr>
          <p:cNvPr id="38" name="object 38"/>
          <p:cNvGrpSpPr/>
          <p:nvPr/>
        </p:nvGrpSpPr>
        <p:grpSpPr>
          <a:xfrm>
            <a:off x="1619747" y="3396008"/>
            <a:ext cx="16809085" cy="6745605"/>
            <a:chOff x="1619747" y="3396008"/>
            <a:chExt cx="16809085" cy="674560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screen">
              <a:extLst>
                <a:ext uri="{28A0092B-C50C-407E-A947-70E740481C1C}">
                  <a14:useLocalDpi xmlns:a14="http://schemas.microsoft.com/office/drawing/2010/main"/>
                </a:ext>
              </a:extLst>
            </a:blip>
            <a:stretch>
              <a:fillRect/>
            </a:stretch>
          </p:blipFill>
          <p:spPr>
            <a:xfrm>
              <a:off x="4309697" y="5321768"/>
              <a:ext cx="87633" cy="86351"/>
            </a:xfrm>
            <a:prstGeom prst="rect">
              <a:avLst/>
            </a:prstGeom>
          </p:spPr>
        </p:pic>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42" name="object 42"/>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427441"/>
              <a:ext cx="12235180" cy="6682740"/>
            </a:xfrm>
            <a:custGeom>
              <a:avLst/>
              <a:gdLst/>
              <a:ahLst/>
              <a:cxnLst/>
              <a:rect l="l" t="t" r="r" b="b"/>
              <a:pathLst>
                <a:path w="12235180" h="66827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6271913"/>
                  </a:lnTo>
                  <a:lnTo>
                    <a:pt x="141608" y="6319789"/>
                  </a:lnTo>
                  <a:lnTo>
                    <a:pt x="149697" y="6366042"/>
                  </a:lnTo>
                  <a:lnTo>
                    <a:pt x="162802" y="6410366"/>
                  </a:lnTo>
                  <a:lnTo>
                    <a:pt x="180614" y="6452451"/>
                  </a:lnTo>
                  <a:lnTo>
                    <a:pt x="202824" y="6491990"/>
                  </a:lnTo>
                  <a:lnTo>
                    <a:pt x="229126" y="6528674"/>
                  </a:lnTo>
                  <a:lnTo>
                    <a:pt x="259209" y="6562196"/>
                  </a:lnTo>
                  <a:lnTo>
                    <a:pt x="292766" y="6592248"/>
                  </a:lnTo>
                  <a:lnTo>
                    <a:pt x="329488" y="6618522"/>
                  </a:lnTo>
                  <a:lnTo>
                    <a:pt x="369067" y="6640709"/>
                  </a:lnTo>
                  <a:lnTo>
                    <a:pt x="411195" y="6658502"/>
                  </a:lnTo>
                  <a:lnTo>
                    <a:pt x="455562" y="6671593"/>
                  </a:lnTo>
                  <a:lnTo>
                    <a:pt x="501861" y="6679673"/>
                  </a:lnTo>
                  <a:lnTo>
                    <a:pt x="549784" y="6682435"/>
                  </a:lnTo>
                  <a:lnTo>
                    <a:pt x="11824247" y="6682435"/>
                  </a:lnTo>
                  <a:lnTo>
                    <a:pt x="11872169" y="6679673"/>
                  </a:lnTo>
                  <a:lnTo>
                    <a:pt x="11918467" y="6671593"/>
                  </a:lnTo>
                  <a:lnTo>
                    <a:pt x="11962834" y="6658502"/>
                  </a:lnTo>
                  <a:lnTo>
                    <a:pt x="12004959" y="6640709"/>
                  </a:lnTo>
                  <a:lnTo>
                    <a:pt x="12044536" y="6618522"/>
                  </a:lnTo>
                  <a:lnTo>
                    <a:pt x="12081257" y="6592248"/>
                  </a:lnTo>
                  <a:lnTo>
                    <a:pt x="12114811" y="6562196"/>
                  </a:lnTo>
                  <a:lnTo>
                    <a:pt x="12144892" y="6528674"/>
                  </a:lnTo>
                  <a:lnTo>
                    <a:pt x="12171191" y="6491990"/>
                  </a:lnTo>
                  <a:lnTo>
                    <a:pt x="12193400" y="6452451"/>
                  </a:lnTo>
                  <a:lnTo>
                    <a:pt x="12211210" y="6410366"/>
                  </a:lnTo>
                  <a:lnTo>
                    <a:pt x="12224314" y="6366042"/>
                  </a:lnTo>
                  <a:lnTo>
                    <a:pt x="12232402" y="6319789"/>
                  </a:lnTo>
                  <a:lnTo>
                    <a:pt x="12235166" y="6271913"/>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427441"/>
              <a:ext cx="12235815" cy="6682740"/>
            </a:xfrm>
            <a:custGeom>
              <a:avLst/>
              <a:gdLst/>
              <a:ahLst/>
              <a:cxnLst/>
              <a:rect l="l" t="t" r="r" b="b"/>
              <a:pathLst>
                <a:path w="12235815" h="66827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6271913"/>
                  </a:lnTo>
                  <a:lnTo>
                    <a:pt x="141629" y="6319789"/>
                  </a:lnTo>
                  <a:lnTo>
                    <a:pt x="149718" y="6366042"/>
                  </a:lnTo>
                  <a:lnTo>
                    <a:pt x="162823" y="6410366"/>
                  </a:lnTo>
                  <a:lnTo>
                    <a:pt x="180635" y="6452451"/>
                  </a:lnTo>
                  <a:lnTo>
                    <a:pt x="202845" y="6491990"/>
                  </a:lnTo>
                  <a:lnTo>
                    <a:pt x="229147" y="6528674"/>
                  </a:lnTo>
                  <a:lnTo>
                    <a:pt x="259230" y="6562196"/>
                  </a:lnTo>
                  <a:lnTo>
                    <a:pt x="292787" y="6592248"/>
                  </a:lnTo>
                  <a:lnTo>
                    <a:pt x="329509" y="6618522"/>
                  </a:lnTo>
                  <a:lnTo>
                    <a:pt x="369088" y="6640709"/>
                  </a:lnTo>
                  <a:lnTo>
                    <a:pt x="411216" y="6658502"/>
                  </a:lnTo>
                  <a:lnTo>
                    <a:pt x="455583" y="6671593"/>
                  </a:lnTo>
                  <a:lnTo>
                    <a:pt x="501882" y="6679673"/>
                  </a:lnTo>
                  <a:lnTo>
                    <a:pt x="549805" y="6682435"/>
                  </a:lnTo>
                  <a:lnTo>
                    <a:pt x="762395" y="6682435"/>
                  </a:lnTo>
                  <a:lnTo>
                    <a:pt x="11587919" y="6682435"/>
                  </a:lnTo>
                  <a:lnTo>
                    <a:pt x="11824268" y="6682435"/>
                  </a:lnTo>
                  <a:lnTo>
                    <a:pt x="11872190" y="6679673"/>
                  </a:lnTo>
                  <a:lnTo>
                    <a:pt x="11918488" y="6671593"/>
                  </a:lnTo>
                  <a:lnTo>
                    <a:pt x="11962854" y="6658502"/>
                  </a:lnTo>
                  <a:lnTo>
                    <a:pt x="12004980" y="6640709"/>
                  </a:lnTo>
                  <a:lnTo>
                    <a:pt x="12044557" y="6618522"/>
                  </a:lnTo>
                  <a:lnTo>
                    <a:pt x="12081277" y="6592248"/>
                  </a:lnTo>
                  <a:lnTo>
                    <a:pt x="12114832" y="6562196"/>
                  </a:lnTo>
                  <a:lnTo>
                    <a:pt x="12144913" y="6528674"/>
                  </a:lnTo>
                  <a:lnTo>
                    <a:pt x="12171212" y="6491990"/>
                  </a:lnTo>
                  <a:lnTo>
                    <a:pt x="12193421" y="6452451"/>
                  </a:lnTo>
                  <a:lnTo>
                    <a:pt x="12211231" y="6410366"/>
                  </a:lnTo>
                  <a:lnTo>
                    <a:pt x="12224335" y="6366042"/>
                  </a:lnTo>
                  <a:lnTo>
                    <a:pt x="12232423" y="6319789"/>
                  </a:lnTo>
                  <a:lnTo>
                    <a:pt x="12235187" y="6271913"/>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748894"/>
            <a:ext cx="10888980" cy="1417320"/>
          </a:xfrm>
          <a:prstGeom prst="rect">
            <a:avLst/>
          </a:prstGeom>
        </p:spPr>
        <p:txBody>
          <a:bodyPr vert="horz" wrap="square" lIns="0" tIns="33020" rIns="0" bIns="0" rtlCol="0">
            <a:spAutoFit/>
          </a:bodyPr>
          <a:lstStyle/>
          <a:p>
            <a:pPr marL="12700" marR="5080">
              <a:lnSpc>
                <a:spcPts val="2580"/>
              </a:lnSpc>
              <a:spcBef>
                <a:spcPts val="260"/>
              </a:spcBef>
            </a:pPr>
            <a:r>
              <a:rPr lang="en" sz="2200" b="1" dirty="0">
                <a:solidFill>
                  <a:srgbClr val="231F20"/>
                </a:solidFill>
                <a:latin typeface="Calibri"/>
                <a:cs typeface="Calibri"/>
              </a:rPr>
              <a:t>To explain how the scam happens, tell this story using the infographic:</a:t>
            </a:r>
            <a:endParaRPr sz="2200" b="1" dirty="0">
              <a:latin typeface="Calibri"/>
              <a:cs typeface="Calibri"/>
            </a:endParaRPr>
          </a:p>
          <a:p>
            <a:pPr marL="12700" marR="267970">
              <a:lnSpc>
                <a:spcPts val="2470"/>
              </a:lnSpc>
              <a:spcBef>
                <a:spcPts val="740"/>
              </a:spcBef>
            </a:pPr>
            <a:r>
              <a:rPr lang="en" sz="2200" i="1" spc="-225" dirty="0">
                <a:solidFill>
                  <a:srgbClr val="231F20"/>
                </a:solidFill>
                <a:latin typeface="Arial Narrow"/>
                <a:cs typeface="Arial Narrow"/>
              </a:rPr>
              <a:t>During this attack, the scammer contacts you and tries to convince you that there is a problem on your computer and that you should let them "fix" it for you.</a:t>
            </a:r>
            <a:endParaRPr sz="2200" dirty="0">
              <a:latin typeface="Arial Narrow"/>
              <a:cs typeface="Arial Narrow"/>
            </a:endParaRPr>
          </a:p>
        </p:txBody>
      </p:sp>
      <p:sp>
        <p:nvSpPr>
          <p:cNvPr id="48" name="object 48"/>
          <p:cNvSpPr txBox="1"/>
          <p:nvPr/>
        </p:nvSpPr>
        <p:spPr>
          <a:xfrm>
            <a:off x="6748907" y="5429240"/>
            <a:ext cx="11174730" cy="365125"/>
          </a:xfrm>
          <a:prstGeom prst="rect">
            <a:avLst/>
          </a:prstGeom>
        </p:spPr>
        <p:txBody>
          <a:bodyPr vert="horz" wrap="square" lIns="0" tIns="15875" rIns="0" bIns="0" rtlCol="0">
            <a:spAutoFit/>
          </a:bodyPr>
          <a:lstStyle/>
          <a:p>
            <a:pPr marL="12700">
              <a:lnSpc>
                <a:spcPct val="100000"/>
              </a:lnSpc>
              <a:spcBef>
                <a:spcPts val="125"/>
              </a:spcBef>
            </a:pPr>
            <a:r>
              <a:rPr lang="en" sz="2200" i="1" spc="-140" dirty="0">
                <a:solidFill>
                  <a:srgbClr val="231F20"/>
                </a:solidFill>
                <a:latin typeface="Arial Narrow"/>
                <a:cs typeface="Arial Narrow"/>
              </a:rPr>
              <a:t>The two most common ways it uses to contact you are by sending you fake error messages</a:t>
            </a:r>
            <a:endParaRPr sz="2200" dirty="0">
              <a:latin typeface="Arial Narrow"/>
              <a:cs typeface="Arial Narrow"/>
            </a:endParaRPr>
          </a:p>
        </p:txBody>
      </p:sp>
      <p:sp>
        <p:nvSpPr>
          <p:cNvPr id="49" name="object 49"/>
          <p:cNvSpPr txBox="1"/>
          <p:nvPr/>
        </p:nvSpPr>
        <p:spPr>
          <a:xfrm>
            <a:off x="6748907" y="5743366"/>
            <a:ext cx="5508625"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on your computer or call you on your phone.</a:t>
            </a:r>
            <a:endParaRPr sz="2200" dirty="0">
              <a:latin typeface="Arial Narrow"/>
              <a:cs typeface="Arial Narrow"/>
            </a:endParaRPr>
          </a:p>
        </p:txBody>
      </p:sp>
      <p:sp>
        <p:nvSpPr>
          <p:cNvPr id="50" name="object 50"/>
          <p:cNvSpPr txBox="1"/>
          <p:nvPr/>
        </p:nvSpPr>
        <p:spPr>
          <a:xfrm>
            <a:off x="6748907" y="6371619"/>
            <a:ext cx="10387330" cy="365125"/>
          </a:xfrm>
          <a:prstGeom prst="rect">
            <a:avLst/>
          </a:prstGeom>
        </p:spPr>
        <p:txBody>
          <a:bodyPr vert="horz" wrap="square" lIns="0" tIns="15875" rIns="0" bIns="0" rtlCol="0">
            <a:spAutoFit/>
          </a:bodyPr>
          <a:lstStyle/>
          <a:p>
            <a:pPr marL="12700">
              <a:lnSpc>
                <a:spcPct val="100000"/>
              </a:lnSpc>
              <a:spcBef>
                <a:spcPts val="125"/>
              </a:spcBef>
            </a:pPr>
            <a:r>
              <a:rPr lang="en" sz="2200" i="1" spc="-135" dirty="0">
                <a:solidFill>
                  <a:srgbClr val="231F20"/>
                </a:solidFill>
                <a:latin typeface="Arial Narrow"/>
                <a:cs typeface="Arial Narrow"/>
              </a:rPr>
              <a:t>Fake error messages are usually generated by a malicious or compromised website. You use</a:t>
            </a:r>
            <a:endParaRPr sz="2200" dirty="0">
              <a:latin typeface="Arial Narrow"/>
              <a:cs typeface="Arial Narrow"/>
            </a:endParaRPr>
          </a:p>
        </p:txBody>
      </p:sp>
      <p:sp>
        <p:nvSpPr>
          <p:cNvPr id="51" name="object 51"/>
          <p:cNvSpPr txBox="1"/>
          <p:nvPr/>
        </p:nvSpPr>
        <p:spPr>
          <a:xfrm>
            <a:off x="6748907" y="6685746"/>
            <a:ext cx="11174730" cy="365125"/>
          </a:xfrm>
          <a:prstGeom prst="rect">
            <a:avLst/>
          </a:prstGeom>
        </p:spPr>
        <p:txBody>
          <a:bodyPr vert="horz" wrap="square" lIns="0" tIns="15875" rIns="0" bIns="0" rtlCol="0">
            <a:spAutoFit/>
          </a:bodyPr>
          <a:lstStyle/>
          <a:p>
            <a:pPr marL="12700">
              <a:lnSpc>
                <a:spcPct val="100000"/>
              </a:lnSpc>
              <a:spcBef>
                <a:spcPts val="125"/>
              </a:spcBef>
            </a:pPr>
            <a:r>
              <a:rPr lang="en" sz="2200" i="1" spc="-70" dirty="0">
                <a:solidFill>
                  <a:srgbClr val="231F20"/>
                </a:solidFill>
                <a:latin typeface="Arial Narrow"/>
                <a:cs typeface="Arial Narrow"/>
              </a:rPr>
              <a:t>just your web browser. For example, you click on a link in a web or network search</a:t>
            </a:r>
            <a:endParaRPr sz="2200" dirty="0">
              <a:latin typeface="Arial Narrow"/>
              <a:cs typeface="Arial Narrow"/>
            </a:endParaRPr>
          </a:p>
        </p:txBody>
      </p:sp>
      <p:sp>
        <p:nvSpPr>
          <p:cNvPr id="52" name="object 52"/>
          <p:cNvSpPr txBox="1"/>
          <p:nvPr/>
        </p:nvSpPr>
        <p:spPr>
          <a:xfrm>
            <a:off x="6748907" y="6999872"/>
            <a:ext cx="10869295"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and then your screen suddenly displays worrying messages informing you that your computer is experiencing a</a:t>
            </a:r>
            <a:endParaRPr sz="2200" dirty="0">
              <a:latin typeface="Arial Narrow"/>
              <a:cs typeface="Arial Narrow"/>
            </a:endParaRPr>
          </a:p>
        </p:txBody>
      </p:sp>
      <p:sp>
        <p:nvSpPr>
          <p:cNvPr id="53" name="object 53"/>
          <p:cNvSpPr txBox="1"/>
          <p:nvPr/>
        </p:nvSpPr>
        <p:spPr>
          <a:xfrm>
            <a:off x="6748907" y="7313999"/>
            <a:ext cx="10856595" cy="365125"/>
          </a:xfrm>
          <a:prstGeom prst="rect">
            <a:avLst/>
          </a:prstGeom>
        </p:spPr>
        <p:txBody>
          <a:bodyPr vert="horz" wrap="square" lIns="0" tIns="15875" rIns="0" bIns="0" rtlCol="0">
            <a:spAutoFit/>
          </a:bodyPr>
          <a:lstStyle/>
          <a:p>
            <a:pPr marL="12700">
              <a:lnSpc>
                <a:spcPct val="100000"/>
              </a:lnSpc>
              <a:spcBef>
                <a:spcPts val="125"/>
              </a:spcBef>
            </a:pPr>
            <a:r>
              <a:rPr lang="en" sz="2200" i="1" spc="-90" dirty="0">
                <a:solidFill>
                  <a:srgbClr val="231F20"/>
                </a:solidFill>
                <a:latin typeface="Arial Narrow"/>
                <a:cs typeface="Arial Narrow"/>
              </a:rPr>
              <a:t>problem or virus and you should immediately call the phone number provided. These pop-ups</a:t>
            </a:r>
            <a:endParaRPr sz="2200" dirty="0">
              <a:latin typeface="Arial Narrow"/>
              <a:cs typeface="Arial Narrow"/>
            </a:endParaRPr>
          </a:p>
        </p:txBody>
      </p:sp>
      <p:sp>
        <p:nvSpPr>
          <p:cNvPr id="54" name="object 54"/>
          <p:cNvSpPr txBox="1"/>
          <p:nvPr/>
        </p:nvSpPr>
        <p:spPr>
          <a:xfrm>
            <a:off x="6748907" y="7628125"/>
            <a:ext cx="10888980" cy="678815"/>
          </a:xfrm>
          <a:prstGeom prst="rect">
            <a:avLst/>
          </a:prstGeom>
        </p:spPr>
        <p:txBody>
          <a:bodyPr vert="horz" wrap="square" lIns="0" tIns="44450" rIns="0" bIns="0" rtlCol="0">
            <a:spAutoFit/>
          </a:bodyPr>
          <a:lstStyle/>
          <a:p>
            <a:pPr marL="12700" marR="5080">
              <a:lnSpc>
                <a:spcPts val="2470"/>
              </a:lnSpc>
              <a:spcBef>
                <a:spcPts val="350"/>
              </a:spcBef>
            </a:pPr>
            <a:r>
              <a:rPr lang="en" sz="2200" i="1" spc="-90" dirty="0">
                <a:solidFill>
                  <a:srgbClr val="231F20"/>
                </a:solidFill>
                <a:latin typeface="Arial Narrow"/>
                <a:cs typeface="Arial Narrow"/>
              </a:rPr>
              <a:t>may appear to block access to your computer, so you can't close them. Recorded sounds or voices can even accompany these pop-ups to make them even more visible.</a:t>
            </a:r>
            <a:endParaRPr sz="2200" dirty="0">
              <a:latin typeface="Arial Narrow"/>
              <a:cs typeface="Arial Narrow"/>
            </a:endParaRPr>
          </a:p>
        </p:txBody>
      </p:sp>
      <p:sp>
        <p:nvSpPr>
          <p:cNvPr id="55" name="object 55"/>
          <p:cNvSpPr txBox="1"/>
          <p:nvPr/>
        </p:nvSpPr>
        <p:spPr>
          <a:xfrm>
            <a:off x="6748907" y="8570505"/>
            <a:ext cx="10797540" cy="993140"/>
          </a:xfrm>
          <a:prstGeom prst="rect">
            <a:avLst/>
          </a:prstGeom>
        </p:spPr>
        <p:txBody>
          <a:bodyPr vert="horz" wrap="square" lIns="0" tIns="44450" rIns="0" bIns="0" rtlCol="0">
            <a:spAutoFit/>
          </a:bodyPr>
          <a:lstStyle/>
          <a:p>
            <a:pPr marL="12700" marR="5080" algn="just">
              <a:lnSpc>
                <a:spcPts val="2470"/>
              </a:lnSpc>
              <a:spcBef>
                <a:spcPts val="350"/>
              </a:spcBef>
            </a:pPr>
            <a:r>
              <a:rPr lang="en" sz="2200" i="1" spc="-165" dirty="0">
                <a:solidFill>
                  <a:srgbClr val="231F20"/>
                </a:solidFill>
                <a:latin typeface="Arial Narrow"/>
                <a:cs typeface="Arial Narrow"/>
              </a:rPr>
              <a:t>Phone calls usually take the form of a "help desk agent" calling you on behalf of a trusted company such as Microsoft or Amazon. These scammers are professionals and are often quite convincing...</a:t>
            </a:r>
            <a:endParaRPr sz="2200" dirty="0">
              <a:latin typeface="Arial Narrow"/>
              <a:cs typeface="Arial Narrow"/>
            </a:endParaRPr>
          </a:p>
        </p:txBody>
      </p:sp>
      <p:grpSp>
        <p:nvGrpSpPr>
          <p:cNvPr id="56" name="object 56"/>
          <p:cNvGrpSpPr/>
          <p:nvPr/>
        </p:nvGrpSpPr>
        <p:grpSpPr>
          <a:xfrm>
            <a:off x="17892476" y="9769061"/>
            <a:ext cx="1145540" cy="498475"/>
            <a:chOff x="17892476" y="9769061"/>
            <a:chExt cx="1145540" cy="498475"/>
          </a:xfrm>
        </p:grpSpPr>
        <p:sp>
          <p:nvSpPr>
            <p:cNvPr id="57" name="object 57"/>
            <p:cNvSpPr/>
            <p:nvPr/>
          </p:nvSpPr>
          <p:spPr>
            <a:xfrm>
              <a:off x="18001508" y="986500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58" name="object 58"/>
            <p:cNvSpPr/>
            <p:nvPr/>
          </p:nvSpPr>
          <p:spPr>
            <a:xfrm>
              <a:off x="17892472" y="9769062"/>
              <a:ext cx="1145540" cy="311150"/>
            </a:xfrm>
            <a:custGeom>
              <a:avLst/>
              <a:gdLst/>
              <a:ahLst/>
              <a:cxnLst/>
              <a:rect l="l" t="t" r="r" b="b"/>
              <a:pathLst>
                <a:path w="1145540" h="311150">
                  <a:moveTo>
                    <a:pt x="1145336" y="114566"/>
                  </a:moveTo>
                  <a:lnTo>
                    <a:pt x="1144320" y="110845"/>
                  </a:lnTo>
                  <a:lnTo>
                    <a:pt x="1143660" y="108407"/>
                  </a:lnTo>
                  <a:lnTo>
                    <a:pt x="1138135" y="88138"/>
                  </a:lnTo>
                  <a:lnTo>
                    <a:pt x="1101280" y="64643"/>
                  </a:lnTo>
                  <a:lnTo>
                    <a:pt x="895985" y="39268"/>
                  </a:lnTo>
                  <a:lnTo>
                    <a:pt x="885964" y="40817"/>
                  </a:lnTo>
                  <a:lnTo>
                    <a:pt x="877620" y="46863"/>
                  </a:lnTo>
                  <a:lnTo>
                    <a:pt x="871918" y="55651"/>
                  </a:lnTo>
                  <a:lnTo>
                    <a:pt x="869810" y="65443"/>
                  </a:lnTo>
                  <a:lnTo>
                    <a:pt x="871905" y="75857"/>
                  </a:lnTo>
                  <a:lnTo>
                    <a:pt x="877608" y="83731"/>
                  </a:lnTo>
                  <a:lnTo>
                    <a:pt x="885939" y="89001"/>
                  </a:lnTo>
                  <a:lnTo>
                    <a:pt x="895985" y="91617"/>
                  </a:lnTo>
                  <a:lnTo>
                    <a:pt x="1032649" y="108038"/>
                  </a:lnTo>
                  <a:lnTo>
                    <a:pt x="989685" y="125996"/>
                  </a:lnTo>
                  <a:lnTo>
                    <a:pt x="942644" y="145351"/>
                  </a:lnTo>
                  <a:lnTo>
                    <a:pt x="895388" y="164185"/>
                  </a:lnTo>
                  <a:lnTo>
                    <a:pt x="847839" y="182206"/>
                  </a:lnTo>
                  <a:lnTo>
                    <a:pt x="799922" y="199136"/>
                  </a:lnTo>
                  <a:lnTo>
                    <a:pt x="751586" y="214680"/>
                  </a:lnTo>
                  <a:lnTo>
                    <a:pt x="702767" y="228549"/>
                  </a:lnTo>
                  <a:lnTo>
                    <a:pt x="653389" y="240461"/>
                  </a:lnTo>
                  <a:lnTo>
                    <a:pt x="603199" y="249834"/>
                  </a:lnTo>
                  <a:lnTo>
                    <a:pt x="552716" y="255866"/>
                  </a:lnTo>
                  <a:lnTo>
                    <a:pt x="502208" y="258203"/>
                  </a:lnTo>
                  <a:lnTo>
                    <a:pt x="451929" y="256451"/>
                  </a:lnTo>
                  <a:lnTo>
                    <a:pt x="402145" y="250240"/>
                  </a:lnTo>
                  <a:lnTo>
                    <a:pt x="353136" y="239166"/>
                  </a:lnTo>
                  <a:lnTo>
                    <a:pt x="305155" y="222872"/>
                  </a:lnTo>
                  <a:lnTo>
                    <a:pt x="258483" y="200977"/>
                  </a:lnTo>
                  <a:lnTo>
                    <a:pt x="217919" y="176580"/>
                  </a:lnTo>
                  <a:lnTo>
                    <a:pt x="179692" y="148844"/>
                  </a:lnTo>
                  <a:lnTo>
                    <a:pt x="143738" y="118173"/>
                  </a:lnTo>
                  <a:lnTo>
                    <a:pt x="110007" y="84988"/>
                  </a:lnTo>
                  <a:lnTo>
                    <a:pt x="78422" y="49720"/>
                  </a:lnTo>
                  <a:lnTo>
                    <a:pt x="48920" y="12776"/>
                  </a:lnTo>
                  <a:lnTo>
                    <a:pt x="41592" y="5473"/>
                  </a:lnTo>
                  <a:lnTo>
                    <a:pt x="32778" y="965"/>
                  </a:lnTo>
                  <a:lnTo>
                    <a:pt x="23088" y="0"/>
                  </a:lnTo>
                  <a:lnTo>
                    <a:pt x="13106" y="3390"/>
                  </a:lnTo>
                  <a:lnTo>
                    <a:pt x="5753" y="10121"/>
                  </a:lnTo>
                  <a:lnTo>
                    <a:pt x="1028" y="19469"/>
                  </a:lnTo>
                  <a:lnTo>
                    <a:pt x="0" y="29730"/>
                  </a:lnTo>
                  <a:lnTo>
                    <a:pt x="3708" y="39204"/>
                  </a:lnTo>
                  <a:lnTo>
                    <a:pt x="37947" y="82130"/>
                  </a:lnTo>
                  <a:lnTo>
                    <a:pt x="74510" y="122974"/>
                  </a:lnTo>
                  <a:lnTo>
                    <a:pt x="113665" y="161213"/>
                  </a:lnTo>
                  <a:lnTo>
                    <a:pt x="155651" y="196342"/>
                  </a:lnTo>
                  <a:lnTo>
                    <a:pt x="200698" y="227825"/>
                  </a:lnTo>
                  <a:lnTo>
                    <a:pt x="249047" y="254990"/>
                  </a:lnTo>
                  <a:lnTo>
                    <a:pt x="299935" y="277037"/>
                  </a:lnTo>
                  <a:lnTo>
                    <a:pt x="352831" y="293674"/>
                  </a:lnTo>
                  <a:lnTo>
                    <a:pt x="407200" y="304571"/>
                  </a:lnTo>
                  <a:lnTo>
                    <a:pt x="457009" y="309638"/>
                  </a:lnTo>
                  <a:lnTo>
                    <a:pt x="506755" y="310680"/>
                  </a:lnTo>
                  <a:lnTo>
                    <a:pt x="556348" y="308076"/>
                  </a:lnTo>
                  <a:lnTo>
                    <a:pt x="605713" y="302234"/>
                  </a:lnTo>
                  <a:lnTo>
                    <a:pt x="654748" y="293535"/>
                  </a:lnTo>
                  <a:lnTo>
                    <a:pt x="703402" y="282371"/>
                  </a:lnTo>
                  <a:lnTo>
                    <a:pt x="751586" y="269125"/>
                  </a:lnTo>
                  <a:lnTo>
                    <a:pt x="799223" y="254177"/>
                  </a:lnTo>
                  <a:lnTo>
                    <a:pt x="846226" y="237921"/>
                  </a:lnTo>
                  <a:lnTo>
                    <a:pt x="896924" y="219075"/>
                  </a:lnTo>
                  <a:lnTo>
                    <a:pt x="947267" y="199301"/>
                  </a:lnTo>
                  <a:lnTo>
                    <a:pt x="997369" y="178892"/>
                  </a:lnTo>
                  <a:lnTo>
                    <a:pt x="1057186" y="154000"/>
                  </a:lnTo>
                  <a:lnTo>
                    <a:pt x="1053731" y="156857"/>
                  </a:lnTo>
                  <a:lnTo>
                    <a:pt x="969937" y="228206"/>
                  </a:lnTo>
                  <a:lnTo>
                    <a:pt x="964069" y="236537"/>
                  </a:lnTo>
                  <a:lnTo>
                    <a:pt x="962367" y="246608"/>
                  </a:lnTo>
                  <a:lnTo>
                    <a:pt x="964450" y="256743"/>
                  </a:lnTo>
                  <a:lnTo>
                    <a:pt x="969937" y="265226"/>
                  </a:lnTo>
                  <a:lnTo>
                    <a:pt x="978712" y="271018"/>
                  </a:lnTo>
                  <a:lnTo>
                    <a:pt x="988402" y="272669"/>
                  </a:lnTo>
                  <a:lnTo>
                    <a:pt x="998131" y="270598"/>
                  </a:lnTo>
                  <a:lnTo>
                    <a:pt x="1103655" y="182905"/>
                  </a:lnTo>
                  <a:lnTo>
                    <a:pt x="1138605" y="140398"/>
                  </a:lnTo>
                  <a:lnTo>
                    <a:pt x="1145171" y="115379"/>
                  </a:lnTo>
                  <a:lnTo>
                    <a:pt x="1145235" y="115150"/>
                  </a:lnTo>
                  <a:lnTo>
                    <a:pt x="1145336" y="114566"/>
                  </a:lnTo>
                  <a:close/>
                </a:path>
              </a:pathLst>
            </a:custGeom>
            <a:solidFill>
              <a:srgbClr val="BA87D8"/>
            </a:solidFill>
          </p:spPr>
          <p:txBody>
            <a:bodyPr wrap="square" lIns="0" tIns="0" rIns="0" bIns="0" rtlCol="0"/>
            <a:lstStyle/>
            <a:p>
              <a:endParaRPr dirty="0"/>
            </a:p>
          </p:txBody>
        </p:sp>
      </p:grpSp>
      <p:grpSp>
        <p:nvGrpSpPr>
          <p:cNvPr id="64" name="object 2">
            <a:extLst>
              <a:ext uri="{FF2B5EF4-FFF2-40B4-BE49-F238E27FC236}">
                <a16:creationId xmlns:a16="http://schemas.microsoft.com/office/drawing/2014/main" id="{66857DFE-276E-8B9C-B4CD-A2A8C8BC6D86}"/>
              </a:ext>
            </a:extLst>
          </p:cNvPr>
          <p:cNvGrpSpPr/>
          <p:nvPr/>
        </p:nvGrpSpPr>
        <p:grpSpPr>
          <a:xfrm>
            <a:off x="0" y="0"/>
            <a:ext cx="20104100" cy="1543685"/>
            <a:chOff x="0" y="0"/>
            <a:chExt cx="20104100" cy="1543685"/>
          </a:xfrm>
        </p:grpSpPr>
        <p:sp>
          <p:nvSpPr>
            <p:cNvPr id="65" name="object 3">
              <a:extLst>
                <a:ext uri="{FF2B5EF4-FFF2-40B4-BE49-F238E27FC236}">
                  <a16:creationId xmlns:a16="http://schemas.microsoft.com/office/drawing/2014/main" id="{CF5E0707-A286-2E0F-E059-B84092182DC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66" name="object 4">
              <a:extLst>
                <a:ext uri="{FF2B5EF4-FFF2-40B4-BE49-F238E27FC236}">
                  <a16:creationId xmlns:a16="http://schemas.microsoft.com/office/drawing/2014/main" id="{02805689-8801-E375-9E42-04BF3CEC2B9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67" name="object 5">
              <a:extLst>
                <a:ext uri="{FF2B5EF4-FFF2-40B4-BE49-F238E27FC236}">
                  <a16:creationId xmlns:a16="http://schemas.microsoft.com/office/drawing/2014/main" id="{8CC587B2-F975-C75A-A9DC-2A08089D4E7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8" name="object 6">
              <a:extLst>
                <a:ext uri="{FF2B5EF4-FFF2-40B4-BE49-F238E27FC236}">
                  <a16:creationId xmlns:a16="http://schemas.microsoft.com/office/drawing/2014/main" id="{FEE74A0B-2761-CB4E-A78F-319ADCD8633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9" name="object 7">
              <a:extLst>
                <a:ext uri="{FF2B5EF4-FFF2-40B4-BE49-F238E27FC236}">
                  <a16:creationId xmlns:a16="http://schemas.microsoft.com/office/drawing/2014/main" id="{9A39A834-D4C0-731C-D7BB-E3FEB1DC210F}"/>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0" name="object 8">
              <a:extLst>
                <a:ext uri="{FF2B5EF4-FFF2-40B4-BE49-F238E27FC236}">
                  <a16:creationId xmlns:a16="http://schemas.microsoft.com/office/drawing/2014/main" id="{2C50C28C-12DB-BB12-B35D-5A7C320A2E95}"/>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1" name="object 9">
              <a:extLst>
                <a:ext uri="{FF2B5EF4-FFF2-40B4-BE49-F238E27FC236}">
                  <a16:creationId xmlns:a16="http://schemas.microsoft.com/office/drawing/2014/main" id="{58931DF6-14C6-26BA-7FE5-4559352B3048}"/>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72" name="object 10">
              <a:extLst>
                <a:ext uri="{FF2B5EF4-FFF2-40B4-BE49-F238E27FC236}">
                  <a16:creationId xmlns:a16="http://schemas.microsoft.com/office/drawing/2014/main" id="{F0CD482D-FD31-159B-942C-E1F897EE8964}"/>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3" name="object 11">
              <a:extLst>
                <a:ext uri="{FF2B5EF4-FFF2-40B4-BE49-F238E27FC236}">
                  <a16:creationId xmlns:a16="http://schemas.microsoft.com/office/drawing/2014/main" id="{6189AF3E-0EE2-EFC3-68ED-D50CFBAE004D}"/>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74" name="object 12">
              <a:extLst>
                <a:ext uri="{FF2B5EF4-FFF2-40B4-BE49-F238E27FC236}">
                  <a16:creationId xmlns:a16="http://schemas.microsoft.com/office/drawing/2014/main" id="{4FD2AB45-A2AA-28D0-F795-1917A9432EF7}"/>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75" name="object 13">
              <a:extLst>
                <a:ext uri="{FF2B5EF4-FFF2-40B4-BE49-F238E27FC236}">
                  <a16:creationId xmlns:a16="http://schemas.microsoft.com/office/drawing/2014/main" id="{50EE955C-ECD1-91A0-98AF-F62D19C9D8A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76" name="object 14">
              <a:extLst>
                <a:ext uri="{FF2B5EF4-FFF2-40B4-BE49-F238E27FC236}">
                  <a16:creationId xmlns:a16="http://schemas.microsoft.com/office/drawing/2014/main" id="{3503EEBE-25DF-4CC1-1EEF-81A8D8085DC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77" name="object 15">
            <a:extLst>
              <a:ext uri="{FF2B5EF4-FFF2-40B4-BE49-F238E27FC236}">
                <a16:creationId xmlns:a16="http://schemas.microsoft.com/office/drawing/2014/main" id="{BE8C2F58-9FDC-4247-596D-44DD3FC88980}"/>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78" name="object 16">
            <a:extLst>
              <a:ext uri="{FF2B5EF4-FFF2-40B4-BE49-F238E27FC236}">
                <a16:creationId xmlns:a16="http://schemas.microsoft.com/office/drawing/2014/main" id="{E08DD80F-B8D8-2842-C763-C65F6C0D75F2}"/>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79" name="object 17">
            <a:extLst>
              <a:ext uri="{FF2B5EF4-FFF2-40B4-BE49-F238E27FC236}">
                <a16:creationId xmlns:a16="http://schemas.microsoft.com/office/drawing/2014/main" id="{54BFE32F-EA19-E1C9-B1E5-01981AAB0F4C}"/>
              </a:ext>
            </a:extLst>
          </p:cNvPr>
          <p:cNvGrpSpPr/>
          <p:nvPr/>
        </p:nvGrpSpPr>
        <p:grpSpPr>
          <a:xfrm>
            <a:off x="1322958" y="1690414"/>
            <a:ext cx="1341120" cy="1102360"/>
            <a:chOff x="1322958" y="1690414"/>
            <a:chExt cx="1341120" cy="1102360"/>
          </a:xfrm>
        </p:grpSpPr>
        <p:sp>
          <p:nvSpPr>
            <p:cNvPr id="80" name="object 18">
              <a:extLst>
                <a:ext uri="{FF2B5EF4-FFF2-40B4-BE49-F238E27FC236}">
                  <a16:creationId xmlns:a16="http://schemas.microsoft.com/office/drawing/2014/main" id="{35622BEF-EEA1-5BDA-8D12-39D10437F50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1" name="object 19">
              <a:extLst>
                <a:ext uri="{FF2B5EF4-FFF2-40B4-BE49-F238E27FC236}">
                  <a16:creationId xmlns:a16="http://schemas.microsoft.com/office/drawing/2014/main" id="{8D536A2C-2FBA-06D0-4985-A988B082E698}"/>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2" name="object 50">
            <a:extLst>
              <a:ext uri="{FF2B5EF4-FFF2-40B4-BE49-F238E27FC236}">
                <a16:creationId xmlns:a16="http://schemas.microsoft.com/office/drawing/2014/main" id="{8C35512C-6F19-224A-992F-C0DAFD6C804E}"/>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7666F121-157C-E77F-8BC0-EF5DB275E52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40BB625A-D38A-EBED-6C10-3C363BD290AC}"/>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73743377-A3BB-023B-C7E4-2A0A0F73C144}"/>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en" sz="1050" dirty="0">
                <a:solidFill>
                  <a:srgbClr val="1D1D1B"/>
                </a:solidFill>
                <a:latin typeface="Calibri"/>
                <a:cs typeface="Calibri"/>
              </a:rPr>
              <a:t>FAKE ERROR MESSAGE</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en" sz="1050" dirty="0">
                <a:solidFill>
                  <a:srgbClr val="1D1D1B"/>
                </a:solidFill>
                <a:latin typeface="Calibri"/>
                <a:cs typeface="Calibri"/>
              </a:rPr>
              <a:t>INCOMING CALL</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en" sz="750" dirty="0">
                <a:solidFill>
                  <a:srgbClr val="5F2177"/>
                </a:solidFill>
                <a:latin typeface="Calibri"/>
                <a:cs typeface="Calibri"/>
              </a:rPr>
              <a:t>MEANWHILE...</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COMPUTER ACCESS</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REQUEST PERSONAL INFORMATION</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FORENAME</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en"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NAME</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en" sz="600" dirty="0">
                <a:solidFill>
                  <a:srgbClr val="9B4AB6"/>
                </a:solidFill>
                <a:latin typeface="Calibri"/>
                <a:cs typeface="Calibri"/>
              </a:rPr>
              <a:t>INVOICING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en" sz="1050" dirty="0">
                <a:solidFill>
                  <a:srgbClr val="1D1D1B"/>
                </a:solidFill>
                <a:latin typeface="Calibri"/>
                <a:cs typeface="Calibri"/>
              </a:rPr>
              <a:t>CALLING THE NUMBER</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en"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en"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en" sz="550" dirty="0">
                <a:latin typeface="Calibri"/>
                <a:cs typeface="Calibri"/>
              </a:rPr>
              <a:t>CALL QUICKLY!</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en"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en" sz="750" dirty="0">
                <a:latin typeface="Calibri"/>
                <a:cs typeface="Calibri"/>
              </a:rPr>
              <a:t>OR</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en" sz="550" dirty="0">
                <a:latin typeface="Calibri"/>
                <a:cs typeface="Calibri"/>
              </a:rPr>
              <a:t>"LEAVE IT TO ME, I'LL SOLVE YOUR PROBLEM..."</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en"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en" sz="2700" baseline="-16975" dirty="0">
                <a:solidFill>
                  <a:srgbClr val="A663C7"/>
                </a:solidFill>
                <a:latin typeface="Calibri"/>
                <a:cs typeface="Calibri"/>
              </a:rPr>
              <a:t>€ </a:t>
            </a:r>
            <a:r>
              <a:rPr lang="en"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en"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INFO</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lang="fr-FR" sz="750" dirty="0">
              <a:latin typeface="Calibri"/>
              <a:cs typeface="Calibri"/>
            </a:endParaRPr>
          </a:p>
        </p:txBody>
      </p:sp>
      <p:grpSp>
        <p:nvGrpSpPr>
          <p:cNvPr id="38" name="object 38"/>
          <p:cNvGrpSpPr/>
          <p:nvPr/>
        </p:nvGrpSpPr>
        <p:grpSpPr>
          <a:xfrm>
            <a:off x="1619773" y="3544433"/>
            <a:ext cx="16809085" cy="6233795"/>
            <a:chOff x="1619773" y="3544433"/>
            <a:chExt cx="16809085" cy="623379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screen">
              <a:extLst>
                <a:ext uri="{28A0092B-C50C-407E-A947-70E740481C1C}">
                  <a14:useLocalDpi xmlns:a14="http://schemas.microsoft.com/office/drawing/2010/main"/>
                </a:ext>
              </a:extLst>
            </a:blip>
            <a:stretch>
              <a:fillRect/>
            </a:stretch>
          </p:blipFill>
          <p:spPr>
            <a:xfrm>
              <a:off x="4309696" y="5321768"/>
              <a:ext cx="87633" cy="86351"/>
            </a:xfrm>
            <a:prstGeom prst="rect">
              <a:avLst/>
            </a:prstGeom>
          </p:spPr>
        </p:pic>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42" name="object 42"/>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899418"/>
            <a:ext cx="11121390" cy="993140"/>
          </a:xfrm>
          <a:prstGeom prst="rect">
            <a:avLst/>
          </a:prstGeom>
        </p:spPr>
        <p:txBody>
          <a:bodyPr vert="horz" wrap="square" lIns="0" tIns="44450" rIns="0" bIns="0" rtlCol="0">
            <a:spAutoFit/>
          </a:bodyPr>
          <a:lstStyle/>
          <a:p>
            <a:pPr marL="12700" marR="5080">
              <a:lnSpc>
                <a:spcPts val="2470"/>
              </a:lnSpc>
              <a:spcBef>
                <a:spcPts val="350"/>
              </a:spcBef>
            </a:pPr>
            <a:r>
              <a:rPr lang="en" sz="2200" i="1" spc="-170" dirty="0">
                <a:solidFill>
                  <a:srgbClr val="231F20"/>
                </a:solidFill>
                <a:latin typeface="Arial Narrow"/>
                <a:cs typeface="Arial Narrow"/>
              </a:rPr>
              <a:t>It doesn't matter if you call them from a pop-up message or other error message, or if they call you as a help desk agent, the story is always the same. They let you know that they've detected a problem with your computer or account and that they want you to let them fix it.</a:t>
            </a:r>
            <a:endParaRPr sz="2200" dirty="0">
              <a:latin typeface="Arial Narrow"/>
              <a:cs typeface="Arial Narrow"/>
            </a:endParaRPr>
          </a:p>
        </p:txBody>
      </p:sp>
      <p:sp>
        <p:nvSpPr>
          <p:cNvPr id="48" name="object 48"/>
          <p:cNvSpPr txBox="1"/>
          <p:nvPr/>
        </p:nvSpPr>
        <p:spPr>
          <a:xfrm>
            <a:off x="6748907" y="5155924"/>
            <a:ext cx="6426200" cy="365125"/>
          </a:xfrm>
          <a:prstGeom prst="rect">
            <a:avLst/>
          </a:prstGeom>
        </p:spPr>
        <p:txBody>
          <a:bodyPr vert="horz" wrap="square" lIns="0" tIns="15875" rIns="0" bIns="0" rtlCol="0">
            <a:spAutoFit/>
          </a:bodyPr>
          <a:lstStyle/>
          <a:p>
            <a:pPr marL="12700">
              <a:lnSpc>
                <a:spcPct val="100000"/>
              </a:lnSpc>
              <a:spcBef>
                <a:spcPts val="125"/>
              </a:spcBef>
            </a:pPr>
            <a:r>
              <a:rPr lang="en" sz="2200" i="1" spc="-90" dirty="0">
                <a:solidFill>
                  <a:srgbClr val="231F20"/>
                </a:solidFill>
                <a:latin typeface="Arial Narrow"/>
                <a:cs typeface="Arial Narrow"/>
              </a:rPr>
              <a:t>Here are some things that usually happen at this stage:</a:t>
            </a:r>
            <a:endParaRPr sz="2200" dirty="0">
              <a:latin typeface="Arial Narrow"/>
              <a:cs typeface="Arial Narrow"/>
            </a:endParaRPr>
          </a:p>
        </p:txBody>
      </p:sp>
      <p:sp>
        <p:nvSpPr>
          <p:cNvPr id="49" name="object 49"/>
          <p:cNvSpPr txBox="1"/>
          <p:nvPr/>
        </p:nvSpPr>
        <p:spPr>
          <a:xfrm>
            <a:off x="7693870" y="5594880"/>
            <a:ext cx="10200640" cy="3756156"/>
          </a:xfrm>
          <a:prstGeom prst="rect">
            <a:avLst/>
          </a:prstGeom>
        </p:spPr>
        <p:txBody>
          <a:bodyPr vert="horz" wrap="square" lIns="0" tIns="44450" rIns="0" bIns="0" rtlCol="0">
            <a:spAutoFit/>
          </a:bodyPr>
          <a:lstStyle/>
          <a:p>
            <a:pPr marL="12700" marR="5080">
              <a:lnSpc>
                <a:spcPts val="2470"/>
              </a:lnSpc>
              <a:spcBef>
                <a:spcPts val="350"/>
              </a:spcBef>
              <a:buFont typeface="Arial"/>
              <a:buChar char="•"/>
              <a:tabLst>
                <a:tab pos="170180" algn="l"/>
              </a:tabLst>
            </a:pPr>
            <a:r>
              <a:rPr lang="en" sz="2200" i="1" spc="-120" dirty="0">
                <a:solidFill>
                  <a:srgbClr val="231F20"/>
                </a:solidFill>
                <a:latin typeface="Arial Narrow"/>
                <a:cs typeface="Arial Narrow"/>
              </a:rPr>
              <a:t>The scammer will want you to allow them to remotely access your computer so they can "fix" it. When it claims to repair your computer, it will steal your information or install malware.</a:t>
            </a:r>
            <a:endParaRPr sz="2200" dirty="0">
              <a:latin typeface="Arial Narrow"/>
              <a:cs typeface="Arial Narrow"/>
            </a:endParaRPr>
          </a:p>
          <a:p>
            <a:pPr marL="12700" marR="203200">
              <a:lnSpc>
                <a:spcPts val="2470"/>
              </a:lnSpc>
              <a:spcBef>
                <a:spcPts val="475"/>
              </a:spcBef>
              <a:buFont typeface="Arial"/>
              <a:buChar char="•"/>
              <a:tabLst>
                <a:tab pos="170180" algn="l"/>
              </a:tabLst>
            </a:pPr>
            <a:r>
              <a:rPr lang="en" sz="2200" i="1" spc="-35" dirty="0">
                <a:solidFill>
                  <a:srgbClr val="231F20"/>
                </a:solidFill>
                <a:latin typeface="Arial Narrow"/>
                <a:cs typeface="Arial Narrow"/>
              </a:rPr>
              <a:t>They may ask for your personal information in order to help you "correct" your account. This information likely includes things like your name, address, username, password, social security number, date of birth, and any other type of personal or financial data it may trick you into revealing.</a:t>
            </a:r>
            <a:endParaRPr sz="2200" dirty="0">
              <a:latin typeface="Arial Narrow"/>
              <a:cs typeface="Arial Narrow"/>
            </a:endParaRPr>
          </a:p>
          <a:p>
            <a:pPr marL="12700" marR="54610">
              <a:lnSpc>
                <a:spcPts val="2470"/>
              </a:lnSpc>
              <a:spcBef>
                <a:spcPts val="480"/>
              </a:spcBef>
              <a:buFont typeface="Arial"/>
              <a:buChar char="•"/>
              <a:tabLst>
                <a:tab pos="170180" algn="l"/>
              </a:tabLst>
            </a:pPr>
            <a:r>
              <a:rPr lang="en" sz="2200" i="1" spc="-35" dirty="0">
                <a:solidFill>
                  <a:srgbClr val="231F20"/>
                </a:solidFill>
                <a:latin typeface="Arial Narrow"/>
                <a:cs typeface="Arial Narrow"/>
              </a:rPr>
              <a:t>They will often try to charge you a fee for their services in order to "fix" the non-existent problem. </a:t>
            </a:r>
            <a:br>
              <a:rPr lang="fr-FR" sz="2200" i="1" spc="550" dirty="0">
                <a:solidFill>
                  <a:srgbClr val="231F20"/>
                </a:solidFill>
                <a:latin typeface="Arial Narrow"/>
                <a:cs typeface="Arial Narrow"/>
              </a:rPr>
            </a:br>
            <a:r>
              <a:rPr lang="en" sz="2200" i="1" spc="-150" dirty="0">
                <a:solidFill>
                  <a:srgbClr val="231F20"/>
                </a:solidFill>
                <a:latin typeface="Arial Narrow"/>
                <a:cs typeface="Arial Narrow"/>
              </a:rPr>
              <a:t>If you gave them your credit card information, they may not have been able to use it and ask if you have another one. He will try to obtain several bank cards.</a:t>
            </a:r>
            <a:endParaRPr sz="2200" dirty="0">
              <a:latin typeface="Arial Narrow"/>
              <a:cs typeface="Arial Narrow"/>
            </a:endParaRPr>
          </a:p>
          <a:p>
            <a:pPr marL="169545" indent="-157480">
              <a:lnSpc>
                <a:spcPct val="100000"/>
              </a:lnSpc>
              <a:spcBef>
                <a:spcPts val="254"/>
              </a:spcBef>
              <a:buFont typeface="Arial"/>
              <a:buChar char="•"/>
              <a:tabLst>
                <a:tab pos="170180" algn="l"/>
              </a:tabLst>
            </a:pPr>
            <a:r>
              <a:rPr lang="en" sz="2200" i="1" spc="-35" dirty="0">
                <a:solidFill>
                  <a:srgbClr val="231F20"/>
                </a:solidFill>
                <a:latin typeface="Arial Narrow"/>
                <a:cs typeface="Arial Narrow"/>
              </a:rPr>
              <a:t>They may ask you for the credit card payment verification code that you received via SMS.</a:t>
            </a:r>
            <a:endParaRPr sz="2200" dirty="0">
              <a:latin typeface="Arial Narrow"/>
              <a:cs typeface="Arial Narrow"/>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grpSp>
        <p:nvGrpSpPr>
          <p:cNvPr id="2" name="Group 1">
            <a:extLst>
              <a:ext uri="{FF2B5EF4-FFF2-40B4-BE49-F238E27FC236}">
                <a16:creationId xmlns:a16="http://schemas.microsoft.com/office/drawing/2014/main" id="{BF0FB941-45D1-B3E0-571E-A198687A370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FF42982A-3820-12F9-F902-B02BD7362615}"/>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AA556D09-B108-95DC-9EF6-7AF29BFB322B}"/>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15">
            <a:extLst>
              <a:ext uri="{FF2B5EF4-FFF2-40B4-BE49-F238E27FC236}">
                <a16:creationId xmlns:a16="http://schemas.microsoft.com/office/drawing/2014/main" id="{D51A0B06-C140-B791-E86D-DE8C7633B0F2}"/>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pic>
        <p:nvPicPr>
          <p:cNvPr id="3" name="Image 2">
            <a:extLst>
              <a:ext uri="{FF2B5EF4-FFF2-40B4-BE49-F238E27FC236}">
                <a16:creationId xmlns:a16="http://schemas.microsoft.com/office/drawing/2014/main" id="{08FD40DE-7842-6C40-4C69-D0E5E0E3D0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185" y="5163461"/>
            <a:ext cx="5244267" cy="2939906"/>
          </a:xfrm>
          <a:prstGeom prst="rect">
            <a:avLst/>
          </a:prstGeom>
        </p:spPr>
      </p:pic>
      <p:grpSp>
        <p:nvGrpSpPr>
          <p:cNvPr id="4" name="object 47">
            <a:extLst>
              <a:ext uri="{FF2B5EF4-FFF2-40B4-BE49-F238E27FC236}">
                <a16:creationId xmlns:a16="http://schemas.microsoft.com/office/drawing/2014/main" id="{85B5EEEC-BA57-63A9-F419-DE312B21C7BC}"/>
              </a:ext>
            </a:extLst>
          </p:cNvPr>
          <p:cNvGrpSpPr/>
          <p:nvPr/>
        </p:nvGrpSpPr>
        <p:grpSpPr>
          <a:xfrm>
            <a:off x="1619773" y="3544433"/>
            <a:ext cx="16809085" cy="6233795"/>
            <a:chOff x="1619773" y="3544433"/>
            <a:chExt cx="16809085" cy="6233795"/>
          </a:xfrm>
        </p:grpSpPr>
        <p:sp>
          <p:nvSpPr>
            <p:cNvPr id="5" name="object 48">
              <a:extLst>
                <a:ext uri="{FF2B5EF4-FFF2-40B4-BE49-F238E27FC236}">
                  <a16:creationId xmlns:a16="http://schemas.microsoft.com/office/drawing/2014/main" id="{E1A6AF94-708D-F752-DF6E-E0EE6A9E229D}"/>
                </a:ext>
              </a:extLst>
            </p:cNvPr>
            <p:cNvSpPr/>
            <p:nvPr/>
          </p:nvSpPr>
          <p:spPr>
            <a:xfrm>
              <a:off x="3558311" y="5351227"/>
              <a:ext cx="1565910" cy="27940"/>
            </a:xfrm>
            <a:custGeom>
              <a:avLst/>
              <a:gdLst/>
              <a:ahLst/>
              <a:cxnLst/>
              <a:rect l="l" t="t" r="r" b="b"/>
              <a:pathLst>
                <a:path w="1565910" h="27939">
                  <a:moveTo>
                    <a:pt x="1565884" y="21437"/>
                  </a:moveTo>
                  <a:lnTo>
                    <a:pt x="1562544" y="21437"/>
                  </a:lnTo>
                  <a:lnTo>
                    <a:pt x="1562544" y="6311"/>
                  </a:lnTo>
                  <a:lnTo>
                    <a:pt x="1565579" y="6311"/>
                  </a:lnTo>
                  <a:lnTo>
                    <a:pt x="1565579" y="0"/>
                  </a:lnTo>
                  <a:lnTo>
                    <a:pt x="0" y="0"/>
                  </a:lnTo>
                  <a:lnTo>
                    <a:pt x="0" y="6311"/>
                  </a:lnTo>
                  <a:lnTo>
                    <a:pt x="0" y="21437"/>
                  </a:lnTo>
                  <a:lnTo>
                    <a:pt x="0" y="27736"/>
                  </a:lnTo>
                  <a:lnTo>
                    <a:pt x="1565884" y="27736"/>
                  </a:lnTo>
                  <a:lnTo>
                    <a:pt x="1565884" y="21437"/>
                  </a:lnTo>
                  <a:close/>
                </a:path>
              </a:pathLst>
            </a:custGeom>
            <a:solidFill>
              <a:srgbClr val="F9E5FC"/>
            </a:solidFill>
          </p:spPr>
          <p:txBody>
            <a:bodyPr wrap="square" lIns="0" tIns="0" rIns="0" bIns="0" rtlCol="0"/>
            <a:lstStyle/>
            <a:p>
              <a:endParaRPr/>
            </a:p>
          </p:txBody>
        </p:sp>
        <p:sp>
          <p:nvSpPr>
            <p:cNvPr id="6" name="object 49">
              <a:extLst>
                <a:ext uri="{FF2B5EF4-FFF2-40B4-BE49-F238E27FC236}">
                  <a16:creationId xmlns:a16="http://schemas.microsoft.com/office/drawing/2014/main" id="{EC97C232-D105-1273-B318-957060F633DE}"/>
                </a:ext>
              </a:extLst>
            </p:cNvPr>
            <p:cNvSpPr/>
            <p:nvPr/>
          </p:nvSpPr>
          <p:spPr>
            <a:xfrm>
              <a:off x="3545157" y="5351225"/>
              <a:ext cx="13335" cy="27940"/>
            </a:xfrm>
            <a:custGeom>
              <a:avLst/>
              <a:gdLst/>
              <a:ahLst/>
              <a:cxnLst/>
              <a:rect l="l" t="t" r="r" b="b"/>
              <a:pathLst>
                <a:path w="13335" h="27939">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a:p>
          </p:txBody>
        </p:sp>
        <p:sp>
          <p:nvSpPr>
            <p:cNvPr id="7" name="object 50">
              <a:extLst>
                <a:ext uri="{FF2B5EF4-FFF2-40B4-BE49-F238E27FC236}">
                  <a16:creationId xmlns:a16="http://schemas.microsoft.com/office/drawing/2014/main" id="{D2ADCC88-8E6A-624A-00F3-7ACCF605213A}"/>
                </a:ext>
              </a:extLst>
            </p:cNvPr>
            <p:cNvSpPr/>
            <p:nvPr/>
          </p:nvSpPr>
          <p:spPr>
            <a:xfrm>
              <a:off x="5147932" y="5351227"/>
              <a:ext cx="1604010" cy="27940"/>
            </a:xfrm>
            <a:custGeom>
              <a:avLst/>
              <a:gdLst/>
              <a:ahLst/>
              <a:cxnLst/>
              <a:rect l="l" t="t" r="r" b="b"/>
              <a:pathLst>
                <a:path w="1604009" h="27939">
                  <a:moveTo>
                    <a:pt x="1603552" y="6311"/>
                  </a:moveTo>
                  <a:lnTo>
                    <a:pt x="1600517" y="6311"/>
                  </a:lnTo>
                  <a:lnTo>
                    <a:pt x="1600517" y="0"/>
                  </a:lnTo>
                  <a:lnTo>
                    <a:pt x="0" y="0"/>
                  </a:lnTo>
                  <a:lnTo>
                    <a:pt x="0" y="6311"/>
                  </a:lnTo>
                  <a:lnTo>
                    <a:pt x="0" y="21437"/>
                  </a:lnTo>
                  <a:lnTo>
                    <a:pt x="0" y="27736"/>
                  </a:lnTo>
                  <a:lnTo>
                    <a:pt x="1600225" y="27736"/>
                  </a:lnTo>
                  <a:lnTo>
                    <a:pt x="1600225" y="21437"/>
                  </a:lnTo>
                  <a:lnTo>
                    <a:pt x="1603552" y="21437"/>
                  </a:lnTo>
                  <a:lnTo>
                    <a:pt x="1603552" y="6311"/>
                  </a:lnTo>
                  <a:close/>
                </a:path>
              </a:pathLst>
            </a:custGeom>
            <a:solidFill>
              <a:srgbClr val="F9E5FC"/>
            </a:solidFill>
          </p:spPr>
          <p:txBody>
            <a:bodyPr wrap="square" lIns="0" tIns="0" rIns="0" bIns="0" rtlCol="0"/>
            <a:lstStyle/>
            <a:p>
              <a:endParaRPr/>
            </a:p>
          </p:txBody>
        </p:sp>
        <p:sp>
          <p:nvSpPr>
            <p:cNvPr id="8" name="object 51">
              <a:extLst>
                <a:ext uri="{FF2B5EF4-FFF2-40B4-BE49-F238E27FC236}">
                  <a16:creationId xmlns:a16="http://schemas.microsoft.com/office/drawing/2014/main" id="{9EF5061C-EBF3-2072-EC27-F06FD1476744}"/>
                </a:ext>
              </a:extLst>
            </p:cNvPr>
            <p:cNvSpPr/>
            <p:nvPr/>
          </p:nvSpPr>
          <p:spPr>
            <a:xfrm>
              <a:off x="5120865" y="5351224"/>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a:p>
          </p:txBody>
        </p:sp>
        <p:pic>
          <p:nvPicPr>
            <p:cNvPr id="9" name="object 52">
              <a:extLst>
                <a:ext uri="{FF2B5EF4-FFF2-40B4-BE49-F238E27FC236}">
                  <a16:creationId xmlns:a16="http://schemas.microsoft.com/office/drawing/2014/main" id="{855D1CDB-4149-2BD5-EA6B-8D23F5B22C2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505841" y="5321768"/>
              <a:ext cx="87633" cy="86348"/>
            </a:xfrm>
            <a:prstGeom prst="rect">
              <a:avLst/>
            </a:prstGeom>
          </p:spPr>
        </p:pic>
        <p:sp>
          <p:nvSpPr>
            <p:cNvPr id="10" name="object 53">
              <a:extLst>
                <a:ext uri="{FF2B5EF4-FFF2-40B4-BE49-F238E27FC236}">
                  <a16:creationId xmlns:a16="http://schemas.microsoft.com/office/drawing/2014/main" id="{212CB214-6169-64AC-1F9F-AE8535328F31}"/>
                </a:ext>
              </a:extLst>
            </p:cNvPr>
            <p:cNvSpPr/>
            <p:nvPr/>
          </p:nvSpPr>
          <p:spPr>
            <a:xfrm>
              <a:off x="5097930" y="5328624"/>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E0C1F2"/>
            </a:solidFill>
          </p:spPr>
          <p:txBody>
            <a:bodyPr wrap="square" lIns="0" tIns="0" rIns="0" bIns="0" rtlCol="0"/>
            <a:lstStyle/>
            <a:p>
              <a:endParaRPr/>
            </a:p>
          </p:txBody>
        </p:sp>
        <p:sp>
          <p:nvSpPr>
            <p:cNvPr id="11" name="object 54">
              <a:extLst>
                <a:ext uri="{FF2B5EF4-FFF2-40B4-BE49-F238E27FC236}">
                  <a16:creationId xmlns:a16="http://schemas.microsoft.com/office/drawing/2014/main" id="{CA7BA6E1-86FD-EB2F-C6C8-E93899CC69D7}"/>
                </a:ext>
              </a:extLst>
            </p:cNvPr>
            <p:cNvSpPr/>
            <p:nvPr/>
          </p:nvSpPr>
          <p:spPr>
            <a:xfrm>
              <a:off x="5090970" y="5321768"/>
              <a:ext cx="87630" cy="86360"/>
            </a:xfrm>
            <a:custGeom>
              <a:avLst/>
              <a:gdLst/>
              <a:ahLst/>
              <a:cxnLst/>
              <a:rect l="l" t="t" r="r" b="b"/>
              <a:pathLst>
                <a:path w="87629" h="86360">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60">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a:p>
          </p:txBody>
        </p:sp>
        <p:pic>
          <p:nvPicPr>
            <p:cNvPr id="12" name="object 55">
              <a:extLst>
                <a:ext uri="{FF2B5EF4-FFF2-40B4-BE49-F238E27FC236}">
                  <a16:creationId xmlns:a16="http://schemas.microsoft.com/office/drawing/2014/main" id="{40F4DE21-3F5A-CB31-4E6F-5019B8B6A39E}"/>
                </a:ext>
              </a:extLst>
            </p:cNvPr>
            <p:cNvPicPr/>
            <p:nvPr/>
          </p:nvPicPr>
          <p:blipFill>
            <a:blip r:embed="rId8"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13" name="object 56">
              <a:extLst>
                <a:ext uri="{FF2B5EF4-FFF2-40B4-BE49-F238E27FC236}">
                  <a16:creationId xmlns:a16="http://schemas.microsoft.com/office/drawing/2014/main" id="{90A124DE-41A5-8FD6-97F7-900630A63B77}"/>
                </a:ext>
              </a:extLst>
            </p:cNvPr>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4" name="object 57">
              <a:extLst>
                <a:ext uri="{FF2B5EF4-FFF2-40B4-BE49-F238E27FC236}">
                  <a16:creationId xmlns:a16="http://schemas.microsoft.com/office/drawing/2014/main" id="{A64B8AF3-6DB3-79AC-706B-49D3871D5313}"/>
                </a:ext>
              </a:extLst>
            </p:cNvPr>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a:p>
          </p:txBody>
        </p:sp>
        <p:sp>
          <p:nvSpPr>
            <p:cNvPr id="15" name="object 58">
              <a:extLst>
                <a:ext uri="{FF2B5EF4-FFF2-40B4-BE49-F238E27FC236}">
                  <a16:creationId xmlns:a16="http://schemas.microsoft.com/office/drawing/2014/main" id="{46221CE4-3B67-2C28-CE56-CB8B60664B54}"/>
                </a:ext>
              </a:extLst>
            </p:cNvPr>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a:p>
          </p:txBody>
        </p:sp>
      </p:grpSp>
      <p:sp>
        <p:nvSpPr>
          <p:cNvPr id="16" name="object 47"/>
          <p:cNvSpPr txBox="1"/>
          <p:nvPr/>
        </p:nvSpPr>
        <p:spPr>
          <a:xfrm>
            <a:off x="6748907" y="3899418"/>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en" sz="2400" spc="-170" dirty="0">
                <a:solidFill>
                  <a:srgbClr val="231F20"/>
                </a:solidFill>
                <a:latin typeface="+mn-lt"/>
                <a:cs typeface="Arial Narrow"/>
              </a:rPr>
              <a:t>Focus on fake Microsoft tech support scams and remind them of these rules:</a:t>
            </a:r>
            <a:endParaRPr sz="2400" dirty="0">
              <a:latin typeface="+mn-lt"/>
              <a:cs typeface="Arial Narrow"/>
            </a:endParaRPr>
          </a:p>
        </p:txBody>
      </p:sp>
      <p:sp>
        <p:nvSpPr>
          <p:cNvPr id="17" name="object 49"/>
          <p:cNvSpPr txBox="1"/>
          <p:nvPr/>
        </p:nvSpPr>
        <p:spPr>
          <a:xfrm>
            <a:off x="6748907" y="4435475"/>
            <a:ext cx="11201197" cy="489236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en" sz="2200" i="1" spc="-120" dirty="0">
                <a:solidFill>
                  <a:srgbClr val="231F20"/>
                </a:solidFill>
                <a:latin typeface="Arial Narrow"/>
                <a:cs typeface="Arial Narrow"/>
              </a:rPr>
              <a:t>• Microsoft will never call you to ask for financial or personal information.</a:t>
            </a:r>
          </a:p>
          <a:p>
            <a:pPr marL="12700" marR="5080">
              <a:lnSpc>
                <a:spcPts val="2470"/>
              </a:lnSpc>
              <a:spcBef>
                <a:spcPts val="350"/>
              </a:spcBef>
              <a:tabLst>
                <a:tab pos="170180" algn="l"/>
              </a:tabLst>
            </a:pPr>
            <a:r>
              <a:rPr lang="en" sz="2200" i="1" spc="-120" dirty="0">
                <a:solidFill>
                  <a:srgbClr val="231F20"/>
                </a:solidFill>
                <a:latin typeface="Arial Narrow"/>
                <a:cs typeface="Arial Narrow"/>
              </a:rPr>
              <a:t>• Microsoft will also never call you unsolicited to offer technical support to repair your computer.</a:t>
            </a:r>
          </a:p>
          <a:p>
            <a:pPr marL="12700" marR="5080">
              <a:lnSpc>
                <a:spcPts val="2470"/>
              </a:lnSpc>
              <a:spcBef>
                <a:spcPts val="350"/>
              </a:spcBef>
              <a:tabLst>
                <a:tab pos="170180" algn="l"/>
              </a:tabLst>
            </a:pPr>
            <a:r>
              <a:rPr lang="en" sz="2200" i="1" spc="-120" dirty="0">
                <a:solidFill>
                  <a:srgbClr val="231F20"/>
                </a:solidFill>
                <a:latin typeface="Arial Narrow"/>
                <a:cs typeface="Arial Narrow"/>
              </a:rPr>
              <a:t>• Microsoft will never ask you to pay for technical support in the form of cryptocurrency like Bitcoin, or with gift cards.</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en" sz="2200" i="1" spc="-120" dirty="0">
                <a:solidFill>
                  <a:srgbClr val="231F20"/>
                </a:solidFill>
                <a:latin typeface="Arial Narrow"/>
                <a:cs typeface="Arial Narrow"/>
              </a:rPr>
              <a:t>If you see an error message or pop-up window with a phone number, don't call it. Microsoft's error and warning messages never include a phone number.</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en" sz="2200" i="1" spc="-120" dirty="0">
                <a:solidFill>
                  <a:srgbClr val="231F20"/>
                </a:solidFill>
                <a:latin typeface="Arial Narrow"/>
                <a:cs typeface="Arial Narrow"/>
              </a:rPr>
              <a:t>If you've been contacted by someone claiming to be from Microsoft or associated with Microsoft and you think it's a scam, report the incident through the Microsoft online reporting tool "Report support fraud": </a:t>
            </a:r>
            <a:r>
              <a:rPr lang="en" sz="2200" i="1" spc="-120" dirty="0">
                <a:solidFill>
                  <a:srgbClr val="231F20"/>
                </a:solidFill>
                <a:latin typeface="Arial Narrow"/>
                <a:cs typeface="Arial Narrow"/>
                <a:hlinkClick r:id="rId9"/>
              </a:rPr>
              <a:t>https://www.microsoft.com/fr-fr/concern/scam?rtc=1 </a:t>
            </a: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en" sz="2200" i="1" spc="-120" dirty="0">
                <a:solidFill>
                  <a:srgbClr val="231F20"/>
                </a:solidFill>
                <a:latin typeface="Arial Narrow"/>
                <a:cs typeface="Arial Narrow"/>
              </a:rPr>
              <a:t>If you are a victim of a fake tech support scam, follow the steps on the cybermalveillance.gouv.fr site: </a:t>
            </a:r>
            <a:r>
              <a:rPr lang="en" sz="2200" i="1" spc="-120" dirty="0">
                <a:solidFill>
                  <a:srgbClr val="231F20"/>
                </a:solidFill>
                <a:latin typeface="Arial Narrow"/>
                <a:cs typeface="Arial Narrow"/>
                <a:hlinkClick r:id="rId10"/>
              </a:rPr>
              <a:t>https://www.cybermalveillance.gouv.fr/tous-nos-contenus/fiches-reflexes/arnaques-au-faux-support-technique</a:t>
            </a:r>
            <a:endParaRPr sz="2200" dirty="0">
              <a:latin typeface="Arial Narrow"/>
              <a:cs typeface="Arial Narrow"/>
            </a:endParaRPr>
          </a:p>
        </p:txBody>
      </p:sp>
      <p:grpSp>
        <p:nvGrpSpPr>
          <p:cNvPr id="2" name="Group 1">
            <a:extLst>
              <a:ext uri="{FF2B5EF4-FFF2-40B4-BE49-F238E27FC236}">
                <a16:creationId xmlns:a16="http://schemas.microsoft.com/office/drawing/2014/main" id="{7CD8F4B4-7203-A92D-753E-0FEF4263FF65}"/>
              </a:ext>
            </a:extLst>
          </p:cNvPr>
          <p:cNvGrpSpPr/>
          <p:nvPr/>
        </p:nvGrpSpPr>
        <p:grpSpPr>
          <a:xfrm>
            <a:off x="1373406" y="-220462"/>
            <a:ext cx="10659844" cy="1269515"/>
            <a:chOff x="1373406" y="-220462"/>
            <a:chExt cx="10659844" cy="1269515"/>
          </a:xfrm>
        </p:grpSpPr>
        <p:sp>
          <p:nvSpPr>
            <p:cNvPr id="18" name="Rectangle 17">
              <a:extLst>
                <a:ext uri="{FF2B5EF4-FFF2-40B4-BE49-F238E27FC236}">
                  <a16:creationId xmlns:a16="http://schemas.microsoft.com/office/drawing/2014/main" id="{285A5533-DF8F-007C-0531-15CACBC35540}"/>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FE533FBB-605C-E3A1-4C96-467A59688E3C}"/>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420270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4AD08D6-D776-49BA-B121-5C0C0D66C53C}"/>
              </a:ext>
            </a:extLst>
          </p:cNvPr>
          <p:cNvPicPr>
            <a:picLocks noChangeAspect="1"/>
          </p:cNvPicPr>
          <p:nvPr/>
        </p:nvPicPr>
        <p:blipFill>
          <a:blip r:embed="rId2"/>
          <a:stretch>
            <a:fillRect/>
          </a:stretch>
        </p:blipFill>
        <p:spPr>
          <a:xfrm>
            <a:off x="1830882" y="5481109"/>
            <a:ext cx="8049589" cy="4494453"/>
          </a:xfrm>
          <a:prstGeom prst="rect">
            <a:avLst/>
          </a:prstGeom>
          <a:effectLst>
            <a:outerShdw blurRad="50800" dist="38100" dir="2700000" algn="tl" rotWithShape="0">
              <a:prstClr val="black">
                <a:alpha val="40000"/>
              </a:prstClr>
            </a:outerShdw>
          </a:effectLst>
        </p:spPr>
      </p:pic>
      <p:sp>
        <p:nvSpPr>
          <p:cNvPr id="2" name="object 2"/>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en" sz="5750" b="1" spc="-150" dirty="0"/>
              <a:t>BEFORE YOU BEGIN</a:t>
            </a:r>
          </a:p>
        </p:txBody>
      </p:sp>
      <p:sp>
        <p:nvSpPr>
          <p:cNvPr id="3" name="object 3"/>
          <p:cNvSpPr txBox="1"/>
          <p:nvPr/>
        </p:nvSpPr>
        <p:spPr>
          <a:xfrm>
            <a:off x="1262934" y="1898474"/>
            <a:ext cx="16806545" cy="962025"/>
          </a:xfrm>
          <a:prstGeom prst="rect">
            <a:avLst/>
          </a:prstGeom>
        </p:spPr>
        <p:txBody>
          <a:bodyPr vert="horz" wrap="square" lIns="0" tIns="11430" rIns="0" bIns="0" rtlCol="0">
            <a:spAutoFit/>
          </a:bodyPr>
          <a:lstStyle/>
          <a:p>
            <a:pPr marL="12700" marR="5080">
              <a:lnSpc>
                <a:spcPct val="107800"/>
              </a:lnSpc>
              <a:spcBef>
                <a:spcPts val="90"/>
              </a:spcBef>
            </a:pPr>
            <a:r>
              <a:rPr lang="en" sz="2850" spc="60" dirty="0">
                <a:solidFill>
                  <a:srgbClr val="231F20"/>
                </a:solidFill>
                <a:latin typeface="Calibri"/>
                <a:cs typeface="Calibri"/>
              </a:rPr>
              <a:t>Get the PDF "</a:t>
            </a:r>
            <a:r>
              <a:rPr lang="en" sz="2850" b="1" spc="65" dirty="0">
                <a:solidFill>
                  <a:srgbClr val="231F20"/>
                </a:solidFill>
                <a:latin typeface="Calibri"/>
                <a:cs typeface="Calibri"/>
              </a:rPr>
              <a:t>Participant Guide</a:t>
            </a:r>
            <a:r>
              <a:rPr lang="en" sz="2850" spc="120" dirty="0">
                <a:solidFill>
                  <a:srgbClr val="231F20"/>
                </a:solidFill>
                <a:latin typeface="Calibri"/>
                <a:cs typeface="Calibri"/>
              </a:rPr>
              <a:t>" to discover the slides to project during your presentation. Check that you will have a screen or a video projector available.</a:t>
            </a:r>
            <a:endParaRPr lang="fr-FR" sz="2850" dirty="0">
              <a:latin typeface="Calibri"/>
              <a:cs typeface="Calibri"/>
            </a:endParaRPr>
          </a:p>
        </p:txBody>
      </p:sp>
      <p:grpSp>
        <p:nvGrpSpPr>
          <p:cNvPr id="15" name="object 15"/>
          <p:cNvGrpSpPr/>
          <p:nvPr/>
        </p:nvGrpSpPr>
        <p:grpSpPr>
          <a:xfrm>
            <a:off x="1280941" y="3523219"/>
            <a:ext cx="5861685" cy="3173409"/>
            <a:chOff x="1280941" y="3523219"/>
            <a:chExt cx="5861685" cy="3173409"/>
          </a:xfrm>
        </p:grpSpPr>
        <p:sp>
          <p:nvSpPr>
            <p:cNvPr id="18" name="object 18"/>
            <p:cNvSpPr/>
            <p:nvPr/>
          </p:nvSpPr>
          <p:spPr>
            <a:xfrm>
              <a:off x="3272766" y="3721855"/>
              <a:ext cx="2119630" cy="2957195"/>
            </a:xfrm>
            <a:custGeom>
              <a:avLst/>
              <a:gdLst/>
              <a:ahLst/>
              <a:cxnLst/>
              <a:rect l="l" t="t" r="r" b="b"/>
              <a:pathLst>
                <a:path w="2119629" h="2957195">
                  <a:moveTo>
                    <a:pt x="2119610" y="2956831"/>
                  </a:moveTo>
                  <a:lnTo>
                    <a:pt x="1305141" y="2486842"/>
                  </a:lnTo>
                  <a:lnTo>
                    <a:pt x="812858" y="2022176"/>
                  </a:lnTo>
                  <a:lnTo>
                    <a:pt x="444049" y="1285630"/>
                  </a:lnTo>
                  <a:lnTo>
                    <a:pt x="0" y="0"/>
                  </a:lnTo>
                </a:path>
              </a:pathLst>
            </a:custGeom>
            <a:ln w="62825">
              <a:solidFill>
                <a:srgbClr val="CCE5E0"/>
              </a:solidFill>
            </a:ln>
          </p:spPr>
          <p:txBody>
            <a:bodyPr wrap="square" lIns="0" tIns="0" rIns="0" bIns="0" rtlCol="0"/>
            <a:lstStyle/>
            <a:p>
              <a:endParaRPr dirty="0"/>
            </a:p>
          </p:txBody>
        </p:sp>
        <p:sp>
          <p:nvSpPr>
            <p:cNvPr id="19" name="object 19"/>
            <p:cNvSpPr/>
            <p:nvPr/>
          </p:nvSpPr>
          <p:spPr>
            <a:xfrm>
              <a:off x="5067272" y="6372778"/>
              <a:ext cx="302895" cy="323850"/>
            </a:xfrm>
            <a:custGeom>
              <a:avLst/>
              <a:gdLst/>
              <a:ahLst/>
              <a:cxnLst/>
              <a:rect l="l" t="t" r="r" b="b"/>
              <a:pathLst>
                <a:path w="302895" h="323850">
                  <a:moveTo>
                    <a:pt x="202328" y="0"/>
                  </a:moveTo>
                  <a:lnTo>
                    <a:pt x="291624" y="210381"/>
                  </a:lnTo>
                  <a:lnTo>
                    <a:pt x="302685" y="261696"/>
                  </a:lnTo>
                  <a:lnTo>
                    <a:pt x="289720" y="300056"/>
                  </a:lnTo>
                  <a:lnTo>
                    <a:pt x="255577" y="321826"/>
                  </a:lnTo>
                  <a:lnTo>
                    <a:pt x="203103" y="323372"/>
                  </a:lnTo>
                  <a:lnTo>
                    <a:pt x="0" y="290640"/>
                  </a:lnTo>
                </a:path>
              </a:pathLst>
            </a:custGeom>
            <a:ln w="62825">
              <a:solidFill>
                <a:srgbClr val="CCE5E0"/>
              </a:solidFill>
            </a:ln>
          </p:spPr>
          <p:txBody>
            <a:bodyPr wrap="square" lIns="0" tIns="0" rIns="0" bIns="0" rtlCol="0"/>
            <a:lstStyle/>
            <a:p>
              <a:endParaRPr dirty="0"/>
            </a:p>
          </p:txBody>
        </p:sp>
        <p:sp>
          <p:nvSpPr>
            <p:cNvPr id="20" name="object 20"/>
            <p:cNvSpPr/>
            <p:nvPr/>
          </p:nvSpPr>
          <p:spPr>
            <a:xfrm>
              <a:off x="1280941" y="3523219"/>
              <a:ext cx="5861685" cy="1411605"/>
            </a:xfrm>
            <a:custGeom>
              <a:avLst/>
              <a:gdLst/>
              <a:ahLst/>
              <a:cxnLst/>
              <a:rect l="l" t="t" r="r" b="b"/>
              <a:pathLst>
                <a:path w="5861684" h="1411604">
                  <a:moveTo>
                    <a:pt x="3697859" y="0"/>
                  </a:moveTo>
                  <a:lnTo>
                    <a:pt x="104656" y="8866"/>
                  </a:lnTo>
                  <a:lnTo>
                    <a:pt x="41817" y="13946"/>
                  </a:lnTo>
                  <a:lnTo>
                    <a:pt x="10509" y="17470"/>
                  </a:lnTo>
                  <a:lnTo>
                    <a:pt x="1406" y="21084"/>
                  </a:lnTo>
                  <a:lnTo>
                    <a:pt x="5182" y="26436"/>
                  </a:lnTo>
                  <a:lnTo>
                    <a:pt x="4396" y="157472"/>
                  </a:lnTo>
                  <a:lnTo>
                    <a:pt x="759" y="526539"/>
                  </a:lnTo>
                  <a:lnTo>
                    <a:pt x="116" y="640431"/>
                  </a:lnTo>
                  <a:lnTo>
                    <a:pt x="0" y="754884"/>
                  </a:lnTo>
                  <a:lnTo>
                    <a:pt x="600" y="868157"/>
                  </a:lnTo>
                  <a:lnTo>
                    <a:pt x="1229" y="923806"/>
                  </a:lnTo>
                  <a:lnTo>
                    <a:pt x="2109" y="978507"/>
                  </a:lnTo>
                  <a:lnTo>
                    <a:pt x="3264" y="1032042"/>
                  </a:lnTo>
                  <a:lnTo>
                    <a:pt x="4718" y="1084193"/>
                  </a:lnTo>
                  <a:lnTo>
                    <a:pt x="6494" y="1134743"/>
                  </a:lnTo>
                  <a:lnTo>
                    <a:pt x="8617" y="1183475"/>
                  </a:lnTo>
                  <a:lnTo>
                    <a:pt x="11110" y="1230169"/>
                  </a:lnTo>
                  <a:lnTo>
                    <a:pt x="13998" y="1274609"/>
                  </a:lnTo>
                  <a:lnTo>
                    <a:pt x="17304" y="1316577"/>
                  </a:lnTo>
                  <a:lnTo>
                    <a:pt x="21051" y="1355856"/>
                  </a:lnTo>
                  <a:lnTo>
                    <a:pt x="32374" y="1396611"/>
                  </a:lnTo>
                  <a:lnTo>
                    <a:pt x="85084" y="1402706"/>
                  </a:lnTo>
                  <a:lnTo>
                    <a:pt x="3799563" y="1411124"/>
                  </a:lnTo>
                  <a:lnTo>
                    <a:pt x="4663096" y="1409199"/>
                  </a:lnTo>
                  <a:lnTo>
                    <a:pt x="5620289" y="1403797"/>
                  </a:lnTo>
                  <a:lnTo>
                    <a:pt x="5671098" y="1403317"/>
                  </a:lnTo>
                  <a:lnTo>
                    <a:pt x="5721303" y="1402130"/>
                  </a:lnTo>
                  <a:lnTo>
                    <a:pt x="5767613" y="1399698"/>
                  </a:lnTo>
                  <a:lnTo>
                    <a:pt x="5806744" y="1395483"/>
                  </a:lnTo>
                  <a:lnTo>
                    <a:pt x="5847190" y="1383398"/>
                  </a:lnTo>
                  <a:lnTo>
                    <a:pt x="5857811" y="1338235"/>
                  </a:lnTo>
                  <a:lnTo>
                    <a:pt x="5859799" y="1230809"/>
                  </a:lnTo>
                  <a:lnTo>
                    <a:pt x="5860658" y="1127208"/>
                  </a:lnTo>
                  <a:lnTo>
                    <a:pt x="5861246" y="938317"/>
                  </a:lnTo>
                  <a:lnTo>
                    <a:pt x="5860996" y="726616"/>
                  </a:lnTo>
                  <a:lnTo>
                    <a:pt x="5859907" y="511657"/>
                  </a:lnTo>
                  <a:lnTo>
                    <a:pt x="5858714" y="376197"/>
                  </a:lnTo>
                  <a:lnTo>
                    <a:pt x="5857149" y="253772"/>
                  </a:lnTo>
                  <a:lnTo>
                    <a:pt x="5855210" y="150176"/>
                  </a:lnTo>
                  <a:lnTo>
                    <a:pt x="5854101" y="107249"/>
                  </a:lnTo>
                  <a:lnTo>
                    <a:pt x="5851603" y="42757"/>
                  </a:lnTo>
                  <a:lnTo>
                    <a:pt x="5829803" y="5289"/>
                  </a:lnTo>
                  <a:lnTo>
                    <a:pt x="5786451" y="2604"/>
                  </a:lnTo>
                  <a:lnTo>
                    <a:pt x="3697859" y="0"/>
                  </a:lnTo>
                  <a:close/>
                </a:path>
              </a:pathLst>
            </a:custGeom>
            <a:solidFill>
              <a:srgbClr val="CCE5E0"/>
            </a:solidFill>
          </p:spPr>
          <p:txBody>
            <a:bodyPr wrap="square" lIns="0" tIns="0" rIns="0" bIns="0" rtlCol="0"/>
            <a:lstStyle/>
            <a:p>
              <a:endParaRPr dirty="0"/>
            </a:p>
          </p:txBody>
        </p:sp>
      </p:grpSp>
      <p:sp>
        <p:nvSpPr>
          <p:cNvPr id="21" name="object 21"/>
          <p:cNvSpPr txBox="1"/>
          <p:nvPr/>
        </p:nvSpPr>
        <p:spPr>
          <a:xfrm>
            <a:off x="1749672" y="3688116"/>
            <a:ext cx="4772660" cy="920115"/>
          </a:xfrm>
          <a:prstGeom prst="rect">
            <a:avLst/>
          </a:prstGeom>
        </p:spPr>
        <p:txBody>
          <a:bodyPr vert="horz" wrap="square" lIns="0" tIns="42545" rIns="0" bIns="0" rtlCol="0">
            <a:spAutoFit/>
          </a:bodyPr>
          <a:lstStyle/>
          <a:p>
            <a:pPr marL="12700" marR="5080">
              <a:lnSpc>
                <a:spcPts val="2280"/>
              </a:lnSpc>
              <a:spcBef>
                <a:spcPts val="335"/>
              </a:spcBef>
            </a:pPr>
            <a:r>
              <a:rPr lang="en" sz="2050" spc="60" dirty="0">
                <a:solidFill>
                  <a:srgbClr val="231F20"/>
                </a:solidFill>
                <a:latin typeface="Calibri"/>
                <a:cs typeface="Calibri"/>
              </a:rPr>
              <a:t>Follow the steps step by step and use the instructions to comment on the slides to be projected as you go.</a:t>
            </a:r>
            <a:endParaRPr sz="2050" dirty="0">
              <a:latin typeface="Calibri"/>
              <a:cs typeface="Calibri"/>
            </a:endParaRPr>
          </a:p>
        </p:txBody>
      </p:sp>
      <p:pic>
        <p:nvPicPr>
          <p:cNvPr id="26" name="Picture 25">
            <a:extLst>
              <a:ext uri="{FF2B5EF4-FFF2-40B4-BE49-F238E27FC236}">
                <a16:creationId xmlns:a16="http://schemas.microsoft.com/office/drawing/2014/main" id="{A9D071F4-92EB-5548-0719-3F1067449E71}"/>
              </a:ext>
            </a:extLst>
          </p:cNvPr>
          <p:cNvPicPr>
            <a:picLocks noChangeAspect="1"/>
          </p:cNvPicPr>
          <p:nvPr/>
        </p:nvPicPr>
        <p:blipFill>
          <a:blip r:embed="rId3"/>
          <a:stretch>
            <a:fillRect/>
          </a:stretch>
        </p:blipFill>
        <p:spPr>
          <a:xfrm rot="21228607">
            <a:off x="8283126" y="3481143"/>
            <a:ext cx="8655495" cy="4877051"/>
          </a:xfrm>
          <a:prstGeom prst="rect">
            <a:avLst/>
          </a:prstGeom>
          <a:effectLst>
            <a:outerShdw blurRad="50800" dist="38100" dir="2700000" algn="tl" rotWithShape="0">
              <a:prstClr val="black">
                <a:alpha val="40000"/>
              </a:prstClr>
            </a:outerShdw>
          </a:effectLst>
        </p:spPr>
      </p:pic>
      <p:grpSp>
        <p:nvGrpSpPr>
          <p:cNvPr id="4" name="object 4"/>
          <p:cNvGrpSpPr/>
          <p:nvPr/>
        </p:nvGrpSpPr>
        <p:grpSpPr>
          <a:xfrm>
            <a:off x="13087420" y="5257207"/>
            <a:ext cx="5861685" cy="5156213"/>
            <a:chOff x="13087420" y="5257207"/>
            <a:chExt cx="5861685" cy="5156213"/>
          </a:xfrm>
        </p:grpSpPr>
        <p:sp>
          <p:nvSpPr>
            <p:cNvPr id="9" name="object 9"/>
            <p:cNvSpPr/>
            <p:nvPr/>
          </p:nvSpPr>
          <p:spPr>
            <a:xfrm>
              <a:off x="14865030" y="5257207"/>
              <a:ext cx="861694" cy="3550285"/>
            </a:xfrm>
            <a:custGeom>
              <a:avLst/>
              <a:gdLst/>
              <a:ahLst/>
              <a:cxnLst/>
              <a:rect l="l" t="t" r="r" b="b"/>
              <a:pathLst>
                <a:path w="861694" h="3550284">
                  <a:moveTo>
                    <a:pt x="0" y="0"/>
                  </a:moveTo>
                  <a:lnTo>
                    <a:pt x="566082" y="750862"/>
                  </a:lnTo>
                  <a:lnTo>
                    <a:pt x="837670" y="1370938"/>
                  </a:lnTo>
                  <a:lnTo>
                    <a:pt x="861610" y="1751611"/>
                  </a:lnTo>
                </a:path>
                <a:path w="861694" h="3550284">
                  <a:moveTo>
                    <a:pt x="861610" y="2595557"/>
                  </a:moveTo>
                  <a:lnTo>
                    <a:pt x="795787" y="3549975"/>
                  </a:lnTo>
                </a:path>
              </a:pathLst>
            </a:custGeom>
            <a:ln w="62825">
              <a:solidFill>
                <a:srgbClr val="CCE5E0"/>
              </a:solidFill>
            </a:ln>
          </p:spPr>
          <p:txBody>
            <a:bodyPr wrap="square" lIns="0" tIns="0" rIns="0" bIns="0" rtlCol="0"/>
            <a:lstStyle/>
            <a:p>
              <a:endParaRPr dirty="0"/>
            </a:p>
          </p:txBody>
        </p:sp>
        <p:sp>
          <p:nvSpPr>
            <p:cNvPr id="10" name="object 10"/>
            <p:cNvSpPr/>
            <p:nvPr/>
          </p:nvSpPr>
          <p:spPr>
            <a:xfrm>
              <a:off x="14153009" y="7728336"/>
              <a:ext cx="292100" cy="1078865"/>
            </a:xfrm>
            <a:custGeom>
              <a:avLst/>
              <a:gdLst/>
              <a:ahLst/>
              <a:cxnLst/>
              <a:rect l="l" t="t" r="r" b="b"/>
              <a:pathLst>
                <a:path w="292100" h="1078865">
                  <a:moveTo>
                    <a:pt x="0" y="0"/>
                  </a:moveTo>
                  <a:lnTo>
                    <a:pt x="180949" y="241060"/>
                  </a:lnTo>
                  <a:lnTo>
                    <a:pt x="269625" y="433794"/>
                  </a:lnTo>
                  <a:lnTo>
                    <a:pt x="291548" y="679342"/>
                  </a:lnTo>
                  <a:lnTo>
                    <a:pt x="272243" y="1078846"/>
                  </a:lnTo>
                </a:path>
              </a:pathLst>
            </a:custGeom>
            <a:ln w="62825">
              <a:solidFill>
                <a:srgbClr val="CCE5E0"/>
              </a:solidFill>
            </a:ln>
          </p:spPr>
          <p:txBody>
            <a:bodyPr wrap="square" lIns="0" tIns="0" rIns="0" bIns="0" rtlCol="0"/>
            <a:lstStyle/>
            <a:p>
              <a:endParaRPr dirty="0"/>
            </a:p>
          </p:txBody>
        </p:sp>
        <p:sp>
          <p:nvSpPr>
            <p:cNvPr id="11" name="object 11"/>
            <p:cNvSpPr/>
            <p:nvPr/>
          </p:nvSpPr>
          <p:spPr>
            <a:xfrm>
              <a:off x="14858516" y="526972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2" name="object 12"/>
            <p:cNvSpPr/>
            <p:nvPr/>
          </p:nvSpPr>
          <p:spPr>
            <a:xfrm>
              <a:off x="14136559" y="773355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3" name="object 13"/>
            <p:cNvSpPr/>
            <p:nvPr/>
          </p:nvSpPr>
          <p:spPr>
            <a:xfrm>
              <a:off x="13087420" y="8728131"/>
              <a:ext cx="5861685" cy="1685289"/>
            </a:xfrm>
            <a:custGeom>
              <a:avLst/>
              <a:gdLst/>
              <a:ahLst/>
              <a:cxnLst/>
              <a:rect l="l" t="t" r="r" b="b"/>
              <a:pathLst>
                <a:path w="5861684" h="1685290">
                  <a:moveTo>
                    <a:pt x="4250603" y="0"/>
                  </a:moveTo>
                  <a:lnTo>
                    <a:pt x="104644" y="10670"/>
                  </a:lnTo>
                  <a:lnTo>
                    <a:pt x="41806" y="16735"/>
                  </a:lnTo>
                  <a:lnTo>
                    <a:pt x="10498" y="20941"/>
                  </a:lnTo>
                  <a:lnTo>
                    <a:pt x="1395" y="25255"/>
                  </a:lnTo>
                  <a:lnTo>
                    <a:pt x="5171" y="31643"/>
                  </a:lnTo>
                  <a:lnTo>
                    <a:pt x="4221" y="209369"/>
                  </a:lnTo>
                  <a:lnTo>
                    <a:pt x="696" y="637150"/>
                  </a:lnTo>
                  <a:lnTo>
                    <a:pt x="0" y="809551"/>
                  </a:lnTo>
                  <a:lnTo>
                    <a:pt x="35" y="924734"/>
                  </a:lnTo>
                  <a:lnTo>
                    <a:pt x="605" y="1038658"/>
                  </a:lnTo>
                  <a:lnTo>
                    <a:pt x="1824" y="1150076"/>
                  </a:lnTo>
                  <a:lnTo>
                    <a:pt x="2712" y="1204455"/>
                  </a:lnTo>
                  <a:lnTo>
                    <a:pt x="3806" y="1257738"/>
                  </a:lnTo>
                  <a:lnTo>
                    <a:pt x="5119" y="1309771"/>
                  </a:lnTo>
                  <a:lnTo>
                    <a:pt x="6667" y="1360396"/>
                  </a:lnTo>
                  <a:lnTo>
                    <a:pt x="8462" y="1409458"/>
                  </a:lnTo>
                  <a:lnTo>
                    <a:pt x="10521" y="1456800"/>
                  </a:lnTo>
                  <a:lnTo>
                    <a:pt x="12856" y="1502266"/>
                  </a:lnTo>
                  <a:lnTo>
                    <a:pt x="15483" y="1545701"/>
                  </a:lnTo>
                  <a:lnTo>
                    <a:pt x="18415" y="1586948"/>
                  </a:lnTo>
                  <a:lnTo>
                    <a:pt x="21667" y="1625851"/>
                  </a:lnTo>
                  <a:lnTo>
                    <a:pt x="32363" y="1667491"/>
                  </a:lnTo>
                  <a:lnTo>
                    <a:pt x="85073" y="1674762"/>
                  </a:lnTo>
                  <a:lnTo>
                    <a:pt x="1411796" y="1676922"/>
                  </a:lnTo>
                  <a:lnTo>
                    <a:pt x="3521615" y="1684661"/>
                  </a:lnTo>
                  <a:lnTo>
                    <a:pt x="4290884" y="1684014"/>
                  </a:lnTo>
                  <a:lnTo>
                    <a:pt x="5005470" y="1680501"/>
                  </a:lnTo>
                  <a:lnTo>
                    <a:pt x="5620277" y="1676064"/>
                  </a:lnTo>
                  <a:lnTo>
                    <a:pt x="5671087" y="1675494"/>
                  </a:lnTo>
                  <a:lnTo>
                    <a:pt x="5721291" y="1674078"/>
                  </a:lnTo>
                  <a:lnTo>
                    <a:pt x="5767602" y="1671173"/>
                  </a:lnTo>
                  <a:lnTo>
                    <a:pt x="5806733" y="1666138"/>
                  </a:lnTo>
                  <a:lnTo>
                    <a:pt x="5847179" y="1651713"/>
                  </a:lnTo>
                  <a:lnTo>
                    <a:pt x="5857545" y="1606402"/>
                  </a:lnTo>
                  <a:lnTo>
                    <a:pt x="5859351" y="1510248"/>
                  </a:lnTo>
                  <a:lnTo>
                    <a:pt x="5860223" y="1416716"/>
                  </a:lnTo>
                  <a:lnTo>
                    <a:pt x="5861033" y="1242664"/>
                  </a:lnTo>
                  <a:lnTo>
                    <a:pt x="5861184" y="969396"/>
                  </a:lnTo>
                  <a:lnTo>
                    <a:pt x="5860274" y="679510"/>
                  </a:lnTo>
                  <a:lnTo>
                    <a:pt x="5858893" y="471184"/>
                  </a:lnTo>
                  <a:lnTo>
                    <a:pt x="5856916" y="286227"/>
                  </a:lnTo>
                  <a:lnTo>
                    <a:pt x="5855265" y="182830"/>
                  </a:lnTo>
                  <a:lnTo>
                    <a:pt x="5853349" y="100206"/>
                  </a:lnTo>
                  <a:lnTo>
                    <a:pt x="5851168" y="42510"/>
                  </a:lnTo>
                  <a:lnTo>
                    <a:pt x="5829792" y="6395"/>
                  </a:lnTo>
                  <a:lnTo>
                    <a:pt x="5786440" y="3183"/>
                  </a:lnTo>
                  <a:lnTo>
                    <a:pt x="4250603" y="0"/>
                  </a:lnTo>
                  <a:close/>
                </a:path>
              </a:pathLst>
            </a:custGeom>
            <a:solidFill>
              <a:srgbClr val="CCE5E0"/>
            </a:solidFill>
          </p:spPr>
          <p:txBody>
            <a:bodyPr wrap="square" lIns="0" tIns="0" rIns="0" bIns="0" rtlCol="0"/>
            <a:lstStyle/>
            <a:p>
              <a:endParaRPr dirty="0"/>
            </a:p>
          </p:txBody>
        </p:sp>
      </p:grpSp>
      <p:sp>
        <p:nvSpPr>
          <p:cNvPr id="14" name="object 14"/>
          <p:cNvSpPr txBox="1"/>
          <p:nvPr/>
        </p:nvSpPr>
        <p:spPr>
          <a:xfrm>
            <a:off x="13600662" y="8893092"/>
            <a:ext cx="4831080" cy="1209675"/>
          </a:xfrm>
          <a:prstGeom prst="rect">
            <a:avLst/>
          </a:prstGeom>
        </p:spPr>
        <p:txBody>
          <a:bodyPr vert="horz" wrap="square" lIns="0" tIns="42545" rIns="0" bIns="0" rtlCol="0">
            <a:spAutoFit/>
          </a:bodyPr>
          <a:lstStyle/>
          <a:p>
            <a:pPr marL="12700" marR="5080">
              <a:lnSpc>
                <a:spcPts val="2280"/>
              </a:lnSpc>
              <a:spcBef>
                <a:spcPts val="335"/>
              </a:spcBef>
            </a:pPr>
            <a:r>
              <a:rPr lang="en" sz="2050" spc="50" dirty="0">
                <a:solidFill>
                  <a:srgbClr val="231F20"/>
                </a:solidFill>
                <a:latin typeface="Calibri"/>
                <a:cs typeface="Calibri"/>
              </a:rPr>
              <a:t>Background and resources are available to help you delve deeper into the topic and answer questions from participants.</a:t>
            </a:r>
            <a:endParaRPr sz="205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object 14">
            <a:extLst>
              <a:ext uri="{FF2B5EF4-FFF2-40B4-BE49-F238E27FC236}">
                <a16:creationId xmlns:a16="http://schemas.microsoft.com/office/drawing/2014/main" id="{0D464A43-1711-0F17-079E-BCF3B78C11F8}"/>
              </a:ext>
            </a:extLst>
          </p:cNvPr>
          <p:cNvGrpSpPr/>
          <p:nvPr/>
        </p:nvGrpSpPr>
        <p:grpSpPr>
          <a:xfrm>
            <a:off x="1535167" y="5013973"/>
            <a:ext cx="5582920" cy="3279775"/>
            <a:chOff x="1535167" y="5013973"/>
            <a:chExt cx="5582920" cy="3279775"/>
          </a:xfrm>
        </p:grpSpPr>
        <p:sp>
          <p:nvSpPr>
            <p:cNvPr id="85" name="object 15">
              <a:extLst>
                <a:ext uri="{FF2B5EF4-FFF2-40B4-BE49-F238E27FC236}">
                  <a16:creationId xmlns:a16="http://schemas.microsoft.com/office/drawing/2014/main" id="{3B475A1D-377B-843A-D821-3BA59217DA63}"/>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86" name="object 16">
              <a:extLst>
                <a:ext uri="{FF2B5EF4-FFF2-40B4-BE49-F238E27FC236}">
                  <a16:creationId xmlns:a16="http://schemas.microsoft.com/office/drawing/2014/main" id="{4DB5A825-B73F-3F31-D567-D78842B8252B}"/>
                </a:ext>
              </a:extLst>
            </p:cNvPr>
            <p:cNvPicPr/>
            <p:nvPr/>
          </p:nvPicPr>
          <p:blipFill>
            <a:blip r:embed="rId2" cstate="screen">
              <a:extLst>
                <a:ext uri="{28A0092B-C50C-407E-A947-70E740481C1C}">
                  <a14:useLocalDpi xmlns:a14="http://schemas.microsoft.com/office/drawing/2010/main"/>
                </a:ext>
              </a:extLst>
            </a:blip>
            <a:stretch>
              <a:fillRect/>
            </a:stretch>
          </p:blipFill>
          <p:spPr>
            <a:xfrm>
              <a:off x="1661645" y="5140450"/>
              <a:ext cx="5267003" cy="2962692"/>
            </a:xfrm>
            <a:prstGeom prst="rect">
              <a:avLst/>
            </a:prstGeom>
          </p:spPr>
        </p:pic>
        <p:pic>
          <p:nvPicPr>
            <p:cNvPr id="87" name="object 17">
              <a:extLst>
                <a:ext uri="{FF2B5EF4-FFF2-40B4-BE49-F238E27FC236}">
                  <a16:creationId xmlns:a16="http://schemas.microsoft.com/office/drawing/2014/main" id="{1B3EDC3E-D9B3-4B01-41C7-7452EC83C285}"/>
                </a:ext>
              </a:extLst>
            </p:cNvPr>
            <p:cNvPicPr/>
            <p:nvPr/>
          </p:nvPicPr>
          <p:blipFill>
            <a:blip r:embed="rId3" cstate="screen">
              <a:extLst>
                <a:ext uri="{28A0092B-C50C-407E-A947-70E740481C1C}">
                  <a14:useLocalDpi xmlns:a14="http://schemas.microsoft.com/office/drawing/2010/main"/>
                </a:ext>
              </a:extLst>
            </a:blip>
            <a:stretch>
              <a:fillRect/>
            </a:stretch>
          </p:blipFill>
          <p:spPr>
            <a:xfrm>
              <a:off x="2172055" y="6058503"/>
              <a:ext cx="4276709" cy="1853157"/>
            </a:xfrm>
            <a:prstGeom prst="rect">
              <a:avLst/>
            </a:prstGeom>
          </p:spPr>
        </p:pic>
      </p:grpSp>
      <p:sp>
        <p:nvSpPr>
          <p:cNvPr id="88" name="object 18">
            <a:extLst>
              <a:ext uri="{FF2B5EF4-FFF2-40B4-BE49-F238E27FC236}">
                <a16:creationId xmlns:a16="http://schemas.microsoft.com/office/drawing/2014/main" id="{9D88273A-C580-48E5-A1E3-53CE472A13F4}"/>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en" sz="1400" b="1" spc="-55" dirty="0">
                <a:solidFill>
                  <a:srgbClr val="1D1D1B"/>
                </a:solidFill>
                <a:latin typeface="Calibri"/>
                <a:cs typeface="Calibri"/>
              </a:rPr>
              <a:t>WHAT TO DO IF SOMEONE CALLS YOU</a:t>
            </a:r>
            <a:endParaRPr lang="fr-FR" sz="1400" b="1" dirty="0">
              <a:latin typeface="Calibri"/>
              <a:cs typeface="Calibri"/>
            </a:endParaRPr>
          </a:p>
          <a:p>
            <a:pPr algn="ctr">
              <a:lnSpc>
                <a:spcPts val="1825"/>
              </a:lnSpc>
            </a:pPr>
            <a:r>
              <a:rPr lang="en" sz="1400" b="1" dirty="0">
                <a:solidFill>
                  <a:srgbClr val="1D1D1B"/>
                </a:solidFill>
                <a:latin typeface="Calibri"/>
                <a:cs typeface="Calibri"/>
              </a:rPr>
              <a:t>OR IF A PSEUDO ERROR MESSAGE IS DISPLAYED?</a:t>
            </a:r>
            <a:endParaRPr lang="fr-FR" sz="1400" b="1" dirty="0">
              <a:latin typeface="Calibri"/>
              <a:cs typeface="Calibri"/>
            </a:endParaRPr>
          </a:p>
        </p:txBody>
      </p:sp>
      <p:sp>
        <p:nvSpPr>
          <p:cNvPr id="89" name="object 19">
            <a:extLst>
              <a:ext uri="{FF2B5EF4-FFF2-40B4-BE49-F238E27FC236}">
                <a16:creationId xmlns:a16="http://schemas.microsoft.com/office/drawing/2014/main" id="{AB1E0FFB-14D9-B168-41D9-D9BD0EFE8C3D}"/>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en" sz="1450" spc="-50" dirty="0">
                <a:solidFill>
                  <a:srgbClr val="5F2177"/>
                </a:solidFill>
                <a:latin typeface="Calibri"/>
                <a:cs typeface="Calibri"/>
              </a:rPr>
              <a:t>5 </a:t>
            </a:r>
            <a:r>
              <a:rPr lang="en" sz="900" spc="45" dirty="0">
                <a:solidFill>
                  <a:srgbClr val="5F2177"/>
                </a:solidFill>
                <a:latin typeface="Calibri"/>
                <a:cs typeface="Calibri"/>
              </a:rPr>
              <a:t>PROTECT YOUR COMPUTER</a:t>
            </a:r>
            <a:endParaRPr lang="fr-FR" sz="900" dirty="0">
              <a:latin typeface="Calibri"/>
              <a:cs typeface="Calibri"/>
            </a:endParaRPr>
          </a:p>
        </p:txBody>
      </p:sp>
      <p:sp>
        <p:nvSpPr>
          <p:cNvPr id="90" name="object 20">
            <a:extLst>
              <a:ext uri="{FF2B5EF4-FFF2-40B4-BE49-F238E27FC236}">
                <a16:creationId xmlns:a16="http://schemas.microsoft.com/office/drawing/2014/main" id="{C5FEAF17-0DE0-9176-55AD-54B4B9B2FC23}"/>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en" sz="900" dirty="0">
                <a:solidFill>
                  <a:srgbClr val="5F2177"/>
                </a:solidFill>
                <a:latin typeface="Calibri"/>
                <a:cs typeface="Calibri"/>
              </a:rPr>
              <a:t>ACTIVATE YOUR BLOCKER</a:t>
            </a:r>
            <a:endParaRPr lang="fr-FR" sz="900" dirty="0">
              <a:latin typeface="Calibri"/>
              <a:cs typeface="Calibri"/>
            </a:endParaRPr>
          </a:p>
          <a:p>
            <a:pPr marL="310515">
              <a:lnSpc>
                <a:spcPts val="975"/>
              </a:lnSpc>
            </a:pPr>
            <a:r>
              <a:rPr lang="en" sz="900" dirty="0">
                <a:solidFill>
                  <a:srgbClr val="5F2177"/>
                </a:solidFill>
                <a:latin typeface="Calibri"/>
                <a:cs typeface="Calibri"/>
              </a:rPr>
              <a:t>POP-UPS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en" sz="900" dirty="0">
                <a:solidFill>
                  <a:srgbClr val="5F2177"/>
                </a:solidFill>
                <a:latin typeface="Calibri"/>
                <a:cs typeface="Calibri"/>
              </a:rPr>
              <a:t>CLOSE YOUR BROWSER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en" sz="900" dirty="0">
                <a:solidFill>
                  <a:srgbClr val="5F2177"/>
                </a:solidFill>
                <a:latin typeface="Calibri"/>
                <a:cs typeface="Calibri"/>
              </a:rPr>
              <a:t>RESET YOUR DEVICE</a:t>
            </a:r>
            <a:br>
              <a:rPr lang="fr-FR" sz="900" spc="-10" dirty="0">
                <a:solidFill>
                  <a:srgbClr val="5F2177"/>
                </a:solidFill>
                <a:latin typeface="Calibri"/>
                <a:cs typeface="Calibri"/>
              </a:rPr>
            </a:br>
            <a:r>
              <a:rPr lang="en" sz="7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en" sz="900" spc="55" dirty="0">
                <a:solidFill>
                  <a:srgbClr val="5F2177"/>
                </a:solidFill>
                <a:latin typeface="Calibri"/>
                <a:cs typeface="Calibri"/>
              </a:rPr>
              <a:t>SPREAD THE WORD</a:t>
            </a:r>
            <a:endParaRPr lang="fr-FR" sz="900" dirty="0">
              <a:latin typeface="Calibri"/>
              <a:cs typeface="Calibri"/>
            </a:endParaRPr>
          </a:p>
        </p:txBody>
      </p:sp>
      <p:sp>
        <p:nvSpPr>
          <p:cNvPr id="91" name="object 21">
            <a:extLst>
              <a:ext uri="{FF2B5EF4-FFF2-40B4-BE49-F238E27FC236}">
                <a16:creationId xmlns:a16="http://schemas.microsoft.com/office/drawing/2014/main" id="{77050F3E-E43B-C78A-3724-C9F16D8AB998}"/>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en" sz="1450" spc="-50" dirty="0">
                <a:solidFill>
                  <a:srgbClr val="5F2177"/>
                </a:solidFill>
                <a:latin typeface="Calibri"/>
                <a:cs typeface="Calibri"/>
              </a:rPr>
              <a:t>6 </a:t>
            </a:r>
            <a:r>
              <a:rPr lang="en" sz="900" dirty="0">
                <a:solidFill>
                  <a:srgbClr val="5F2177"/>
                </a:solidFill>
                <a:latin typeface="Calibri"/>
                <a:cs typeface="Calibri"/>
              </a:rPr>
              <a:t>UPDATE YOUR</a:t>
            </a:r>
            <a:endParaRPr lang="fr-FR" sz="900" dirty="0">
              <a:latin typeface="Calibri"/>
              <a:cs typeface="Calibri"/>
            </a:endParaRPr>
          </a:p>
          <a:p>
            <a:pPr marL="283845" marR="118745">
              <a:lnSpc>
                <a:spcPts val="980"/>
              </a:lnSpc>
              <a:spcBef>
                <a:spcPts val="10"/>
              </a:spcBef>
            </a:pPr>
            <a:r>
              <a:rPr lang="en" sz="900" dirty="0">
                <a:solidFill>
                  <a:srgbClr val="5F2177"/>
                </a:solidFill>
                <a:latin typeface="Calibri"/>
                <a:cs typeface="Calibri"/>
              </a:rPr>
              <a:t>WEB BROWSER AND YOUR OPERATING SYSTEM</a:t>
            </a:r>
            <a:endParaRPr lang="fr-FR" sz="900" dirty="0">
              <a:latin typeface="Calibri"/>
              <a:cs typeface="Calibri"/>
            </a:endParaRPr>
          </a:p>
        </p:txBody>
      </p:sp>
      <p:sp>
        <p:nvSpPr>
          <p:cNvPr id="92" name="object 22">
            <a:extLst>
              <a:ext uri="{FF2B5EF4-FFF2-40B4-BE49-F238E27FC236}">
                <a16:creationId xmlns:a16="http://schemas.microsoft.com/office/drawing/2014/main" id="{07B32EBC-18ED-D344-E612-41F79C685FDE}"/>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en" sz="900" spc="-10" dirty="0">
                <a:solidFill>
                  <a:srgbClr val="5F2177"/>
                </a:solidFill>
                <a:latin typeface="Calibri"/>
                <a:cs typeface="Calibri"/>
              </a:rPr>
              <a:t>HANG</a:t>
            </a:r>
            <a:br>
              <a:rPr lang="fr-FR" sz="900" spc="-10" dirty="0">
                <a:solidFill>
                  <a:srgbClr val="5F2177"/>
                </a:solidFill>
                <a:latin typeface="Calibri"/>
                <a:cs typeface="Calibri"/>
              </a:rPr>
            </a:br>
            <a:r>
              <a:rPr lang="en"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en" sz="900" spc="-50" dirty="0">
                <a:solidFill>
                  <a:srgbClr val="5F2177"/>
                </a:solidFill>
                <a:latin typeface="Calibri"/>
                <a:cs typeface="Calibri"/>
              </a:rPr>
              <a:t>DO NOT MANIPULATE YOUR DEVICE</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en" sz="900" spc="-50" dirty="0">
                <a:solidFill>
                  <a:srgbClr val="5F2177"/>
                </a:solidFill>
                <a:latin typeface="Calibri"/>
                <a:cs typeface="Calibri"/>
              </a:rPr>
              <a:t>DON'T COMMUNICATE ANYTHING TO STRANGERS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en" sz="900" dirty="0">
                <a:solidFill>
                  <a:srgbClr val="5F2177"/>
                </a:solidFill>
                <a:latin typeface="Calibri"/>
                <a:cs typeface="Calibri"/>
              </a:rPr>
              <a:t>CALL A GENUINE NUMBER DIRECTLY</a:t>
            </a:r>
            <a:endParaRPr lang="fr-FR" sz="900" dirty="0">
              <a:latin typeface="Calibri"/>
              <a:cs typeface="Calibri"/>
            </a:endParaRPr>
          </a:p>
        </p:txBody>
      </p:sp>
      <p:sp>
        <p:nvSpPr>
          <p:cNvPr id="93" name="object 23">
            <a:extLst>
              <a:ext uri="{FF2B5EF4-FFF2-40B4-BE49-F238E27FC236}">
                <a16:creationId xmlns:a16="http://schemas.microsoft.com/office/drawing/2014/main" id="{6A5B98B8-9B36-E04F-73AC-CCE049119FDC}"/>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94" name="object 24">
            <a:extLst>
              <a:ext uri="{FF2B5EF4-FFF2-40B4-BE49-F238E27FC236}">
                <a16:creationId xmlns:a16="http://schemas.microsoft.com/office/drawing/2014/main" id="{F2E14D9D-C09F-65F8-1C41-3F793FF7A335}"/>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1</a:t>
            </a:r>
            <a:endParaRPr lang="fr-FR" sz="750" b="1" dirty="0">
              <a:latin typeface="Calibri"/>
              <a:cs typeface="Calibri"/>
            </a:endParaRPr>
          </a:p>
        </p:txBody>
      </p:sp>
      <p:sp>
        <p:nvSpPr>
          <p:cNvPr id="95" name="object 50">
            <a:extLst>
              <a:ext uri="{FF2B5EF4-FFF2-40B4-BE49-F238E27FC236}">
                <a16:creationId xmlns:a16="http://schemas.microsoft.com/office/drawing/2014/main" id="{1B43A6A1-2411-1712-5838-60E43054C51A}"/>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5" name="object 25"/>
          <p:cNvGrpSpPr/>
          <p:nvPr/>
        </p:nvGrpSpPr>
        <p:grpSpPr>
          <a:xfrm>
            <a:off x="1661657" y="3946862"/>
            <a:ext cx="17376354" cy="5482240"/>
            <a:chOff x="1661657" y="3946862"/>
            <a:chExt cx="17376354" cy="5482240"/>
          </a:xfrm>
        </p:grpSpPr>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946862"/>
              <a:ext cx="12235180" cy="5325110"/>
            </a:xfrm>
            <a:custGeom>
              <a:avLst/>
              <a:gdLst/>
              <a:ahLst/>
              <a:cxnLst/>
              <a:rect l="l" t="t" r="r" b="b"/>
              <a:pathLst>
                <a:path w="12235180" h="5325109">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4913996"/>
                  </a:lnTo>
                  <a:lnTo>
                    <a:pt x="141608" y="4961872"/>
                  </a:lnTo>
                  <a:lnTo>
                    <a:pt x="149697" y="5008126"/>
                  </a:lnTo>
                  <a:lnTo>
                    <a:pt x="162802" y="5052449"/>
                  </a:lnTo>
                  <a:lnTo>
                    <a:pt x="180614" y="5094534"/>
                  </a:lnTo>
                  <a:lnTo>
                    <a:pt x="202824" y="5134073"/>
                  </a:lnTo>
                  <a:lnTo>
                    <a:pt x="229126" y="5170757"/>
                  </a:lnTo>
                  <a:lnTo>
                    <a:pt x="259209" y="5204280"/>
                  </a:lnTo>
                  <a:lnTo>
                    <a:pt x="292766" y="5234331"/>
                  </a:lnTo>
                  <a:lnTo>
                    <a:pt x="329488" y="5260605"/>
                  </a:lnTo>
                  <a:lnTo>
                    <a:pt x="369067" y="5282792"/>
                  </a:lnTo>
                  <a:lnTo>
                    <a:pt x="411195" y="5300585"/>
                  </a:lnTo>
                  <a:lnTo>
                    <a:pt x="455562" y="5313676"/>
                  </a:lnTo>
                  <a:lnTo>
                    <a:pt x="501861" y="5321756"/>
                  </a:lnTo>
                  <a:lnTo>
                    <a:pt x="549784" y="5324518"/>
                  </a:lnTo>
                  <a:lnTo>
                    <a:pt x="11824247" y="5324518"/>
                  </a:lnTo>
                  <a:lnTo>
                    <a:pt x="11872169" y="5321756"/>
                  </a:lnTo>
                  <a:lnTo>
                    <a:pt x="11918467" y="5313676"/>
                  </a:lnTo>
                  <a:lnTo>
                    <a:pt x="11962834" y="5300585"/>
                  </a:lnTo>
                  <a:lnTo>
                    <a:pt x="12004959" y="5282792"/>
                  </a:lnTo>
                  <a:lnTo>
                    <a:pt x="12044536" y="5260605"/>
                  </a:lnTo>
                  <a:lnTo>
                    <a:pt x="12081257" y="5234331"/>
                  </a:lnTo>
                  <a:lnTo>
                    <a:pt x="12114811" y="5204280"/>
                  </a:lnTo>
                  <a:lnTo>
                    <a:pt x="12144892" y="5170757"/>
                  </a:lnTo>
                  <a:lnTo>
                    <a:pt x="12171191" y="5134073"/>
                  </a:lnTo>
                  <a:lnTo>
                    <a:pt x="12193400" y="5094534"/>
                  </a:lnTo>
                  <a:lnTo>
                    <a:pt x="12211210" y="5052449"/>
                  </a:lnTo>
                  <a:lnTo>
                    <a:pt x="12224314" y="5008126"/>
                  </a:lnTo>
                  <a:lnTo>
                    <a:pt x="12232402" y="4961872"/>
                  </a:lnTo>
                  <a:lnTo>
                    <a:pt x="12235166" y="491399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946862"/>
              <a:ext cx="12235815" cy="5325110"/>
            </a:xfrm>
            <a:custGeom>
              <a:avLst/>
              <a:gdLst/>
              <a:ahLst/>
              <a:cxnLst/>
              <a:rect l="l" t="t" r="r" b="b"/>
              <a:pathLst>
                <a:path w="12235815" h="5325109">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4913996"/>
                  </a:lnTo>
                  <a:lnTo>
                    <a:pt x="141629" y="4961872"/>
                  </a:lnTo>
                  <a:lnTo>
                    <a:pt x="149718" y="5008126"/>
                  </a:lnTo>
                  <a:lnTo>
                    <a:pt x="162823" y="5052449"/>
                  </a:lnTo>
                  <a:lnTo>
                    <a:pt x="180635" y="5094534"/>
                  </a:lnTo>
                  <a:lnTo>
                    <a:pt x="202845" y="5134073"/>
                  </a:lnTo>
                  <a:lnTo>
                    <a:pt x="229147" y="5170757"/>
                  </a:lnTo>
                  <a:lnTo>
                    <a:pt x="259230" y="5204280"/>
                  </a:lnTo>
                  <a:lnTo>
                    <a:pt x="292787" y="5234331"/>
                  </a:lnTo>
                  <a:lnTo>
                    <a:pt x="329509" y="5260605"/>
                  </a:lnTo>
                  <a:lnTo>
                    <a:pt x="369088" y="5282792"/>
                  </a:lnTo>
                  <a:lnTo>
                    <a:pt x="411216" y="5300585"/>
                  </a:lnTo>
                  <a:lnTo>
                    <a:pt x="455583" y="5313676"/>
                  </a:lnTo>
                  <a:lnTo>
                    <a:pt x="501882" y="5321756"/>
                  </a:lnTo>
                  <a:lnTo>
                    <a:pt x="549805" y="5324518"/>
                  </a:lnTo>
                  <a:lnTo>
                    <a:pt x="762395" y="5324518"/>
                  </a:lnTo>
                  <a:lnTo>
                    <a:pt x="11587919" y="5324518"/>
                  </a:lnTo>
                  <a:lnTo>
                    <a:pt x="11824268" y="5324518"/>
                  </a:lnTo>
                  <a:lnTo>
                    <a:pt x="11872190" y="5321756"/>
                  </a:lnTo>
                  <a:lnTo>
                    <a:pt x="11918488" y="5313676"/>
                  </a:lnTo>
                  <a:lnTo>
                    <a:pt x="11962854" y="5300585"/>
                  </a:lnTo>
                  <a:lnTo>
                    <a:pt x="12004980" y="5282792"/>
                  </a:lnTo>
                  <a:lnTo>
                    <a:pt x="12044557" y="5260605"/>
                  </a:lnTo>
                  <a:lnTo>
                    <a:pt x="12081277" y="5234331"/>
                  </a:lnTo>
                  <a:lnTo>
                    <a:pt x="12114832" y="5204280"/>
                  </a:lnTo>
                  <a:lnTo>
                    <a:pt x="12144913" y="5170757"/>
                  </a:lnTo>
                  <a:lnTo>
                    <a:pt x="12171212" y="5134073"/>
                  </a:lnTo>
                  <a:lnTo>
                    <a:pt x="12193421" y="5094534"/>
                  </a:lnTo>
                  <a:lnTo>
                    <a:pt x="12211231" y="5052449"/>
                  </a:lnTo>
                  <a:lnTo>
                    <a:pt x="12224335" y="5008126"/>
                  </a:lnTo>
                  <a:lnTo>
                    <a:pt x="12232423" y="4961872"/>
                  </a:lnTo>
                  <a:lnTo>
                    <a:pt x="12235187" y="491399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sp>
          <p:nvSpPr>
            <p:cNvPr id="32" name="object 32"/>
            <p:cNvSpPr/>
            <p:nvPr/>
          </p:nvSpPr>
          <p:spPr>
            <a:xfrm>
              <a:off x="18001507" y="902651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33" name="object 33"/>
            <p:cNvSpPr/>
            <p:nvPr/>
          </p:nvSpPr>
          <p:spPr>
            <a:xfrm>
              <a:off x="17892471" y="8930570"/>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44"/>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61"/>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sp>
        <p:nvSpPr>
          <p:cNvPr id="36" name="object 36"/>
          <p:cNvSpPr txBox="1"/>
          <p:nvPr/>
        </p:nvSpPr>
        <p:spPr>
          <a:xfrm>
            <a:off x="6771003" y="4235965"/>
            <a:ext cx="11159490" cy="814325"/>
          </a:xfrm>
          <a:prstGeom prst="rect">
            <a:avLst/>
          </a:prstGeom>
        </p:spPr>
        <p:txBody>
          <a:bodyPr vert="horz" wrap="square" lIns="0" tIns="72390" rIns="0" bIns="0" rtlCol="0">
            <a:spAutoFit/>
          </a:bodyPr>
          <a:lstStyle/>
          <a:p>
            <a:pPr marL="12700">
              <a:lnSpc>
                <a:spcPct val="100000"/>
              </a:lnSpc>
              <a:spcBef>
                <a:spcPts val="570"/>
              </a:spcBef>
            </a:pPr>
            <a:r>
              <a:rPr lang="en" sz="2200" b="1" dirty="0">
                <a:solidFill>
                  <a:srgbClr val="231F20"/>
                </a:solidFill>
                <a:latin typeface="Calibri"/>
                <a:cs typeface="Calibri"/>
              </a:rPr>
              <a:t>Review what to do if you get a call or if you get a pseudo error message:</a:t>
            </a:r>
            <a:endParaRPr sz="2200" b="1" dirty="0">
              <a:latin typeface="Calibri"/>
              <a:cs typeface="Calibri"/>
            </a:endParaRPr>
          </a:p>
          <a:p>
            <a:pPr marL="172085" indent="-160020">
              <a:lnSpc>
                <a:spcPct val="100000"/>
              </a:lnSpc>
              <a:spcBef>
                <a:spcPts val="480"/>
              </a:spcBef>
              <a:buFont typeface="Arial"/>
              <a:buChar char="•"/>
              <a:tabLst>
                <a:tab pos="172720" algn="l"/>
              </a:tabLst>
            </a:pPr>
            <a:r>
              <a:rPr lang="en" sz="2200" b="1" i="1" spc="-125" dirty="0">
                <a:solidFill>
                  <a:srgbClr val="231F20"/>
                </a:solidFill>
                <a:latin typeface="Arial Narrow"/>
                <a:cs typeface="Arial Narrow"/>
              </a:rPr>
              <a:t>Hang up:</a:t>
            </a:r>
            <a:r>
              <a:rPr lang="en" sz="2200" i="1" dirty="0">
                <a:solidFill>
                  <a:srgbClr val="231F20"/>
                </a:solidFill>
                <a:latin typeface="Arial Narrow"/>
                <a:cs typeface="Arial Narrow"/>
              </a:rPr>
              <a:t> Most real software companies won't call you to tell you that your</a:t>
            </a:r>
            <a:endParaRPr sz="2200" dirty="0">
              <a:latin typeface="Arial Narrow"/>
              <a:cs typeface="Arial Narrow"/>
            </a:endParaRPr>
          </a:p>
        </p:txBody>
      </p:sp>
      <p:sp>
        <p:nvSpPr>
          <p:cNvPr id="37" name="object 37"/>
          <p:cNvSpPr txBox="1"/>
          <p:nvPr/>
        </p:nvSpPr>
        <p:spPr>
          <a:xfrm>
            <a:off x="6771003" y="5002863"/>
            <a:ext cx="5328285" cy="365125"/>
          </a:xfrm>
          <a:prstGeom prst="rect">
            <a:avLst/>
          </a:prstGeom>
        </p:spPr>
        <p:txBody>
          <a:bodyPr vert="horz" wrap="square" lIns="0" tIns="15875" rIns="0" bIns="0" rtlCol="0">
            <a:spAutoFit/>
          </a:bodyPr>
          <a:lstStyle/>
          <a:p>
            <a:pPr marL="12700">
              <a:lnSpc>
                <a:spcPct val="100000"/>
              </a:lnSpc>
              <a:spcBef>
                <a:spcPts val="125"/>
              </a:spcBef>
            </a:pPr>
            <a:r>
              <a:rPr lang="en" sz="2200" i="1" spc="-50" dirty="0">
                <a:solidFill>
                  <a:srgbClr val="231F20"/>
                </a:solidFill>
                <a:latin typeface="Arial Narrow"/>
                <a:cs typeface="Arial Narrow"/>
              </a:rPr>
              <a:t>computer is compromised. If you are called, it is false.</a:t>
            </a:r>
            <a:endParaRPr sz="2200" dirty="0">
              <a:latin typeface="Arial Narrow"/>
              <a:cs typeface="Arial Narrow"/>
            </a:endParaRPr>
          </a:p>
        </p:txBody>
      </p:sp>
      <p:sp>
        <p:nvSpPr>
          <p:cNvPr id="38" name="object 38"/>
          <p:cNvSpPr txBox="1"/>
          <p:nvPr/>
        </p:nvSpPr>
        <p:spPr>
          <a:xfrm>
            <a:off x="6771003" y="5398612"/>
            <a:ext cx="105524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55" dirty="0">
                <a:solidFill>
                  <a:srgbClr val="231F20"/>
                </a:solidFill>
                <a:latin typeface="Arial Narrow"/>
                <a:cs typeface="Arial Narrow"/>
              </a:rPr>
              <a:t>Do not manipulate your device:</a:t>
            </a:r>
            <a:r>
              <a:rPr lang="en" sz="2200" i="1" dirty="0">
                <a:solidFill>
                  <a:srgbClr val="231F20"/>
                </a:solidFill>
                <a:latin typeface="Arial Narrow"/>
                <a:cs typeface="Arial Narrow"/>
              </a:rPr>
              <a:t> hang up if you are asked by phone to make</a:t>
            </a:r>
            <a:endParaRPr sz="2200" dirty="0">
              <a:latin typeface="Arial Narrow"/>
              <a:cs typeface="Arial Narrow"/>
            </a:endParaRPr>
          </a:p>
        </p:txBody>
      </p:sp>
      <p:sp>
        <p:nvSpPr>
          <p:cNvPr id="39" name="object 39"/>
          <p:cNvSpPr txBox="1"/>
          <p:nvPr/>
        </p:nvSpPr>
        <p:spPr>
          <a:xfrm>
            <a:off x="6771003" y="5712739"/>
            <a:ext cx="3328035" cy="365125"/>
          </a:xfrm>
          <a:prstGeom prst="rect">
            <a:avLst/>
          </a:prstGeom>
        </p:spPr>
        <p:txBody>
          <a:bodyPr vert="horz" wrap="square" lIns="0" tIns="15875" rIns="0" bIns="0" rtlCol="0">
            <a:spAutoFit/>
          </a:bodyPr>
          <a:lstStyle/>
          <a:p>
            <a:pPr marL="12700">
              <a:lnSpc>
                <a:spcPct val="100000"/>
              </a:lnSpc>
              <a:spcBef>
                <a:spcPts val="125"/>
              </a:spcBef>
            </a:pPr>
            <a:r>
              <a:rPr lang="en" sz="2200" i="1" spc="-65" dirty="0">
                <a:solidFill>
                  <a:srgbClr val="231F20"/>
                </a:solidFill>
                <a:latin typeface="Arial Narrow"/>
                <a:cs typeface="Arial Narrow"/>
              </a:rPr>
              <a:t>manipulations on your computer.</a:t>
            </a:r>
            <a:endParaRPr sz="2200" dirty="0">
              <a:latin typeface="Arial Narrow"/>
              <a:cs typeface="Arial Narrow"/>
            </a:endParaRPr>
          </a:p>
        </p:txBody>
      </p:sp>
      <p:sp>
        <p:nvSpPr>
          <p:cNvPr id="40" name="object 40"/>
          <p:cNvSpPr txBox="1"/>
          <p:nvPr/>
        </p:nvSpPr>
        <p:spPr>
          <a:xfrm>
            <a:off x="6771003" y="6101070"/>
            <a:ext cx="11159490" cy="365125"/>
          </a:xfrm>
          <a:prstGeom prst="rect">
            <a:avLst/>
          </a:prstGeom>
        </p:spPr>
        <p:txBody>
          <a:bodyPr vert="horz" wrap="square" lIns="0" tIns="15875" rIns="0" bIns="0" rtlCol="0">
            <a:spAutoFit/>
          </a:bodyPr>
          <a:lstStyle/>
          <a:p>
            <a:pPr marL="168910" indent="-156845">
              <a:lnSpc>
                <a:spcPct val="100000"/>
              </a:lnSpc>
              <a:spcBef>
                <a:spcPts val="125"/>
              </a:spcBef>
              <a:buFont typeface="Arial"/>
              <a:buChar char="•"/>
              <a:tabLst>
                <a:tab pos="169545" algn="l"/>
              </a:tabLst>
            </a:pPr>
            <a:r>
              <a:rPr lang="en" sz="2200" b="1" i="1" spc="-165" dirty="0">
                <a:solidFill>
                  <a:srgbClr val="231F20"/>
                </a:solidFill>
                <a:latin typeface="Arial Narrow"/>
                <a:cs typeface="Arial Narrow"/>
              </a:rPr>
              <a:t>Don't share anything with strangers:</a:t>
            </a:r>
            <a:r>
              <a:rPr lang="en" sz="2200" i="1" spc="-60" dirty="0">
                <a:solidFill>
                  <a:srgbClr val="231F20"/>
                </a:solidFill>
                <a:latin typeface="Arial Narrow"/>
                <a:cs typeface="Arial Narrow"/>
              </a:rPr>
              <a:t> Don't give anyone any information about your accounts (any usernames</a:t>
            </a:r>
            <a:endParaRPr sz="2200" dirty="0">
              <a:latin typeface="Arial Narrow"/>
              <a:cs typeface="Arial Narrow"/>
            </a:endParaRPr>
          </a:p>
        </p:txBody>
      </p:sp>
      <p:sp>
        <p:nvSpPr>
          <p:cNvPr id="41" name="object 41"/>
          <p:cNvSpPr txBox="1"/>
          <p:nvPr/>
        </p:nvSpPr>
        <p:spPr>
          <a:xfrm>
            <a:off x="6771003" y="6415196"/>
            <a:ext cx="10732770" cy="365125"/>
          </a:xfrm>
          <a:prstGeom prst="rect">
            <a:avLst/>
          </a:prstGeom>
        </p:spPr>
        <p:txBody>
          <a:bodyPr vert="horz" wrap="square" lIns="0" tIns="15875" rIns="0" bIns="0" rtlCol="0">
            <a:spAutoFit/>
          </a:bodyPr>
          <a:lstStyle/>
          <a:p>
            <a:pPr marL="12700">
              <a:lnSpc>
                <a:spcPct val="100000"/>
              </a:lnSpc>
              <a:spcBef>
                <a:spcPts val="125"/>
              </a:spcBef>
            </a:pPr>
            <a:r>
              <a:rPr lang="en" sz="2200" i="1" spc="-110" dirty="0">
                <a:solidFill>
                  <a:srgbClr val="231F20"/>
                </a:solidFill>
                <a:latin typeface="Arial Narrow"/>
                <a:cs typeface="Arial Narrow"/>
              </a:rPr>
              <a:t>or password) or computer information (IP address). You have no guarantee that the person at the</a:t>
            </a:r>
            <a:endParaRPr sz="2200" dirty="0">
              <a:latin typeface="Arial Narrow"/>
              <a:cs typeface="Arial Narrow"/>
            </a:endParaRPr>
          </a:p>
        </p:txBody>
      </p:sp>
      <p:sp>
        <p:nvSpPr>
          <p:cNvPr id="42" name="object 42"/>
          <p:cNvSpPr txBox="1"/>
          <p:nvPr/>
        </p:nvSpPr>
        <p:spPr>
          <a:xfrm>
            <a:off x="6771003" y="6729323"/>
            <a:ext cx="4132579" cy="365125"/>
          </a:xfrm>
          <a:prstGeom prst="rect">
            <a:avLst/>
          </a:prstGeom>
        </p:spPr>
        <p:txBody>
          <a:bodyPr vert="horz" wrap="square" lIns="0" tIns="15875" rIns="0" bIns="0" rtlCol="0">
            <a:spAutoFit/>
          </a:bodyPr>
          <a:lstStyle/>
          <a:p>
            <a:pPr marL="12700">
              <a:lnSpc>
                <a:spcPct val="100000"/>
              </a:lnSpc>
              <a:spcBef>
                <a:spcPts val="125"/>
              </a:spcBef>
            </a:pPr>
            <a:r>
              <a:rPr lang="en" sz="2200" i="1" spc="-65" dirty="0">
                <a:solidFill>
                  <a:srgbClr val="231F20"/>
                </a:solidFill>
                <a:latin typeface="Arial Narrow"/>
                <a:cs typeface="Arial Narrow"/>
              </a:rPr>
              <a:t>The end of the line tells you the truth about his identity.</a:t>
            </a:r>
            <a:endParaRPr sz="2200" dirty="0">
              <a:latin typeface="Arial Narrow"/>
              <a:cs typeface="Arial Narrow"/>
            </a:endParaRPr>
          </a:p>
        </p:txBody>
      </p:sp>
      <p:sp>
        <p:nvSpPr>
          <p:cNvPr id="43" name="object 43"/>
          <p:cNvSpPr txBox="1"/>
          <p:nvPr/>
        </p:nvSpPr>
        <p:spPr>
          <a:xfrm>
            <a:off x="6771003" y="7125072"/>
            <a:ext cx="1106551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40" dirty="0">
                <a:solidFill>
                  <a:srgbClr val="231F20"/>
                </a:solidFill>
                <a:latin typeface="Arial Narrow"/>
                <a:cs typeface="Arial Narrow"/>
              </a:rPr>
              <a:t>Call a genuine number directly:</a:t>
            </a:r>
            <a:r>
              <a:rPr lang="en" sz="2200" i="1" dirty="0">
                <a:solidFill>
                  <a:srgbClr val="231F20"/>
                </a:solidFill>
                <a:latin typeface="Arial Narrow"/>
                <a:cs typeface="Arial Narrow"/>
              </a:rPr>
              <a:t> hang up and call the organization in question using the number</a:t>
            </a:r>
            <a:endParaRPr sz="2200" dirty="0">
              <a:latin typeface="Arial Narrow"/>
              <a:cs typeface="Arial Narrow"/>
            </a:endParaRPr>
          </a:p>
        </p:txBody>
      </p:sp>
      <p:sp>
        <p:nvSpPr>
          <p:cNvPr id="44" name="object 44"/>
          <p:cNvSpPr txBox="1"/>
          <p:nvPr/>
        </p:nvSpPr>
        <p:spPr>
          <a:xfrm>
            <a:off x="6771004" y="7439198"/>
            <a:ext cx="10202545" cy="365125"/>
          </a:xfrm>
          <a:prstGeom prst="rect">
            <a:avLst/>
          </a:prstGeom>
        </p:spPr>
        <p:txBody>
          <a:bodyPr vert="horz" wrap="square" lIns="0" tIns="15875" rIns="0" bIns="0" rtlCol="0">
            <a:spAutoFit/>
          </a:bodyPr>
          <a:lstStyle/>
          <a:p>
            <a:pPr marL="12700">
              <a:lnSpc>
                <a:spcPct val="100000"/>
              </a:lnSpc>
              <a:spcBef>
                <a:spcPts val="125"/>
              </a:spcBef>
            </a:pPr>
            <a:r>
              <a:rPr lang="en" sz="2200" i="1" spc="-80" dirty="0">
                <a:solidFill>
                  <a:srgbClr val="231F20"/>
                </a:solidFill>
                <a:latin typeface="Arial Narrow"/>
                <a:cs typeface="Arial Narrow"/>
              </a:rPr>
              <a:t>obtained from a reliable source, from the organization's website or on invoices or account statements.</a:t>
            </a:r>
            <a:endParaRPr sz="2200" dirty="0">
              <a:latin typeface="Arial Narrow"/>
              <a:cs typeface="Arial Narrow"/>
            </a:endParaRPr>
          </a:p>
        </p:txBody>
      </p:sp>
      <p:sp>
        <p:nvSpPr>
          <p:cNvPr id="45" name="object 45"/>
          <p:cNvSpPr txBox="1"/>
          <p:nvPr/>
        </p:nvSpPr>
        <p:spPr>
          <a:xfrm>
            <a:off x="6771004" y="7857208"/>
            <a:ext cx="1046797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20" dirty="0">
                <a:solidFill>
                  <a:srgbClr val="231F20"/>
                </a:solidFill>
                <a:latin typeface="Arial Narrow"/>
                <a:cs typeface="Arial Narrow"/>
              </a:rPr>
              <a:t>Protect your computer:</a:t>
            </a:r>
            <a:r>
              <a:rPr lang="en" sz="2200" i="1" dirty="0">
                <a:solidFill>
                  <a:srgbClr val="231F20"/>
                </a:solidFill>
                <a:latin typeface="Arial Narrow"/>
                <a:cs typeface="Arial Narrow"/>
              </a:rPr>
              <a:t> many products are available to protect your computer: antivirus,</a:t>
            </a:r>
            <a:endParaRPr sz="2200" dirty="0">
              <a:latin typeface="Arial Narrow"/>
              <a:cs typeface="Arial Narrow"/>
            </a:endParaRPr>
          </a:p>
        </p:txBody>
      </p:sp>
      <p:sp>
        <p:nvSpPr>
          <p:cNvPr id="46" name="object 46"/>
          <p:cNvSpPr txBox="1"/>
          <p:nvPr/>
        </p:nvSpPr>
        <p:spPr>
          <a:xfrm>
            <a:off x="6771003" y="8171335"/>
            <a:ext cx="10685145" cy="365125"/>
          </a:xfrm>
          <a:prstGeom prst="rect">
            <a:avLst/>
          </a:prstGeom>
        </p:spPr>
        <p:txBody>
          <a:bodyPr vert="horz" wrap="square" lIns="0" tIns="15875" rIns="0" bIns="0" rtlCol="0">
            <a:spAutoFit/>
          </a:bodyPr>
          <a:lstStyle/>
          <a:p>
            <a:pPr marL="12700">
              <a:lnSpc>
                <a:spcPct val="100000"/>
              </a:lnSpc>
              <a:spcBef>
                <a:spcPts val="125"/>
              </a:spcBef>
            </a:pPr>
            <a:r>
              <a:rPr lang="en" sz="2200" i="1" spc="-35" dirty="0">
                <a:solidFill>
                  <a:srgbClr val="231F20"/>
                </a:solidFill>
                <a:latin typeface="Arial Narrow"/>
                <a:cs typeface="Arial Narrow"/>
              </a:rPr>
              <a:t>anti-spyware and firewalls. In some cases, they can be purchased as a software suite. When you do it</a:t>
            </a:r>
            <a:endParaRPr sz="2200" dirty="0">
              <a:latin typeface="Arial Narrow"/>
              <a:cs typeface="Arial Narrow"/>
            </a:endParaRPr>
          </a:p>
        </p:txBody>
      </p:sp>
      <p:sp>
        <p:nvSpPr>
          <p:cNvPr id="47" name="object 47"/>
          <p:cNvSpPr txBox="1"/>
          <p:nvPr/>
        </p:nvSpPr>
        <p:spPr>
          <a:xfrm>
            <a:off x="6771003" y="8485463"/>
            <a:ext cx="10179050" cy="365125"/>
          </a:xfrm>
          <a:prstGeom prst="rect">
            <a:avLst/>
          </a:prstGeom>
        </p:spPr>
        <p:txBody>
          <a:bodyPr vert="horz" wrap="square" lIns="0" tIns="15875" rIns="0" bIns="0" rtlCol="0">
            <a:spAutoFit/>
          </a:bodyPr>
          <a:lstStyle/>
          <a:p>
            <a:pPr marL="12700">
              <a:lnSpc>
                <a:spcPct val="100000"/>
              </a:lnSpc>
              <a:spcBef>
                <a:spcPts val="125"/>
              </a:spcBef>
            </a:pPr>
            <a:r>
              <a:rPr lang="en" sz="2200" i="1" spc="-65" dirty="0">
                <a:solidFill>
                  <a:srgbClr val="231F20"/>
                </a:solidFill>
                <a:latin typeface="Arial Narrow"/>
                <a:cs typeface="Arial Narrow"/>
              </a:rPr>
              <a:t>Regularly updating them can prevent malware from accessing your computer.</a:t>
            </a:r>
            <a:endParaRPr sz="2200" dirty="0">
              <a:latin typeface="Arial Narrow"/>
              <a:cs typeface="Arial Narrow"/>
            </a:endParaRPr>
          </a:p>
        </p:txBody>
      </p:sp>
      <p:grpSp>
        <p:nvGrpSpPr>
          <p:cNvPr id="53" name="object 2">
            <a:extLst>
              <a:ext uri="{FF2B5EF4-FFF2-40B4-BE49-F238E27FC236}">
                <a16:creationId xmlns:a16="http://schemas.microsoft.com/office/drawing/2014/main" id="{22DBC96B-4F74-8F21-0B5D-54CF2FF1B4C3}"/>
              </a:ext>
            </a:extLst>
          </p:cNvPr>
          <p:cNvGrpSpPr/>
          <p:nvPr/>
        </p:nvGrpSpPr>
        <p:grpSpPr>
          <a:xfrm>
            <a:off x="0" y="0"/>
            <a:ext cx="20104100" cy="1543685"/>
            <a:chOff x="0" y="0"/>
            <a:chExt cx="20104100" cy="1543685"/>
          </a:xfrm>
        </p:grpSpPr>
        <p:sp>
          <p:nvSpPr>
            <p:cNvPr id="54" name="object 3">
              <a:extLst>
                <a:ext uri="{FF2B5EF4-FFF2-40B4-BE49-F238E27FC236}">
                  <a16:creationId xmlns:a16="http://schemas.microsoft.com/office/drawing/2014/main" id="{102F3BE6-B1C9-1C10-F3A3-2604C3A657B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5" name="object 4">
              <a:extLst>
                <a:ext uri="{FF2B5EF4-FFF2-40B4-BE49-F238E27FC236}">
                  <a16:creationId xmlns:a16="http://schemas.microsoft.com/office/drawing/2014/main" id="{84A6573C-FF74-851C-9694-F954F35EC42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6" name="object 5">
              <a:extLst>
                <a:ext uri="{FF2B5EF4-FFF2-40B4-BE49-F238E27FC236}">
                  <a16:creationId xmlns:a16="http://schemas.microsoft.com/office/drawing/2014/main" id="{2A80530E-F5FA-1AD8-92C5-E0537C7C632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7" name="object 6">
              <a:extLst>
                <a:ext uri="{FF2B5EF4-FFF2-40B4-BE49-F238E27FC236}">
                  <a16:creationId xmlns:a16="http://schemas.microsoft.com/office/drawing/2014/main" id="{13684A52-4814-DF62-F8AF-C3341596A7F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8" name="object 7">
              <a:extLst>
                <a:ext uri="{FF2B5EF4-FFF2-40B4-BE49-F238E27FC236}">
                  <a16:creationId xmlns:a16="http://schemas.microsoft.com/office/drawing/2014/main" id="{72643AC4-5D61-4ED1-7FA0-6896B28D769A}"/>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9" name="object 8">
              <a:extLst>
                <a:ext uri="{FF2B5EF4-FFF2-40B4-BE49-F238E27FC236}">
                  <a16:creationId xmlns:a16="http://schemas.microsoft.com/office/drawing/2014/main" id="{6C4FDB3D-D6CC-5832-E936-DE13E4DC9BC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0" name="object 9">
              <a:extLst>
                <a:ext uri="{FF2B5EF4-FFF2-40B4-BE49-F238E27FC236}">
                  <a16:creationId xmlns:a16="http://schemas.microsoft.com/office/drawing/2014/main" id="{09ABE709-AFD8-D1F1-3D12-6DE972A4A97C}"/>
                </a:ext>
              </a:extLst>
            </p:cNvPr>
            <p:cNvPicPr/>
            <p:nvPr/>
          </p:nvPicPr>
          <p:blipFill>
            <a:blip r:embed="rId5"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1" name="object 10">
              <a:extLst>
                <a:ext uri="{FF2B5EF4-FFF2-40B4-BE49-F238E27FC236}">
                  <a16:creationId xmlns:a16="http://schemas.microsoft.com/office/drawing/2014/main" id="{C28CA3D6-0C74-D2E1-FAEF-999BECF1C82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2" name="object 11">
              <a:extLst>
                <a:ext uri="{FF2B5EF4-FFF2-40B4-BE49-F238E27FC236}">
                  <a16:creationId xmlns:a16="http://schemas.microsoft.com/office/drawing/2014/main" id="{29102927-8502-02FA-34A1-18DC063B7F05}"/>
                </a:ext>
              </a:extLst>
            </p:cNvPr>
            <p:cNvPicPr/>
            <p:nvPr/>
          </p:nvPicPr>
          <p:blipFill>
            <a:blip r:embed="rId6"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3" name="object 12">
              <a:extLst>
                <a:ext uri="{FF2B5EF4-FFF2-40B4-BE49-F238E27FC236}">
                  <a16:creationId xmlns:a16="http://schemas.microsoft.com/office/drawing/2014/main" id="{B1AF4A78-8F89-5CED-CA2B-CBED111AA333}"/>
                </a:ext>
              </a:extLst>
            </p:cNvPr>
            <p:cNvPicPr/>
            <p:nvPr/>
          </p:nvPicPr>
          <p:blipFill>
            <a:blip r:embed="rId7"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4" name="object 13">
              <a:extLst>
                <a:ext uri="{FF2B5EF4-FFF2-40B4-BE49-F238E27FC236}">
                  <a16:creationId xmlns:a16="http://schemas.microsoft.com/office/drawing/2014/main" id="{F07666A4-781A-19CA-B3A9-C474414C8B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5" name="object 14">
              <a:extLst>
                <a:ext uri="{FF2B5EF4-FFF2-40B4-BE49-F238E27FC236}">
                  <a16:creationId xmlns:a16="http://schemas.microsoft.com/office/drawing/2014/main" id="{E105C428-6305-C3A2-9B39-3A0C1E9E1DC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6" name="object 15">
            <a:extLst>
              <a:ext uri="{FF2B5EF4-FFF2-40B4-BE49-F238E27FC236}">
                <a16:creationId xmlns:a16="http://schemas.microsoft.com/office/drawing/2014/main" id="{B8682BD5-D8E6-D797-CE5F-0D2A1DB86453}"/>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7" name="object 16">
            <a:extLst>
              <a:ext uri="{FF2B5EF4-FFF2-40B4-BE49-F238E27FC236}">
                <a16:creationId xmlns:a16="http://schemas.microsoft.com/office/drawing/2014/main" id="{431AE231-F4B8-7E9D-E8FE-504F3A7AB670}"/>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68" name="object 17">
            <a:extLst>
              <a:ext uri="{FF2B5EF4-FFF2-40B4-BE49-F238E27FC236}">
                <a16:creationId xmlns:a16="http://schemas.microsoft.com/office/drawing/2014/main" id="{C5B70730-D69D-ABE7-6824-19CE31A9CA8A}"/>
              </a:ext>
            </a:extLst>
          </p:cNvPr>
          <p:cNvGrpSpPr/>
          <p:nvPr/>
        </p:nvGrpSpPr>
        <p:grpSpPr>
          <a:xfrm>
            <a:off x="1322958" y="1690414"/>
            <a:ext cx="1341120" cy="1102360"/>
            <a:chOff x="1322958" y="1690414"/>
            <a:chExt cx="1341120" cy="1102360"/>
          </a:xfrm>
        </p:grpSpPr>
        <p:sp>
          <p:nvSpPr>
            <p:cNvPr id="69" name="object 18">
              <a:extLst>
                <a:ext uri="{FF2B5EF4-FFF2-40B4-BE49-F238E27FC236}">
                  <a16:creationId xmlns:a16="http://schemas.microsoft.com/office/drawing/2014/main" id="{C8B43672-66BA-510D-A8AF-C318F551C66A}"/>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0" name="object 19">
              <a:extLst>
                <a:ext uri="{FF2B5EF4-FFF2-40B4-BE49-F238E27FC236}">
                  <a16:creationId xmlns:a16="http://schemas.microsoft.com/office/drawing/2014/main" id="{BD07E67F-283C-8D44-3730-D562F9C5AA29}"/>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96" name="object 26">
            <a:extLst>
              <a:ext uri="{FF2B5EF4-FFF2-40B4-BE49-F238E27FC236}">
                <a16:creationId xmlns:a16="http://schemas.microsoft.com/office/drawing/2014/main" id="{3850A6F5-5057-3A96-37C9-956E6886A951}"/>
              </a:ext>
            </a:extLst>
          </p:cNvPr>
          <p:cNvSpPr/>
          <p:nvPr/>
        </p:nvSpPr>
        <p:spPr>
          <a:xfrm>
            <a:off x="4351591" y="5351227"/>
            <a:ext cx="19080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97" name="object 28">
            <a:extLst>
              <a:ext uri="{FF2B5EF4-FFF2-40B4-BE49-F238E27FC236}">
                <a16:creationId xmlns:a16="http://schemas.microsoft.com/office/drawing/2014/main" id="{7ECAD5B0-5F94-66A9-05DC-EEE4F4970117}"/>
              </a:ext>
            </a:extLst>
          </p:cNvPr>
          <p:cNvPicPr/>
          <p:nvPr/>
        </p:nvPicPr>
        <p:blipFill>
          <a:blip r:embed="rId8"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pic>
        <p:nvPicPr>
          <p:cNvPr id="98" name="object 27">
            <a:extLst>
              <a:ext uri="{FF2B5EF4-FFF2-40B4-BE49-F238E27FC236}">
                <a16:creationId xmlns:a16="http://schemas.microsoft.com/office/drawing/2014/main" id="{A0CF61CD-6B13-B1CB-F29C-A87E40287BB2}"/>
              </a:ext>
            </a:extLst>
          </p:cNvPr>
          <p:cNvPicPr/>
          <p:nvPr/>
        </p:nvPicPr>
        <p:blipFill>
          <a:blip r:embed="rId9" cstate="screen">
            <a:extLst>
              <a:ext uri="{28A0092B-C50C-407E-A947-70E740481C1C}">
                <a14:useLocalDpi xmlns:a14="http://schemas.microsoft.com/office/drawing/2010/main"/>
              </a:ext>
            </a:extLst>
          </a:blip>
          <a:stretch>
            <a:fillRect/>
          </a:stretch>
        </p:blipFill>
        <p:spPr>
          <a:xfrm>
            <a:off x="4309696" y="5321768"/>
            <a:ext cx="87633" cy="86351"/>
          </a:xfrm>
          <a:prstGeom prst="rect">
            <a:avLst/>
          </a:prstGeom>
        </p:spPr>
      </p:pic>
      <p:grpSp>
        <p:nvGrpSpPr>
          <p:cNvPr id="2" name="Group 1">
            <a:extLst>
              <a:ext uri="{FF2B5EF4-FFF2-40B4-BE49-F238E27FC236}">
                <a16:creationId xmlns:a16="http://schemas.microsoft.com/office/drawing/2014/main" id="{2F5333D4-D799-AB55-EF06-7C7D7F54E9B1}"/>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AC1754F3-428D-6B84-3B0C-84BE1CD43292}"/>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9CCB22AB-0A81-F4D6-12C0-85EFB37FA771}"/>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object 14">
            <a:extLst>
              <a:ext uri="{FF2B5EF4-FFF2-40B4-BE49-F238E27FC236}">
                <a16:creationId xmlns:a16="http://schemas.microsoft.com/office/drawing/2014/main" id="{1930717F-0472-357D-2FEF-4C4E0B229D64}"/>
              </a:ext>
            </a:extLst>
          </p:cNvPr>
          <p:cNvGrpSpPr/>
          <p:nvPr/>
        </p:nvGrpSpPr>
        <p:grpSpPr>
          <a:xfrm>
            <a:off x="1535167" y="5013973"/>
            <a:ext cx="5582920" cy="3279775"/>
            <a:chOff x="1535167" y="5013973"/>
            <a:chExt cx="5582920" cy="3279775"/>
          </a:xfrm>
        </p:grpSpPr>
        <p:sp>
          <p:nvSpPr>
            <p:cNvPr id="72" name="object 15">
              <a:extLst>
                <a:ext uri="{FF2B5EF4-FFF2-40B4-BE49-F238E27FC236}">
                  <a16:creationId xmlns:a16="http://schemas.microsoft.com/office/drawing/2014/main" id="{738EB045-B1C3-D210-E870-FDFC4A1738FD}"/>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73" name="object 16">
              <a:extLst>
                <a:ext uri="{FF2B5EF4-FFF2-40B4-BE49-F238E27FC236}">
                  <a16:creationId xmlns:a16="http://schemas.microsoft.com/office/drawing/2014/main" id="{50A1D996-405E-162F-A272-8E147689BEF1}"/>
                </a:ext>
              </a:extLst>
            </p:cNvPr>
            <p:cNvPicPr/>
            <p:nvPr/>
          </p:nvPicPr>
          <p:blipFill>
            <a:blip r:embed="rId2" cstate="screen">
              <a:extLst>
                <a:ext uri="{28A0092B-C50C-407E-A947-70E740481C1C}">
                  <a14:useLocalDpi xmlns:a14="http://schemas.microsoft.com/office/drawing/2010/main"/>
                </a:ext>
              </a:extLst>
            </a:blip>
            <a:stretch>
              <a:fillRect/>
            </a:stretch>
          </p:blipFill>
          <p:spPr>
            <a:xfrm>
              <a:off x="1661645" y="5140450"/>
              <a:ext cx="5267003" cy="2962692"/>
            </a:xfrm>
            <a:prstGeom prst="rect">
              <a:avLst/>
            </a:prstGeom>
          </p:spPr>
        </p:pic>
        <p:pic>
          <p:nvPicPr>
            <p:cNvPr id="74" name="object 17">
              <a:extLst>
                <a:ext uri="{FF2B5EF4-FFF2-40B4-BE49-F238E27FC236}">
                  <a16:creationId xmlns:a16="http://schemas.microsoft.com/office/drawing/2014/main" id="{920A848C-7559-948A-BD77-7182A7BCC3B1}"/>
                </a:ext>
              </a:extLst>
            </p:cNvPr>
            <p:cNvPicPr/>
            <p:nvPr/>
          </p:nvPicPr>
          <p:blipFill>
            <a:blip r:embed="rId3" cstate="screen">
              <a:extLst>
                <a:ext uri="{28A0092B-C50C-407E-A947-70E740481C1C}">
                  <a14:useLocalDpi xmlns:a14="http://schemas.microsoft.com/office/drawing/2010/main"/>
                </a:ext>
              </a:extLst>
            </a:blip>
            <a:stretch>
              <a:fillRect/>
            </a:stretch>
          </p:blipFill>
          <p:spPr>
            <a:xfrm>
              <a:off x="2172055" y="6058503"/>
              <a:ext cx="4276709" cy="1853157"/>
            </a:xfrm>
            <a:prstGeom prst="rect">
              <a:avLst/>
            </a:prstGeom>
          </p:spPr>
        </p:pic>
      </p:grpSp>
      <p:sp>
        <p:nvSpPr>
          <p:cNvPr id="75" name="object 18">
            <a:extLst>
              <a:ext uri="{FF2B5EF4-FFF2-40B4-BE49-F238E27FC236}">
                <a16:creationId xmlns:a16="http://schemas.microsoft.com/office/drawing/2014/main" id="{A4677C65-21C1-EBCB-9B66-28F5934C343E}"/>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en" sz="1400" b="1" spc="-55" dirty="0">
                <a:solidFill>
                  <a:srgbClr val="1D1D1B"/>
                </a:solidFill>
                <a:latin typeface="Calibri"/>
                <a:cs typeface="Calibri"/>
              </a:rPr>
              <a:t>WHAT TO DO IF SOMEONE CALLS YOU</a:t>
            </a:r>
            <a:endParaRPr lang="fr-FR" sz="1400" b="1" dirty="0">
              <a:latin typeface="Calibri"/>
              <a:cs typeface="Calibri"/>
            </a:endParaRPr>
          </a:p>
          <a:p>
            <a:pPr algn="ctr">
              <a:lnSpc>
                <a:spcPts val="1825"/>
              </a:lnSpc>
            </a:pPr>
            <a:r>
              <a:rPr lang="en" sz="1400" b="1" dirty="0">
                <a:solidFill>
                  <a:srgbClr val="1D1D1B"/>
                </a:solidFill>
                <a:latin typeface="Calibri"/>
                <a:cs typeface="Calibri"/>
              </a:rPr>
              <a:t>OR IF A PSEUDO ERROR MESSAGE IS DISPLAYED?</a:t>
            </a:r>
            <a:endParaRPr lang="fr-FR" sz="1400" b="1" dirty="0">
              <a:latin typeface="Calibri"/>
              <a:cs typeface="Calibri"/>
            </a:endParaRPr>
          </a:p>
        </p:txBody>
      </p:sp>
      <p:sp>
        <p:nvSpPr>
          <p:cNvPr id="76" name="object 19">
            <a:extLst>
              <a:ext uri="{FF2B5EF4-FFF2-40B4-BE49-F238E27FC236}">
                <a16:creationId xmlns:a16="http://schemas.microsoft.com/office/drawing/2014/main" id="{BC430B15-0FFC-C60F-8A92-8F637373EC70}"/>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en" sz="1450" spc="-50" dirty="0">
                <a:solidFill>
                  <a:srgbClr val="5F2177"/>
                </a:solidFill>
                <a:latin typeface="Calibri"/>
                <a:cs typeface="Calibri"/>
              </a:rPr>
              <a:t>5 </a:t>
            </a:r>
            <a:r>
              <a:rPr lang="en" sz="900" spc="45" dirty="0">
                <a:solidFill>
                  <a:srgbClr val="5F2177"/>
                </a:solidFill>
                <a:latin typeface="Calibri"/>
                <a:cs typeface="Calibri"/>
              </a:rPr>
              <a:t>PROTECT YOUR COMPUTER</a:t>
            </a:r>
            <a:endParaRPr lang="fr-FR" sz="900" dirty="0">
              <a:latin typeface="Calibri"/>
              <a:cs typeface="Calibri"/>
            </a:endParaRPr>
          </a:p>
        </p:txBody>
      </p:sp>
      <p:sp>
        <p:nvSpPr>
          <p:cNvPr id="77" name="object 20">
            <a:extLst>
              <a:ext uri="{FF2B5EF4-FFF2-40B4-BE49-F238E27FC236}">
                <a16:creationId xmlns:a16="http://schemas.microsoft.com/office/drawing/2014/main" id="{D59B2B46-7695-2C19-D107-3ED2C1EF0778}"/>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en" sz="900" dirty="0">
                <a:solidFill>
                  <a:srgbClr val="5F2177"/>
                </a:solidFill>
                <a:latin typeface="Calibri"/>
                <a:cs typeface="Calibri"/>
              </a:rPr>
              <a:t>ACTIVATE YOUR BLOCKER</a:t>
            </a:r>
            <a:endParaRPr lang="fr-FR" sz="900" dirty="0">
              <a:latin typeface="Calibri"/>
              <a:cs typeface="Calibri"/>
            </a:endParaRPr>
          </a:p>
          <a:p>
            <a:pPr marL="310515">
              <a:lnSpc>
                <a:spcPts val="975"/>
              </a:lnSpc>
            </a:pPr>
            <a:r>
              <a:rPr lang="en" sz="900" dirty="0">
                <a:solidFill>
                  <a:srgbClr val="5F2177"/>
                </a:solidFill>
                <a:latin typeface="Calibri"/>
                <a:cs typeface="Calibri"/>
              </a:rPr>
              <a:t>POP-UPS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en" sz="900" dirty="0">
                <a:solidFill>
                  <a:srgbClr val="5F2177"/>
                </a:solidFill>
                <a:latin typeface="Calibri"/>
                <a:cs typeface="Calibri"/>
              </a:rPr>
              <a:t>CLOSE YOUR BROWSER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en" sz="900" dirty="0">
                <a:solidFill>
                  <a:srgbClr val="5F2177"/>
                </a:solidFill>
                <a:latin typeface="Calibri"/>
                <a:cs typeface="Calibri"/>
              </a:rPr>
              <a:t>RESET YOUR DEVICE</a:t>
            </a:r>
            <a:br>
              <a:rPr lang="fr-FR" sz="900" spc="-10" dirty="0">
                <a:solidFill>
                  <a:srgbClr val="5F2177"/>
                </a:solidFill>
                <a:latin typeface="Calibri"/>
                <a:cs typeface="Calibri"/>
              </a:rPr>
            </a:br>
            <a:r>
              <a:rPr lang="en" sz="7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en" sz="900" spc="55" dirty="0">
                <a:solidFill>
                  <a:srgbClr val="5F2177"/>
                </a:solidFill>
                <a:latin typeface="Calibri"/>
                <a:cs typeface="Calibri"/>
              </a:rPr>
              <a:t>SPREAD THE WORD</a:t>
            </a:r>
            <a:endParaRPr lang="fr-FR" sz="900" dirty="0">
              <a:latin typeface="Calibri"/>
              <a:cs typeface="Calibri"/>
            </a:endParaRPr>
          </a:p>
        </p:txBody>
      </p:sp>
      <p:sp>
        <p:nvSpPr>
          <p:cNvPr id="78" name="object 21">
            <a:extLst>
              <a:ext uri="{FF2B5EF4-FFF2-40B4-BE49-F238E27FC236}">
                <a16:creationId xmlns:a16="http://schemas.microsoft.com/office/drawing/2014/main" id="{ADB32C80-2D17-A6A6-361F-1911B8D001AE}"/>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en" sz="1450" spc="-50" dirty="0">
                <a:solidFill>
                  <a:srgbClr val="5F2177"/>
                </a:solidFill>
                <a:latin typeface="Calibri"/>
                <a:cs typeface="Calibri"/>
              </a:rPr>
              <a:t>6 </a:t>
            </a:r>
            <a:r>
              <a:rPr lang="en" sz="900" dirty="0">
                <a:solidFill>
                  <a:srgbClr val="5F2177"/>
                </a:solidFill>
                <a:latin typeface="Calibri"/>
                <a:cs typeface="Calibri"/>
              </a:rPr>
              <a:t>UPDATE YOUR</a:t>
            </a:r>
            <a:endParaRPr lang="fr-FR" sz="900" dirty="0">
              <a:latin typeface="Calibri"/>
              <a:cs typeface="Calibri"/>
            </a:endParaRPr>
          </a:p>
          <a:p>
            <a:pPr marL="283845" marR="118745">
              <a:lnSpc>
                <a:spcPts val="980"/>
              </a:lnSpc>
              <a:spcBef>
                <a:spcPts val="10"/>
              </a:spcBef>
            </a:pPr>
            <a:r>
              <a:rPr lang="en" sz="900" dirty="0">
                <a:solidFill>
                  <a:srgbClr val="5F2177"/>
                </a:solidFill>
                <a:latin typeface="Calibri"/>
                <a:cs typeface="Calibri"/>
              </a:rPr>
              <a:t>WEB BROWSER AND YOUR OPERATING SYSTEM</a:t>
            </a:r>
            <a:endParaRPr lang="fr-FR" sz="900" dirty="0">
              <a:latin typeface="Calibri"/>
              <a:cs typeface="Calibri"/>
            </a:endParaRPr>
          </a:p>
        </p:txBody>
      </p:sp>
      <p:sp>
        <p:nvSpPr>
          <p:cNvPr id="79" name="object 22">
            <a:extLst>
              <a:ext uri="{FF2B5EF4-FFF2-40B4-BE49-F238E27FC236}">
                <a16:creationId xmlns:a16="http://schemas.microsoft.com/office/drawing/2014/main" id="{26FB462E-A969-5220-D1D2-90B4043A28A7}"/>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en" sz="900" spc="-10" dirty="0">
                <a:solidFill>
                  <a:srgbClr val="5F2177"/>
                </a:solidFill>
                <a:latin typeface="Calibri"/>
                <a:cs typeface="Calibri"/>
              </a:rPr>
              <a:t>HANG</a:t>
            </a:r>
            <a:br>
              <a:rPr lang="fr-FR" sz="900" spc="-10" dirty="0">
                <a:solidFill>
                  <a:srgbClr val="5F2177"/>
                </a:solidFill>
                <a:latin typeface="Calibri"/>
                <a:cs typeface="Calibri"/>
              </a:rPr>
            </a:br>
            <a:r>
              <a:rPr lang="en"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en" sz="900" spc="-50" dirty="0">
                <a:solidFill>
                  <a:srgbClr val="5F2177"/>
                </a:solidFill>
                <a:latin typeface="Calibri"/>
                <a:cs typeface="Calibri"/>
              </a:rPr>
              <a:t>DO NOT MANIPULATE YOUR DEVICE</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en" sz="900" spc="-50" dirty="0">
                <a:solidFill>
                  <a:srgbClr val="5F2177"/>
                </a:solidFill>
                <a:latin typeface="Calibri"/>
                <a:cs typeface="Calibri"/>
              </a:rPr>
              <a:t>DON'T COMMUNICATE ANYTHING TO STRANGERS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en" sz="900" dirty="0">
                <a:solidFill>
                  <a:srgbClr val="5F2177"/>
                </a:solidFill>
                <a:latin typeface="Calibri"/>
                <a:cs typeface="Calibri"/>
              </a:rPr>
              <a:t>CALL A GENUINE NUMBER DIRECTLY</a:t>
            </a:r>
            <a:endParaRPr lang="fr-FR" sz="900" dirty="0">
              <a:latin typeface="Calibri"/>
              <a:cs typeface="Calibri"/>
            </a:endParaRPr>
          </a:p>
        </p:txBody>
      </p:sp>
      <p:sp>
        <p:nvSpPr>
          <p:cNvPr id="80" name="object 23">
            <a:extLst>
              <a:ext uri="{FF2B5EF4-FFF2-40B4-BE49-F238E27FC236}">
                <a16:creationId xmlns:a16="http://schemas.microsoft.com/office/drawing/2014/main" id="{BAA845BE-DC41-E505-DA45-E92B8050A3D5}"/>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81" name="object 24">
            <a:extLst>
              <a:ext uri="{FF2B5EF4-FFF2-40B4-BE49-F238E27FC236}">
                <a16:creationId xmlns:a16="http://schemas.microsoft.com/office/drawing/2014/main" id="{0D158D93-DF99-FC73-EBAE-5C026329BD37}"/>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1</a:t>
            </a:r>
            <a:endParaRPr lang="fr-FR" sz="750" b="1" dirty="0">
              <a:latin typeface="Calibri"/>
              <a:cs typeface="Calibri"/>
            </a:endParaRPr>
          </a:p>
        </p:txBody>
      </p:sp>
      <p:sp>
        <p:nvSpPr>
          <p:cNvPr id="82" name="object 50">
            <a:extLst>
              <a:ext uri="{FF2B5EF4-FFF2-40B4-BE49-F238E27FC236}">
                <a16:creationId xmlns:a16="http://schemas.microsoft.com/office/drawing/2014/main" id="{7A3DB5EF-D475-9BF6-02AB-9C8CCDA7D541}"/>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5" name="object 25"/>
          <p:cNvGrpSpPr/>
          <p:nvPr/>
        </p:nvGrpSpPr>
        <p:grpSpPr>
          <a:xfrm>
            <a:off x="1619773" y="3752201"/>
            <a:ext cx="16809085" cy="5551170"/>
            <a:chOff x="1619773" y="3752201"/>
            <a:chExt cx="16809085" cy="5551170"/>
          </a:xfrm>
        </p:grpSpPr>
        <p:sp>
          <p:nvSpPr>
            <p:cNvPr id="26" name="object 26"/>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4" cstate="screen">
              <a:extLst>
                <a:ext uri="{28A0092B-C50C-407E-A947-70E740481C1C}">
                  <a14:useLocalDpi xmlns:a14="http://schemas.microsoft.com/office/drawing/2010/main"/>
                </a:ext>
              </a:extLst>
            </a:blip>
            <a:stretch>
              <a:fillRect/>
            </a:stretch>
          </p:blipFill>
          <p:spPr>
            <a:xfrm>
              <a:off x="4309696" y="5321768"/>
              <a:ext cx="87633" cy="86351"/>
            </a:xfrm>
            <a:prstGeom prst="rect">
              <a:avLst/>
            </a:prstGeom>
          </p:spPr>
        </p:pic>
        <p:pic>
          <p:nvPicPr>
            <p:cNvPr id="28" name="object 28"/>
            <p:cNvPicPr/>
            <p:nvPr/>
          </p:nvPicPr>
          <p:blipFill>
            <a:blip r:embed="rId5"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783614"/>
              <a:ext cx="12235180" cy="5488305"/>
            </a:xfrm>
            <a:custGeom>
              <a:avLst/>
              <a:gdLst/>
              <a:ahLst/>
              <a:cxnLst/>
              <a:rect l="l" t="t" r="r" b="b"/>
              <a:pathLst>
                <a:path w="12235180" h="548830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260644"/>
                  </a:lnTo>
                  <a:lnTo>
                    <a:pt x="134048" y="3307887"/>
                  </a:lnTo>
                  <a:lnTo>
                    <a:pt x="120212" y="3354013"/>
                  </a:lnTo>
                  <a:lnTo>
                    <a:pt x="98162" y="3398215"/>
                  </a:lnTo>
                  <a:lnTo>
                    <a:pt x="68723" y="3439686"/>
                  </a:lnTo>
                  <a:lnTo>
                    <a:pt x="32721" y="3477621"/>
                  </a:lnTo>
                  <a:lnTo>
                    <a:pt x="18769" y="3483941"/>
                  </a:lnTo>
                  <a:lnTo>
                    <a:pt x="8315" y="3494291"/>
                  </a:lnTo>
                  <a:lnTo>
                    <a:pt x="1883" y="3507327"/>
                  </a:lnTo>
                  <a:lnTo>
                    <a:pt x="0" y="3523149"/>
                  </a:lnTo>
                  <a:lnTo>
                    <a:pt x="1883" y="3537526"/>
                  </a:lnTo>
                  <a:lnTo>
                    <a:pt x="8315" y="3550562"/>
                  </a:lnTo>
                  <a:lnTo>
                    <a:pt x="18769" y="3560912"/>
                  </a:lnTo>
                  <a:lnTo>
                    <a:pt x="32721" y="3567231"/>
                  </a:lnTo>
                  <a:lnTo>
                    <a:pt x="68723" y="3605162"/>
                  </a:lnTo>
                  <a:lnTo>
                    <a:pt x="98162" y="3646634"/>
                  </a:lnTo>
                  <a:lnTo>
                    <a:pt x="120212" y="3690837"/>
                  </a:lnTo>
                  <a:lnTo>
                    <a:pt x="134048" y="3736964"/>
                  </a:lnTo>
                  <a:lnTo>
                    <a:pt x="138843" y="3784209"/>
                  </a:lnTo>
                  <a:lnTo>
                    <a:pt x="138843" y="5077248"/>
                  </a:lnTo>
                  <a:lnTo>
                    <a:pt x="141608" y="5125122"/>
                  </a:lnTo>
                  <a:lnTo>
                    <a:pt x="149697" y="5171373"/>
                  </a:lnTo>
                  <a:lnTo>
                    <a:pt x="162802" y="5215695"/>
                  </a:lnTo>
                  <a:lnTo>
                    <a:pt x="180614" y="5257779"/>
                  </a:lnTo>
                  <a:lnTo>
                    <a:pt x="202824" y="5297317"/>
                  </a:lnTo>
                  <a:lnTo>
                    <a:pt x="229126" y="5334000"/>
                  </a:lnTo>
                  <a:lnTo>
                    <a:pt x="259209" y="5367522"/>
                  </a:lnTo>
                  <a:lnTo>
                    <a:pt x="292766" y="5397573"/>
                  </a:lnTo>
                  <a:lnTo>
                    <a:pt x="329488" y="5423847"/>
                  </a:lnTo>
                  <a:lnTo>
                    <a:pt x="369067" y="5446034"/>
                  </a:lnTo>
                  <a:lnTo>
                    <a:pt x="411195" y="5463827"/>
                  </a:lnTo>
                  <a:lnTo>
                    <a:pt x="455562" y="5476917"/>
                  </a:lnTo>
                  <a:lnTo>
                    <a:pt x="501861" y="5484997"/>
                  </a:lnTo>
                  <a:lnTo>
                    <a:pt x="549784" y="5487759"/>
                  </a:lnTo>
                  <a:lnTo>
                    <a:pt x="11824247" y="5487759"/>
                  </a:lnTo>
                  <a:lnTo>
                    <a:pt x="11872169" y="5484997"/>
                  </a:lnTo>
                  <a:lnTo>
                    <a:pt x="11918467" y="5476917"/>
                  </a:lnTo>
                  <a:lnTo>
                    <a:pt x="11962834" y="5463827"/>
                  </a:lnTo>
                  <a:lnTo>
                    <a:pt x="12004959" y="5446034"/>
                  </a:lnTo>
                  <a:lnTo>
                    <a:pt x="12044536" y="5423847"/>
                  </a:lnTo>
                  <a:lnTo>
                    <a:pt x="12081257" y="5397573"/>
                  </a:lnTo>
                  <a:lnTo>
                    <a:pt x="12114811" y="5367522"/>
                  </a:lnTo>
                  <a:lnTo>
                    <a:pt x="12144892" y="5334000"/>
                  </a:lnTo>
                  <a:lnTo>
                    <a:pt x="12171191" y="5297317"/>
                  </a:lnTo>
                  <a:lnTo>
                    <a:pt x="12193400" y="5257779"/>
                  </a:lnTo>
                  <a:lnTo>
                    <a:pt x="12211210" y="5215695"/>
                  </a:lnTo>
                  <a:lnTo>
                    <a:pt x="12224314" y="5171373"/>
                  </a:lnTo>
                  <a:lnTo>
                    <a:pt x="12232402" y="5125122"/>
                  </a:lnTo>
                  <a:lnTo>
                    <a:pt x="12235166" y="507724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783614"/>
              <a:ext cx="12235815" cy="5488305"/>
            </a:xfrm>
            <a:custGeom>
              <a:avLst/>
              <a:gdLst/>
              <a:ahLst/>
              <a:cxnLst/>
              <a:rect l="l" t="t" r="r" b="b"/>
              <a:pathLst>
                <a:path w="12235815" h="548830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260644"/>
                  </a:lnTo>
                  <a:lnTo>
                    <a:pt x="134069" y="3307887"/>
                  </a:lnTo>
                  <a:lnTo>
                    <a:pt x="120233" y="3354013"/>
                  </a:lnTo>
                  <a:lnTo>
                    <a:pt x="98183" y="3398215"/>
                  </a:lnTo>
                  <a:lnTo>
                    <a:pt x="68744" y="3439686"/>
                  </a:lnTo>
                  <a:lnTo>
                    <a:pt x="32742" y="3477621"/>
                  </a:lnTo>
                  <a:lnTo>
                    <a:pt x="18790" y="3483941"/>
                  </a:lnTo>
                  <a:lnTo>
                    <a:pt x="8336" y="3494291"/>
                  </a:lnTo>
                  <a:lnTo>
                    <a:pt x="1904" y="3507327"/>
                  </a:lnTo>
                  <a:lnTo>
                    <a:pt x="20" y="3521704"/>
                  </a:lnTo>
                  <a:lnTo>
                    <a:pt x="0" y="3521945"/>
                  </a:lnTo>
                  <a:lnTo>
                    <a:pt x="20" y="3522185"/>
                  </a:lnTo>
                  <a:lnTo>
                    <a:pt x="0" y="3522426"/>
                  </a:lnTo>
                  <a:lnTo>
                    <a:pt x="20" y="3522667"/>
                  </a:lnTo>
                  <a:lnTo>
                    <a:pt x="0" y="3522908"/>
                  </a:lnTo>
                  <a:lnTo>
                    <a:pt x="20" y="3523149"/>
                  </a:lnTo>
                  <a:lnTo>
                    <a:pt x="1904" y="3537526"/>
                  </a:lnTo>
                  <a:lnTo>
                    <a:pt x="8336" y="3550562"/>
                  </a:lnTo>
                  <a:lnTo>
                    <a:pt x="18790" y="3560912"/>
                  </a:lnTo>
                  <a:lnTo>
                    <a:pt x="32742" y="3567231"/>
                  </a:lnTo>
                  <a:lnTo>
                    <a:pt x="68744" y="3605162"/>
                  </a:lnTo>
                  <a:lnTo>
                    <a:pt x="98183" y="3646634"/>
                  </a:lnTo>
                  <a:lnTo>
                    <a:pt x="120233" y="3690837"/>
                  </a:lnTo>
                  <a:lnTo>
                    <a:pt x="134069" y="3736964"/>
                  </a:lnTo>
                  <a:lnTo>
                    <a:pt x="138864" y="3784209"/>
                  </a:lnTo>
                  <a:lnTo>
                    <a:pt x="138864" y="5077248"/>
                  </a:lnTo>
                  <a:lnTo>
                    <a:pt x="141629" y="5125122"/>
                  </a:lnTo>
                  <a:lnTo>
                    <a:pt x="149718" y="5171373"/>
                  </a:lnTo>
                  <a:lnTo>
                    <a:pt x="162823" y="5215695"/>
                  </a:lnTo>
                  <a:lnTo>
                    <a:pt x="180635" y="5257779"/>
                  </a:lnTo>
                  <a:lnTo>
                    <a:pt x="202845" y="5297317"/>
                  </a:lnTo>
                  <a:lnTo>
                    <a:pt x="229147" y="5334000"/>
                  </a:lnTo>
                  <a:lnTo>
                    <a:pt x="259230" y="5367522"/>
                  </a:lnTo>
                  <a:lnTo>
                    <a:pt x="292787" y="5397573"/>
                  </a:lnTo>
                  <a:lnTo>
                    <a:pt x="329509" y="5423847"/>
                  </a:lnTo>
                  <a:lnTo>
                    <a:pt x="369088" y="5446034"/>
                  </a:lnTo>
                  <a:lnTo>
                    <a:pt x="411216" y="5463827"/>
                  </a:lnTo>
                  <a:lnTo>
                    <a:pt x="455583" y="5476917"/>
                  </a:lnTo>
                  <a:lnTo>
                    <a:pt x="501882" y="5484997"/>
                  </a:lnTo>
                  <a:lnTo>
                    <a:pt x="549805" y="5487759"/>
                  </a:lnTo>
                  <a:lnTo>
                    <a:pt x="762395" y="5487759"/>
                  </a:lnTo>
                  <a:lnTo>
                    <a:pt x="11587919" y="5487759"/>
                  </a:lnTo>
                  <a:lnTo>
                    <a:pt x="11824268" y="5487759"/>
                  </a:lnTo>
                  <a:lnTo>
                    <a:pt x="11872190" y="5484997"/>
                  </a:lnTo>
                  <a:lnTo>
                    <a:pt x="11918488" y="5476917"/>
                  </a:lnTo>
                  <a:lnTo>
                    <a:pt x="11962854" y="5463827"/>
                  </a:lnTo>
                  <a:lnTo>
                    <a:pt x="12004980" y="5446034"/>
                  </a:lnTo>
                  <a:lnTo>
                    <a:pt x="12044557" y="5423847"/>
                  </a:lnTo>
                  <a:lnTo>
                    <a:pt x="12081277" y="5397573"/>
                  </a:lnTo>
                  <a:lnTo>
                    <a:pt x="12114832" y="5367522"/>
                  </a:lnTo>
                  <a:lnTo>
                    <a:pt x="12144913" y="5334000"/>
                  </a:lnTo>
                  <a:lnTo>
                    <a:pt x="12171212" y="5297317"/>
                  </a:lnTo>
                  <a:lnTo>
                    <a:pt x="12193421" y="5257779"/>
                  </a:lnTo>
                  <a:lnTo>
                    <a:pt x="12211231" y="5215695"/>
                  </a:lnTo>
                  <a:lnTo>
                    <a:pt x="12224335" y="5171373"/>
                  </a:lnTo>
                  <a:lnTo>
                    <a:pt x="12232423" y="5125122"/>
                  </a:lnTo>
                  <a:lnTo>
                    <a:pt x="12235187" y="5077248"/>
                  </a:lnTo>
                  <a:lnTo>
                    <a:pt x="12235187" y="2613019"/>
                  </a:lnTo>
                  <a:lnTo>
                    <a:pt x="12235187" y="1967908"/>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35" name="object 35"/>
          <p:cNvSpPr txBox="1"/>
          <p:nvPr/>
        </p:nvSpPr>
        <p:spPr>
          <a:xfrm>
            <a:off x="6771003" y="4131595"/>
            <a:ext cx="10981690" cy="1006686"/>
          </a:xfrm>
          <a:prstGeom prst="rect">
            <a:avLst/>
          </a:prstGeom>
        </p:spPr>
        <p:txBody>
          <a:bodyPr vert="horz" wrap="square" lIns="0" tIns="44450" rIns="0" bIns="0" rtlCol="0">
            <a:spAutoFit/>
          </a:bodyPr>
          <a:lstStyle/>
          <a:p>
            <a:pPr marL="12700" marR="5080" algn="just">
              <a:lnSpc>
                <a:spcPts val="2470"/>
              </a:lnSpc>
              <a:spcBef>
                <a:spcPts val="350"/>
              </a:spcBef>
              <a:buFont typeface="Arial"/>
              <a:buChar char="•"/>
              <a:tabLst>
                <a:tab pos="172720" algn="l"/>
              </a:tabLst>
            </a:pPr>
            <a:r>
              <a:rPr lang="en" sz="2200" b="1" i="1" spc="-105" dirty="0">
                <a:solidFill>
                  <a:srgbClr val="231F20"/>
                </a:solidFill>
                <a:latin typeface="Arial Narrow"/>
                <a:cs typeface="Arial Narrow"/>
              </a:rPr>
              <a:t>Update your web browser and operating system:</a:t>
            </a:r>
            <a:r>
              <a:rPr lang="en" sz="2200" i="1" spc="-55" dirty="0">
                <a:solidFill>
                  <a:srgbClr val="231F20"/>
                </a:solidFill>
                <a:latin typeface="Arial Narrow"/>
                <a:cs typeface="Arial Narrow"/>
              </a:rPr>
              <a:t> they both have built-in defenses that are regularly updated to keep up with the latest viruses and other malware. By ensuring that your operating system is updated (e.g., Windows,</a:t>
            </a:r>
            <a:endParaRPr sz="2200" dirty="0">
              <a:latin typeface="Arial Narrow"/>
              <a:cs typeface="Arial Narrow"/>
            </a:endParaRPr>
          </a:p>
        </p:txBody>
      </p:sp>
      <p:sp>
        <p:nvSpPr>
          <p:cNvPr id="36" name="object 36"/>
          <p:cNvSpPr txBox="1"/>
          <p:nvPr/>
        </p:nvSpPr>
        <p:spPr>
          <a:xfrm>
            <a:off x="6771004" y="5073974"/>
            <a:ext cx="10671175" cy="365125"/>
          </a:xfrm>
          <a:prstGeom prst="rect">
            <a:avLst/>
          </a:prstGeom>
        </p:spPr>
        <p:txBody>
          <a:bodyPr vert="horz" wrap="square" lIns="0" tIns="15875" rIns="0" bIns="0" rtlCol="0">
            <a:spAutoFit/>
          </a:bodyPr>
          <a:lstStyle/>
          <a:p>
            <a:pPr marL="12700">
              <a:lnSpc>
                <a:spcPct val="100000"/>
              </a:lnSpc>
              <a:spcBef>
                <a:spcPts val="125"/>
              </a:spcBef>
            </a:pPr>
            <a:r>
              <a:rPr lang="en" sz="2200" i="1" spc="-365" dirty="0">
                <a:solidFill>
                  <a:srgbClr val="231F20"/>
                </a:solidFill>
                <a:latin typeface="Arial Narrow"/>
                <a:cs typeface="Arial Narrow"/>
              </a:rPr>
              <a:t>OS X or Ubuntu) and your web browser (e.g., Chrome, Firefox, Edge, or Safari), you can set all the</a:t>
            </a:r>
            <a:endParaRPr sz="2200" dirty="0">
              <a:latin typeface="Arial Narrow"/>
              <a:cs typeface="Arial Narrow"/>
            </a:endParaRPr>
          </a:p>
        </p:txBody>
      </p:sp>
      <p:sp>
        <p:nvSpPr>
          <p:cNvPr id="37" name="object 37"/>
          <p:cNvSpPr txBox="1"/>
          <p:nvPr/>
        </p:nvSpPr>
        <p:spPr>
          <a:xfrm>
            <a:off x="6771004" y="5388101"/>
            <a:ext cx="2138680" cy="365125"/>
          </a:xfrm>
          <a:prstGeom prst="rect">
            <a:avLst/>
          </a:prstGeom>
        </p:spPr>
        <p:txBody>
          <a:bodyPr vert="horz" wrap="square" lIns="0" tIns="15875" rIns="0" bIns="0" rtlCol="0">
            <a:spAutoFit/>
          </a:bodyPr>
          <a:lstStyle/>
          <a:p>
            <a:pPr marL="12700">
              <a:lnSpc>
                <a:spcPct val="100000"/>
              </a:lnSpc>
              <a:spcBef>
                <a:spcPts val="125"/>
              </a:spcBef>
            </a:pPr>
            <a:r>
              <a:rPr lang="en" sz="2200" i="1" spc="-90" dirty="0">
                <a:solidFill>
                  <a:srgbClr val="231F20"/>
                </a:solidFill>
                <a:latin typeface="Arial Narrow"/>
                <a:cs typeface="Arial Narrow"/>
              </a:rPr>
              <a:t>chances on your side.</a:t>
            </a:r>
            <a:endParaRPr sz="2200" dirty="0">
              <a:latin typeface="Arial Narrow"/>
              <a:cs typeface="Arial Narrow"/>
            </a:endParaRPr>
          </a:p>
        </p:txBody>
      </p:sp>
      <p:sp>
        <p:nvSpPr>
          <p:cNvPr id="38" name="object 38"/>
          <p:cNvSpPr txBox="1"/>
          <p:nvPr/>
        </p:nvSpPr>
        <p:spPr>
          <a:xfrm>
            <a:off x="6771004" y="5702227"/>
            <a:ext cx="1057402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20" dirty="0">
                <a:solidFill>
                  <a:srgbClr val="231F20"/>
                </a:solidFill>
                <a:latin typeface="Arial Narrow"/>
                <a:cs typeface="Arial Narrow"/>
              </a:rPr>
              <a:t>Turn on your pop-up blocker:</a:t>
            </a:r>
            <a:r>
              <a:rPr lang="en" sz="2200" i="1" dirty="0">
                <a:solidFill>
                  <a:srgbClr val="231F20"/>
                </a:solidFill>
                <a:latin typeface="Arial Narrow"/>
                <a:cs typeface="Arial Narrow"/>
              </a:rPr>
              <a:t> Most web browsers have a</a:t>
            </a:r>
            <a:endParaRPr sz="2200" dirty="0">
              <a:latin typeface="Arial Narrow"/>
              <a:cs typeface="Arial Narrow"/>
            </a:endParaRPr>
          </a:p>
        </p:txBody>
      </p:sp>
      <p:sp>
        <p:nvSpPr>
          <p:cNvPr id="39" name="object 39"/>
          <p:cNvSpPr txBox="1"/>
          <p:nvPr/>
        </p:nvSpPr>
        <p:spPr>
          <a:xfrm>
            <a:off x="6771002" y="6016354"/>
            <a:ext cx="10966450" cy="365125"/>
          </a:xfrm>
          <a:prstGeom prst="rect">
            <a:avLst/>
          </a:prstGeom>
        </p:spPr>
        <p:txBody>
          <a:bodyPr vert="horz" wrap="square" lIns="0" tIns="15875" rIns="0" bIns="0" rtlCol="0">
            <a:spAutoFit/>
          </a:bodyPr>
          <a:lstStyle/>
          <a:p>
            <a:pPr marL="12700">
              <a:lnSpc>
                <a:spcPct val="100000"/>
              </a:lnSpc>
              <a:spcBef>
                <a:spcPts val="125"/>
              </a:spcBef>
            </a:pPr>
            <a:r>
              <a:rPr lang="en" sz="2200" i="1" spc="-50" dirty="0">
                <a:solidFill>
                  <a:srgbClr val="231F20"/>
                </a:solidFill>
                <a:latin typeface="Arial Narrow"/>
                <a:cs typeface="Arial Narrow"/>
              </a:rPr>
              <a:t>Built-in pop-ups that prevent pop-ups from appearing on your screen. This could help you</a:t>
            </a:r>
            <a:endParaRPr sz="2200" dirty="0">
              <a:latin typeface="Arial Narrow"/>
              <a:cs typeface="Arial Narrow"/>
            </a:endParaRPr>
          </a:p>
        </p:txBody>
      </p:sp>
      <p:sp>
        <p:nvSpPr>
          <p:cNvPr id="40" name="object 40"/>
          <p:cNvSpPr txBox="1"/>
          <p:nvPr/>
        </p:nvSpPr>
        <p:spPr>
          <a:xfrm>
            <a:off x="6771002" y="6330481"/>
            <a:ext cx="4561205"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protect from fraudulent pop-ups.</a:t>
            </a:r>
            <a:endParaRPr sz="2200" dirty="0">
              <a:latin typeface="Arial Narrow"/>
              <a:cs typeface="Arial Narrow"/>
            </a:endParaRPr>
          </a:p>
        </p:txBody>
      </p:sp>
      <p:sp>
        <p:nvSpPr>
          <p:cNvPr id="41" name="object 41"/>
          <p:cNvSpPr txBox="1"/>
          <p:nvPr/>
        </p:nvSpPr>
        <p:spPr>
          <a:xfrm>
            <a:off x="6771002" y="6644607"/>
            <a:ext cx="1095692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25" dirty="0">
                <a:solidFill>
                  <a:srgbClr val="231F20"/>
                </a:solidFill>
                <a:latin typeface="Arial Narrow"/>
                <a:cs typeface="Arial Narrow"/>
              </a:rPr>
              <a:t>Close your browser:</a:t>
            </a:r>
            <a:r>
              <a:rPr lang="en" sz="2200" i="1" dirty="0">
                <a:solidFill>
                  <a:srgbClr val="231F20"/>
                </a:solidFill>
                <a:latin typeface="Arial Narrow"/>
                <a:cs typeface="Arial Narrow"/>
              </a:rPr>
              <a:t> If your screen suddenly fills up with scary messages, close immediately</a:t>
            </a:r>
            <a:endParaRPr sz="2200" dirty="0">
              <a:latin typeface="Arial Narrow"/>
              <a:cs typeface="Arial Narrow"/>
            </a:endParaRPr>
          </a:p>
        </p:txBody>
      </p:sp>
      <p:sp>
        <p:nvSpPr>
          <p:cNvPr id="42" name="object 42"/>
          <p:cNvSpPr txBox="1"/>
          <p:nvPr/>
        </p:nvSpPr>
        <p:spPr>
          <a:xfrm>
            <a:off x="6771002" y="6958734"/>
            <a:ext cx="10711180"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your browser (try pressing Alt+F4 if you can't do it with the mouse). If you can't</a:t>
            </a:r>
            <a:endParaRPr sz="2200" dirty="0">
              <a:latin typeface="Arial Narrow"/>
              <a:cs typeface="Arial Narrow"/>
            </a:endParaRPr>
          </a:p>
        </p:txBody>
      </p:sp>
      <p:sp>
        <p:nvSpPr>
          <p:cNvPr id="43" name="object 43"/>
          <p:cNvSpPr txBox="1"/>
          <p:nvPr/>
        </p:nvSpPr>
        <p:spPr>
          <a:xfrm>
            <a:off x="6771002" y="7272860"/>
            <a:ext cx="5965190" cy="365125"/>
          </a:xfrm>
          <a:prstGeom prst="rect">
            <a:avLst/>
          </a:prstGeom>
        </p:spPr>
        <p:txBody>
          <a:bodyPr vert="horz" wrap="square" lIns="0" tIns="15875" rIns="0" bIns="0" rtlCol="0">
            <a:spAutoFit/>
          </a:bodyPr>
          <a:lstStyle/>
          <a:p>
            <a:pPr marL="12700">
              <a:lnSpc>
                <a:spcPct val="100000"/>
              </a:lnSpc>
              <a:spcBef>
                <a:spcPts val="125"/>
              </a:spcBef>
            </a:pPr>
            <a:r>
              <a:rPr lang="en" sz="2200" i="1" spc="-35" dirty="0">
                <a:solidFill>
                  <a:srgbClr val="231F20"/>
                </a:solidFill>
                <a:latin typeface="Arial Narrow"/>
                <a:cs typeface="Arial Narrow"/>
              </a:rPr>
              <a:t>Close your browser, try restarting your computer.</a:t>
            </a:r>
            <a:endParaRPr sz="2200" dirty="0">
              <a:latin typeface="Arial Narrow"/>
              <a:cs typeface="Arial Narrow"/>
            </a:endParaRPr>
          </a:p>
        </p:txBody>
      </p:sp>
      <p:sp>
        <p:nvSpPr>
          <p:cNvPr id="44" name="object 44"/>
          <p:cNvSpPr txBox="1"/>
          <p:nvPr/>
        </p:nvSpPr>
        <p:spPr>
          <a:xfrm>
            <a:off x="6771002" y="7586987"/>
            <a:ext cx="1101026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00" dirty="0">
                <a:solidFill>
                  <a:srgbClr val="231F20"/>
                </a:solidFill>
                <a:latin typeface="Arial Narrow"/>
                <a:cs typeface="Arial Narrow"/>
              </a:rPr>
              <a:t>Reset your device:</a:t>
            </a:r>
            <a:r>
              <a:rPr lang="en" sz="2200" i="1" dirty="0">
                <a:solidFill>
                  <a:srgbClr val="231F20"/>
                </a:solidFill>
                <a:latin typeface="Arial Narrow"/>
                <a:cs typeface="Arial Narrow"/>
              </a:rPr>
              <a:t> If you've granted scammers access to your computer, you can try to get them</a:t>
            </a:r>
            <a:endParaRPr sz="2200" dirty="0">
              <a:latin typeface="Arial Narrow"/>
              <a:cs typeface="Arial Narrow"/>
            </a:endParaRPr>
          </a:p>
        </p:txBody>
      </p:sp>
      <p:sp>
        <p:nvSpPr>
          <p:cNvPr id="45" name="object 45"/>
          <p:cNvSpPr txBox="1"/>
          <p:nvPr/>
        </p:nvSpPr>
        <p:spPr>
          <a:xfrm>
            <a:off x="6771002" y="7901113"/>
            <a:ext cx="1145540" cy="365125"/>
          </a:xfrm>
          <a:prstGeom prst="rect">
            <a:avLst/>
          </a:prstGeom>
        </p:spPr>
        <p:txBody>
          <a:bodyPr vert="horz" wrap="square" lIns="0" tIns="15875" rIns="0" bIns="0" rtlCol="0">
            <a:spAutoFit/>
          </a:bodyPr>
          <a:lstStyle/>
          <a:p>
            <a:pPr marL="12700">
              <a:lnSpc>
                <a:spcPct val="100000"/>
              </a:lnSpc>
              <a:spcBef>
                <a:spcPts val="125"/>
              </a:spcBef>
            </a:pPr>
            <a:r>
              <a:rPr lang="en" sz="2200" i="1" spc="-25" dirty="0">
                <a:solidFill>
                  <a:srgbClr val="231F20"/>
                </a:solidFill>
                <a:latin typeface="Arial Narrow"/>
                <a:cs typeface="Arial Narrow"/>
              </a:rPr>
              <a:t>reset.</a:t>
            </a:r>
            <a:endParaRPr sz="2200" dirty="0">
              <a:latin typeface="Arial Narrow"/>
              <a:cs typeface="Arial Narrow"/>
            </a:endParaRPr>
          </a:p>
        </p:txBody>
      </p:sp>
      <p:sp>
        <p:nvSpPr>
          <p:cNvPr id="46" name="object 46"/>
          <p:cNvSpPr txBox="1"/>
          <p:nvPr/>
        </p:nvSpPr>
        <p:spPr>
          <a:xfrm>
            <a:off x="6771002" y="8215240"/>
            <a:ext cx="108699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85" dirty="0">
                <a:solidFill>
                  <a:srgbClr val="231F20"/>
                </a:solidFill>
                <a:latin typeface="Arial Narrow"/>
                <a:cs typeface="Arial Narrow"/>
              </a:rPr>
              <a:t>Talk about it around you:</a:t>
            </a:r>
            <a:r>
              <a:rPr lang="en" sz="2200" i="1" dirty="0">
                <a:solidFill>
                  <a:srgbClr val="231F20"/>
                </a:solidFill>
                <a:latin typeface="Arial Narrow"/>
                <a:cs typeface="Arial Narrow"/>
              </a:rPr>
              <a:t> share your experience to make those around you aware of this threat. And if you</a:t>
            </a:r>
            <a:endParaRPr sz="2200" dirty="0">
              <a:latin typeface="Arial Narrow"/>
              <a:cs typeface="Arial Narrow"/>
            </a:endParaRPr>
          </a:p>
        </p:txBody>
      </p:sp>
      <p:sp>
        <p:nvSpPr>
          <p:cNvPr id="47" name="object 47"/>
          <p:cNvSpPr txBox="1"/>
          <p:nvPr/>
        </p:nvSpPr>
        <p:spPr>
          <a:xfrm>
            <a:off x="6771002" y="8529366"/>
            <a:ext cx="4893945" cy="365125"/>
          </a:xfrm>
          <a:prstGeom prst="rect">
            <a:avLst/>
          </a:prstGeom>
        </p:spPr>
        <p:txBody>
          <a:bodyPr vert="horz" wrap="square" lIns="0" tIns="15875" rIns="0" bIns="0" rtlCol="0">
            <a:spAutoFit/>
          </a:bodyPr>
          <a:lstStyle/>
          <a:p>
            <a:pPr marL="12700">
              <a:lnSpc>
                <a:spcPct val="100000"/>
              </a:lnSpc>
              <a:spcBef>
                <a:spcPts val="125"/>
              </a:spcBef>
            </a:pPr>
            <a:r>
              <a:rPr lang="en" sz="2200" i="1" spc="-120" dirty="0">
                <a:solidFill>
                  <a:srgbClr val="231F20"/>
                </a:solidFill>
                <a:latin typeface="Arial Narrow"/>
                <a:cs typeface="Arial Narrow"/>
              </a:rPr>
              <a:t>have paid, contact your bank and file a complaint.</a:t>
            </a:r>
            <a:endParaRPr sz="2200" dirty="0">
              <a:latin typeface="Arial Narrow"/>
              <a:cs typeface="Arial Narrow"/>
            </a:endParaRPr>
          </a:p>
        </p:txBody>
      </p:sp>
      <p:grpSp>
        <p:nvGrpSpPr>
          <p:cNvPr id="52" name="object 2">
            <a:extLst>
              <a:ext uri="{FF2B5EF4-FFF2-40B4-BE49-F238E27FC236}">
                <a16:creationId xmlns:a16="http://schemas.microsoft.com/office/drawing/2014/main" id="{5AE21076-1580-97EB-2B98-B9959D0C86D8}"/>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E21A0CB0-9759-2508-9ECA-47EAF76DAAD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642A05D8-C104-0D36-F8F7-C7F8E81D910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20F4A90E-5E5E-AC4E-68F2-07AEA7F28BB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A15C9375-1F9C-0AA0-3BBF-6D99F5F7EAE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5C3DA87-858D-C994-D87E-C665C157C5D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AC01A231-C110-BD9C-438E-C28471850AF4}"/>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3804049E-30E8-CCC8-5BF7-2424ED5529B4}"/>
                </a:ext>
              </a:extLst>
            </p:cNvPr>
            <p:cNvPicPr/>
            <p:nvPr/>
          </p:nvPicPr>
          <p:blipFill>
            <a:blip r:embed="rId7"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9DF61840-345C-23C7-6868-117AAAB3C8F2}"/>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E10B801B-7B72-264B-8E18-0E8F433AF345}"/>
                </a:ext>
              </a:extLst>
            </p:cNvPr>
            <p:cNvPicPr/>
            <p:nvPr/>
          </p:nvPicPr>
          <p:blipFill>
            <a:blip r:embed="rId8"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544985BE-5D9D-52D5-895C-9A65EB00E3C1}"/>
                </a:ext>
              </a:extLst>
            </p:cNvPr>
            <p:cNvPicPr/>
            <p:nvPr/>
          </p:nvPicPr>
          <p:blipFill>
            <a:blip r:embed="rId9"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593FAFE-2C67-2D8E-E541-49F899D7DF5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9A9CF24B-0F6C-2CF3-FE68-4D8C5A4D9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419CAFA0-8C8A-F3C1-0EFD-5120F512B07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6" name="object 16">
            <a:extLst>
              <a:ext uri="{FF2B5EF4-FFF2-40B4-BE49-F238E27FC236}">
                <a16:creationId xmlns:a16="http://schemas.microsoft.com/office/drawing/2014/main" id="{BA2C66DD-549A-5C01-17D4-FD945AF7322D}"/>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67" name="object 17">
            <a:extLst>
              <a:ext uri="{FF2B5EF4-FFF2-40B4-BE49-F238E27FC236}">
                <a16:creationId xmlns:a16="http://schemas.microsoft.com/office/drawing/2014/main" id="{4BEB3E14-78C9-674B-4E5C-7E42B6A91EC4}"/>
              </a:ext>
            </a:extLst>
          </p:cNvPr>
          <p:cNvGrpSpPr/>
          <p:nvPr/>
        </p:nvGrpSpPr>
        <p:grpSpPr>
          <a:xfrm>
            <a:off x="1322958" y="1690414"/>
            <a:ext cx="1341120" cy="1102360"/>
            <a:chOff x="1322958" y="1690414"/>
            <a:chExt cx="1341120" cy="1102360"/>
          </a:xfrm>
        </p:grpSpPr>
        <p:sp>
          <p:nvSpPr>
            <p:cNvPr id="68" name="object 18">
              <a:extLst>
                <a:ext uri="{FF2B5EF4-FFF2-40B4-BE49-F238E27FC236}">
                  <a16:creationId xmlns:a16="http://schemas.microsoft.com/office/drawing/2014/main" id="{6857922F-E4D0-2298-2811-32F765BB7327}"/>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9" name="object 19">
              <a:extLst>
                <a:ext uri="{FF2B5EF4-FFF2-40B4-BE49-F238E27FC236}">
                  <a16:creationId xmlns:a16="http://schemas.microsoft.com/office/drawing/2014/main" id="{C0D45132-5E66-B45B-79FD-82022A0946AA}"/>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grpSp>
        <p:nvGrpSpPr>
          <p:cNvPr id="2" name="Group 1">
            <a:extLst>
              <a:ext uri="{FF2B5EF4-FFF2-40B4-BE49-F238E27FC236}">
                <a16:creationId xmlns:a16="http://schemas.microsoft.com/office/drawing/2014/main" id="{BDAD9720-D6FD-90B3-686D-4A855657D1EB}"/>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E7E3D398-61D1-8A61-B953-673A8FC9CBCE}"/>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3EB94BCB-16E7-CF4E-F870-44E37DA04A33}"/>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133171" y="4701898"/>
            <a:ext cx="5582920" cy="3279775"/>
            <a:chOff x="3133171" y="4701898"/>
            <a:chExt cx="5582920" cy="3279775"/>
          </a:xfrm>
        </p:grpSpPr>
        <p:sp>
          <p:nvSpPr>
            <p:cNvPr id="15" name="object 15"/>
            <p:cNvSpPr/>
            <p:nvPr/>
          </p:nvSpPr>
          <p:spPr>
            <a:xfrm>
              <a:off x="3133171" y="470189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3259663" y="4828386"/>
              <a:ext cx="5266991" cy="2962684"/>
            </a:xfrm>
            <a:prstGeom prst="rect">
              <a:avLst/>
            </a:prstGeom>
          </p:spPr>
        </p:pic>
      </p:grpSp>
      <p:sp>
        <p:nvSpPr>
          <p:cNvPr id="17" name="object 17"/>
          <p:cNvSpPr txBox="1"/>
          <p:nvPr/>
        </p:nvSpPr>
        <p:spPr>
          <a:xfrm>
            <a:off x="4115673" y="5274240"/>
            <a:ext cx="1350113" cy="312265"/>
          </a:xfrm>
          <a:prstGeom prst="rect">
            <a:avLst/>
          </a:prstGeom>
        </p:spPr>
        <p:txBody>
          <a:bodyPr vert="horz" wrap="square" lIns="0" tIns="12065" rIns="0" bIns="0" rtlCol="0">
            <a:spAutoFit/>
          </a:bodyPr>
          <a:lstStyle/>
          <a:p>
            <a:pPr marL="12700">
              <a:lnSpc>
                <a:spcPct val="100000"/>
              </a:lnSpc>
              <a:spcBef>
                <a:spcPts val="95"/>
              </a:spcBef>
            </a:pPr>
            <a:r>
              <a:rPr lang="en" sz="1950" b="1" dirty="0">
                <a:solidFill>
                  <a:srgbClr val="231F20"/>
                </a:solidFill>
                <a:latin typeface="Calibri"/>
                <a:cs typeface="Calibri"/>
              </a:rPr>
              <a:t>TO REMEMBER:</a:t>
            </a:r>
            <a:endParaRPr lang="fr-FR" sz="1950" b="1" dirty="0">
              <a:latin typeface="Calibri"/>
              <a:cs typeface="Calibri"/>
            </a:endParaRPr>
          </a:p>
        </p:txBody>
      </p:sp>
      <p:sp>
        <p:nvSpPr>
          <p:cNvPr id="18" name="object 18"/>
          <p:cNvSpPr txBox="1"/>
          <p:nvPr/>
        </p:nvSpPr>
        <p:spPr>
          <a:xfrm>
            <a:off x="3716108" y="5925635"/>
            <a:ext cx="881380" cy="1193019"/>
          </a:xfrm>
          <a:prstGeom prst="rect">
            <a:avLst/>
          </a:prstGeom>
        </p:spPr>
        <p:txBody>
          <a:bodyPr vert="horz" wrap="square" lIns="0" tIns="12065" rIns="0" bIns="0" rtlCol="0">
            <a:spAutoFit/>
          </a:bodyPr>
          <a:lstStyle/>
          <a:p>
            <a:pPr marL="21590" marR="19685" indent="69215">
              <a:lnSpc>
                <a:spcPct val="113900"/>
              </a:lnSpc>
              <a:spcBef>
                <a:spcPts val="95"/>
              </a:spcBef>
            </a:pPr>
            <a:r>
              <a:rPr lang="en" sz="750" b="1" dirty="0">
                <a:solidFill>
                  <a:srgbClr val="231F20"/>
                </a:solidFill>
                <a:latin typeface="Calibri"/>
                <a:cs typeface="Calibri"/>
              </a:rPr>
              <a:t>DON'T CLICK ON MESSAGES</a:t>
            </a:r>
            <a:endParaRPr lang="fr-FR" sz="750" b="1" dirty="0">
              <a:latin typeface="Calibri"/>
              <a:cs typeface="Calibri"/>
            </a:endParaRPr>
          </a:p>
          <a:p>
            <a:pPr marL="118110" marR="110489" algn="ctr">
              <a:lnSpc>
                <a:spcPct val="113900"/>
              </a:lnSpc>
            </a:pPr>
            <a:r>
              <a:rPr lang="en" sz="750" b="1" dirty="0">
                <a:solidFill>
                  <a:srgbClr val="231F20"/>
                </a:solidFill>
                <a:latin typeface="Calibri"/>
                <a:cs typeface="Calibri"/>
              </a:rPr>
              <a:t>URGENT ISSUES THAT APPEAR</a:t>
            </a:r>
            <a:endParaRPr lang="fr-FR" sz="750" b="1" dirty="0">
              <a:latin typeface="Calibri"/>
              <a:cs typeface="Calibri"/>
            </a:endParaRPr>
          </a:p>
          <a:p>
            <a:pPr marL="12700" marR="5080" indent="-6350" algn="ctr">
              <a:lnSpc>
                <a:spcPct val="113900"/>
              </a:lnSpc>
            </a:pPr>
            <a:r>
              <a:rPr lang="en" sz="750" b="1" dirty="0">
                <a:solidFill>
                  <a:srgbClr val="231F20"/>
                </a:solidFill>
                <a:latin typeface="Calibri"/>
                <a:cs typeface="Calibri"/>
              </a:rPr>
              <a:t>WHILE YOU'RE BROWSING ONLINE AND DON'T DIAL THE NUMBER</a:t>
            </a:r>
            <a:endParaRPr lang="fr-FR" sz="750" b="1" dirty="0">
              <a:latin typeface="Calibri"/>
              <a:cs typeface="Calibri"/>
            </a:endParaRPr>
          </a:p>
          <a:p>
            <a:pPr algn="ctr">
              <a:lnSpc>
                <a:spcPct val="100000"/>
              </a:lnSpc>
              <a:spcBef>
                <a:spcPts val="125"/>
              </a:spcBef>
            </a:pPr>
            <a:r>
              <a:rPr lang="en" sz="750" b="1" dirty="0">
                <a:solidFill>
                  <a:srgbClr val="231F20"/>
                </a:solidFill>
                <a:latin typeface="Calibri"/>
                <a:cs typeface="Calibri"/>
              </a:rPr>
              <a:t>ABUNDANT</a:t>
            </a:r>
            <a:endParaRPr lang="fr-FR" sz="750" b="1" dirty="0">
              <a:latin typeface="Calibri"/>
              <a:cs typeface="Calibri"/>
            </a:endParaRPr>
          </a:p>
        </p:txBody>
      </p:sp>
      <p:sp>
        <p:nvSpPr>
          <p:cNvPr id="19" name="object 19"/>
          <p:cNvSpPr txBox="1"/>
          <p:nvPr/>
        </p:nvSpPr>
        <p:spPr>
          <a:xfrm>
            <a:off x="4992685" y="6885906"/>
            <a:ext cx="1562735" cy="399405"/>
          </a:xfrm>
          <a:prstGeom prst="rect">
            <a:avLst/>
          </a:prstGeom>
        </p:spPr>
        <p:txBody>
          <a:bodyPr vert="horz" wrap="square" lIns="0" tIns="12065" rIns="0" bIns="0" rtlCol="0">
            <a:spAutoFit/>
          </a:bodyPr>
          <a:lstStyle/>
          <a:p>
            <a:pPr marL="12700" marR="5080" algn="ctr">
              <a:lnSpc>
                <a:spcPct val="113900"/>
              </a:lnSpc>
              <a:spcBef>
                <a:spcPts val="95"/>
              </a:spcBef>
            </a:pPr>
            <a:r>
              <a:rPr lang="en" sz="750" b="1" dirty="0">
                <a:solidFill>
                  <a:srgbClr val="231F20"/>
                </a:solidFill>
                <a:latin typeface="Calibri"/>
                <a:cs typeface="Calibri"/>
              </a:rPr>
              <a:t>NEVER INSTALL AN APP AT THE REQUEST OF SOMEONE YOU DON'T KNOW</a:t>
            </a:r>
            <a:endParaRPr lang="fr-FR" sz="750" b="1" dirty="0">
              <a:latin typeface="Calibri"/>
              <a:cs typeface="Calibri"/>
            </a:endParaRPr>
          </a:p>
        </p:txBody>
      </p:sp>
      <p:sp>
        <p:nvSpPr>
          <p:cNvPr id="20" name="object 20"/>
          <p:cNvSpPr txBox="1"/>
          <p:nvPr/>
        </p:nvSpPr>
        <p:spPr>
          <a:xfrm>
            <a:off x="6195682" y="5344216"/>
            <a:ext cx="1016635" cy="925574"/>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REPORT</a:t>
            </a:r>
            <a:endParaRPr lang="fr-FR" sz="750" b="1" dirty="0">
              <a:latin typeface="Calibri"/>
              <a:cs typeface="Calibri"/>
            </a:endParaRPr>
          </a:p>
          <a:p>
            <a:pPr marL="42545" marR="34925" indent="-6350" algn="ctr">
              <a:lnSpc>
                <a:spcPct val="113900"/>
              </a:lnSpc>
            </a:pPr>
            <a:r>
              <a:rPr lang="en" sz="750" b="1" dirty="0">
                <a:solidFill>
                  <a:srgbClr val="231F20"/>
                </a:solidFill>
                <a:latin typeface="Calibri"/>
                <a:cs typeface="Calibri"/>
              </a:rPr>
              <a:t>SCAMS, THANKS TO THE THESEE SYSTEM AND THE</a:t>
            </a:r>
            <a:endParaRPr lang="fr-FR" sz="750" b="1" dirty="0">
              <a:latin typeface="Calibri"/>
              <a:cs typeface="Calibri"/>
            </a:endParaRPr>
          </a:p>
          <a:p>
            <a:pPr marL="12065" marR="5080" indent="-635" algn="ctr">
              <a:lnSpc>
                <a:spcPct val="113900"/>
              </a:lnSpc>
            </a:pPr>
            <a:r>
              <a:rPr lang="en" sz="750" b="1" dirty="0">
                <a:solidFill>
                  <a:srgbClr val="A563C6"/>
                </a:solidFill>
                <a:latin typeface="Calibri"/>
                <a:cs typeface="Calibri"/>
              </a:rPr>
              <a:t>GUIDED CHOICE FORM </a:t>
            </a:r>
            <a:r>
              <a:rPr lang="en" sz="750" b="1" dirty="0">
                <a:solidFill>
                  <a:srgbClr val="231F20"/>
                </a:solidFill>
                <a:latin typeface="Calibri"/>
                <a:cs typeface="Calibri"/>
              </a:rPr>
              <a:t>AVAILABLE ON SERVICE-PUBLIC.FR</a:t>
            </a:r>
            <a:endParaRPr lang="fr-FR" sz="750" b="1" dirty="0">
              <a:latin typeface="Calibri"/>
              <a:cs typeface="Calibri"/>
            </a:endParaRPr>
          </a:p>
        </p:txBody>
      </p:sp>
      <p:sp>
        <p:nvSpPr>
          <p:cNvPr id="21" name="object 21"/>
          <p:cNvSpPr txBox="1"/>
          <p:nvPr/>
        </p:nvSpPr>
        <p:spPr>
          <a:xfrm>
            <a:off x="6914539" y="6553579"/>
            <a:ext cx="1204595" cy="929870"/>
          </a:xfrm>
          <a:prstGeom prst="rect">
            <a:avLst/>
          </a:prstGeom>
        </p:spPr>
        <p:txBody>
          <a:bodyPr vert="horz" wrap="square" lIns="0" tIns="12065" rIns="0" bIns="0" rtlCol="0">
            <a:spAutoFit/>
          </a:bodyPr>
          <a:lstStyle/>
          <a:p>
            <a:pPr marL="234950" marR="34290" indent="-187325">
              <a:lnSpc>
                <a:spcPct val="113900"/>
              </a:lnSpc>
              <a:spcBef>
                <a:spcPts val="95"/>
              </a:spcBef>
            </a:pPr>
            <a:r>
              <a:rPr lang="en" sz="750" b="1" dirty="0">
                <a:solidFill>
                  <a:srgbClr val="231F20"/>
                </a:solidFill>
                <a:latin typeface="Calibri"/>
                <a:cs typeface="Calibri"/>
              </a:rPr>
              <a:t>IF YOU ARE FACED WITH A SCAM,</a:t>
            </a:r>
            <a:endParaRPr lang="fr-FR" sz="750" b="1" dirty="0">
              <a:latin typeface="Calibri"/>
              <a:cs typeface="Calibri"/>
            </a:endParaRPr>
          </a:p>
          <a:p>
            <a:pPr marL="76835" marR="62865" indent="55244">
              <a:lnSpc>
                <a:spcPct val="113900"/>
              </a:lnSpc>
            </a:pPr>
            <a:r>
              <a:rPr lang="en" sz="750" b="1" dirty="0">
                <a:solidFill>
                  <a:srgbClr val="231F20"/>
                </a:solidFill>
                <a:latin typeface="Calibri"/>
                <a:cs typeface="Calibri"/>
              </a:rPr>
              <a:t>TELL A FRIEND, COLLEAGUE OR A FRIEND.</a:t>
            </a:r>
            <a:endParaRPr lang="fr-FR" sz="750" b="1" dirty="0">
              <a:latin typeface="Calibri"/>
              <a:cs typeface="Calibri"/>
            </a:endParaRPr>
          </a:p>
          <a:p>
            <a:pPr marL="12065" marR="5080" algn="ctr">
              <a:lnSpc>
                <a:spcPct val="113900"/>
              </a:lnSpc>
            </a:pPr>
            <a:r>
              <a:rPr lang="en" sz="750" b="1" dirty="0">
                <a:solidFill>
                  <a:srgbClr val="231F20"/>
                </a:solidFill>
                <a:latin typeface="Calibri"/>
                <a:cs typeface="Calibri"/>
              </a:rPr>
              <a:t>FAMILY MEMBER TO RAISE AWARENESS</a:t>
            </a:r>
            <a:endParaRPr lang="fr-FR" sz="750" b="1" dirty="0">
              <a:latin typeface="Calibri"/>
              <a:cs typeface="Calibri"/>
            </a:endParaRPr>
          </a:p>
          <a:p>
            <a:pPr marL="5715" algn="ctr">
              <a:lnSpc>
                <a:spcPct val="100000"/>
              </a:lnSpc>
              <a:spcBef>
                <a:spcPts val="125"/>
              </a:spcBef>
            </a:pPr>
            <a:r>
              <a:rPr lang="en" sz="750" b="1" dirty="0">
                <a:solidFill>
                  <a:srgbClr val="231F20"/>
                </a:solidFill>
                <a:latin typeface="Calibri"/>
                <a:cs typeface="Calibri"/>
              </a:rPr>
              <a:t>TO THIS THREAT</a:t>
            </a:r>
            <a:endParaRPr lang="fr-FR" sz="750" b="1" dirty="0">
              <a:latin typeface="Calibri"/>
              <a:cs typeface="Calibri"/>
            </a:endParaRPr>
          </a:p>
        </p:txBody>
      </p:sp>
      <p:sp>
        <p:nvSpPr>
          <p:cNvPr id="22" name="object 22"/>
          <p:cNvSpPr txBox="1"/>
          <p:nvPr/>
        </p:nvSpPr>
        <p:spPr>
          <a:xfrm>
            <a:off x="4959087" y="5939605"/>
            <a:ext cx="958215" cy="662425"/>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HANG</a:t>
            </a:r>
            <a:endParaRPr lang="fr-FR" sz="750" b="1" dirty="0">
              <a:latin typeface="Calibri"/>
              <a:cs typeface="Calibri"/>
            </a:endParaRPr>
          </a:p>
          <a:p>
            <a:pPr marL="12700" marR="5080" algn="ctr">
              <a:lnSpc>
                <a:spcPct val="113900"/>
              </a:lnSpc>
            </a:pPr>
            <a:r>
              <a:rPr lang="en" sz="750" b="1" dirty="0">
                <a:solidFill>
                  <a:srgbClr val="231F20"/>
                </a:solidFill>
                <a:latin typeface="Calibri"/>
                <a:cs typeface="Calibri"/>
              </a:rPr>
              <a:t>IF YOU ARE ASKED TO MAKE</a:t>
            </a:r>
            <a:endParaRPr lang="fr-FR" sz="750" b="1" dirty="0">
              <a:latin typeface="Calibri"/>
              <a:cs typeface="Calibri"/>
            </a:endParaRPr>
          </a:p>
          <a:p>
            <a:pPr marL="35560" marR="27940" algn="ctr">
              <a:lnSpc>
                <a:spcPct val="113900"/>
              </a:lnSpc>
            </a:pPr>
            <a:r>
              <a:rPr lang="en" sz="750" b="1" dirty="0">
                <a:solidFill>
                  <a:srgbClr val="231F20"/>
                </a:solidFill>
                <a:latin typeface="Calibri"/>
                <a:cs typeface="Calibri"/>
              </a:rPr>
              <a:t>MANIPULATIONS ON YOUR COMPUTER</a:t>
            </a:r>
            <a:endParaRPr lang="fr-FR" sz="750" b="1" dirty="0">
              <a:latin typeface="Calibri"/>
              <a:cs typeface="Calibri"/>
            </a:endParaRPr>
          </a:p>
        </p:txBody>
      </p:sp>
      <p:sp>
        <p:nvSpPr>
          <p:cNvPr id="23" name="object 23"/>
          <p:cNvSpPr/>
          <p:nvPr/>
        </p:nvSpPr>
        <p:spPr>
          <a:xfrm>
            <a:off x="3553536" y="5039151"/>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b="1" dirty="0"/>
          </a:p>
        </p:txBody>
      </p:sp>
      <p:sp>
        <p:nvSpPr>
          <p:cNvPr id="24" name="object 24"/>
          <p:cNvSpPr txBox="1"/>
          <p:nvPr/>
        </p:nvSpPr>
        <p:spPr>
          <a:xfrm>
            <a:off x="4490349" y="4911134"/>
            <a:ext cx="468738"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1</a:t>
            </a:r>
            <a:endParaRPr lang="fr-FR" sz="750" b="1" dirty="0">
              <a:latin typeface="Calibri"/>
              <a:cs typeface="Calibri"/>
            </a:endParaRPr>
          </a:p>
        </p:txBody>
      </p:sp>
      <p:grpSp>
        <p:nvGrpSpPr>
          <p:cNvPr id="25" name="object 25"/>
          <p:cNvGrpSpPr/>
          <p:nvPr/>
        </p:nvGrpSpPr>
        <p:grpSpPr>
          <a:xfrm>
            <a:off x="3217779" y="4786503"/>
            <a:ext cx="13558519" cy="3046730"/>
            <a:chOff x="3217779" y="4786503"/>
            <a:chExt cx="13558519" cy="3046730"/>
          </a:xfrm>
        </p:grpSpPr>
        <p:sp>
          <p:nvSpPr>
            <p:cNvPr id="26" name="object 26"/>
            <p:cNvSpPr/>
            <p:nvPr/>
          </p:nvSpPr>
          <p:spPr>
            <a:xfrm>
              <a:off x="5949607" y="5039162"/>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3" cstate="screen">
              <a:extLst>
                <a:ext uri="{28A0092B-C50C-407E-A947-70E740481C1C}">
                  <a14:useLocalDpi xmlns:a14="http://schemas.microsoft.com/office/drawing/2010/main"/>
                </a:ext>
              </a:extLst>
            </a:blip>
            <a:stretch>
              <a:fillRect/>
            </a:stretch>
          </p:blipFill>
          <p:spPr>
            <a:xfrm>
              <a:off x="5907703" y="5009697"/>
              <a:ext cx="87633" cy="86351"/>
            </a:xfrm>
            <a:prstGeom prst="rect">
              <a:avLst/>
            </a:prstGeom>
          </p:spPr>
        </p:pic>
        <p:pic>
          <p:nvPicPr>
            <p:cNvPr id="28" name="object 28"/>
            <p:cNvPicPr/>
            <p:nvPr/>
          </p:nvPicPr>
          <p:blipFill>
            <a:blip r:embed="rId4" cstate="screen">
              <a:extLst>
                <a:ext uri="{28A0092B-C50C-407E-A947-70E740481C1C}">
                  <a14:useLocalDpi xmlns:a14="http://schemas.microsoft.com/office/drawing/2010/main"/>
                </a:ext>
              </a:extLst>
            </a:blip>
            <a:stretch>
              <a:fillRect/>
            </a:stretch>
          </p:blipFill>
          <p:spPr>
            <a:xfrm>
              <a:off x="3409188" y="4988662"/>
              <a:ext cx="170737" cy="114293"/>
            </a:xfrm>
            <a:prstGeom prst="rect">
              <a:avLst/>
            </a:prstGeom>
          </p:spPr>
        </p:pic>
        <p:sp>
          <p:nvSpPr>
            <p:cNvPr id="29" name="object 29"/>
            <p:cNvSpPr/>
            <p:nvPr/>
          </p:nvSpPr>
          <p:spPr>
            <a:xfrm>
              <a:off x="3259663" y="482838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7979454" y="4987766"/>
              <a:ext cx="8765540" cy="1063625"/>
            </a:xfrm>
            <a:custGeom>
              <a:avLst/>
              <a:gdLst/>
              <a:ahLst/>
              <a:cxnLst/>
              <a:rect l="l" t="t" r="r" b="b"/>
              <a:pathLst>
                <a:path w="8765540" h="1063625">
                  <a:moveTo>
                    <a:pt x="8408113" y="0"/>
                  </a:moveTo>
                  <a:lnTo>
                    <a:pt x="8202695"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2395" y="1063580"/>
                  </a:lnTo>
                  <a:lnTo>
                    <a:pt x="8490110" y="1060079"/>
                  </a:lnTo>
                  <a:lnTo>
                    <a:pt x="8535651" y="1049909"/>
                  </a:lnTo>
                  <a:lnTo>
                    <a:pt x="8578518" y="1033570"/>
                  </a:lnTo>
                  <a:lnTo>
                    <a:pt x="8618213" y="1011561"/>
                  </a:lnTo>
                  <a:lnTo>
                    <a:pt x="8654236" y="984381"/>
                  </a:lnTo>
                  <a:lnTo>
                    <a:pt x="8686087" y="952530"/>
                  </a:lnTo>
                  <a:lnTo>
                    <a:pt x="8713266" y="916507"/>
                  </a:lnTo>
                  <a:lnTo>
                    <a:pt x="8735276" y="876812"/>
                  </a:lnTo>
                  <a:lnTo>
                    <a:pt x="8751615" y="833945"/>
                  </a:lnTo>
                  <a:lnTo>
                    <a:pt x="8761785" y="788404"/>
                  </a:lnTo>
                  <a:lnTo>
                    <a:pt x="8765285" y="740689"/>
                  </a:lnTo>
                  <a:lnTo>
                    <a:pt x="8765285" y="357172"/>
                  </a:lnTo>
                  <a:lnTo>
                    <a:pt x="8762025" y="308706"/>
                  </a:lnTo>
                  <a:lnTo>
                    <a:pt x="8752527" y="262221"/>
                  </a:lnTo>
                  <a:lnTo>
                    <a:pt x="8737217" y="218144"/>
                  </a:lnTo>
                  <a:lnTo>
                    <a:pt x="8716521" y="176900"/>
                  </a:lnTo>
                  <a:lnTo>
                    <a:pt x="8690864" y="138914"/>
                  </a:lnTo>
                  <a:lnTo>
                    <a:pt x="8660672" y="104613"/>
                  </a:lnTo>
                  <a:lnTo>
                    <a:pt x="8626371" y="74421"/>
                  </a:lnTo>
                  <a:lnTo>
                    <a:pt x="8588385" y="48764"/>
                  </a:lnTo>
                  <a:lnTo>
                    <a:pt x="8547141" y="28068"/>
                  </a:lnTo>
                  <a:lnTo>
                    <a:pt x="8503064" y="12758"/>
                  </a:lnTo>
                  <a:lnTo>
                    <a:pt x="8456579" y="3260"/>
                  </a:lnTo>
                  <a:lnTo>
                    <a:pt x="8408113" y="0"/>
                  </a:lnTo>
                  <a:close/>
                </a:path>
              </a:pathLst>
            </a:custGeom>
            <a:solidFill>
              <a:srgbClr val="FFFFFF"/>
            </a:solidFill>
          </p:spPr>
          <p:txBody>
            <a:bodyPr wrap="square" lIns="0" tIns="0" rIns="0" bIns="0" rtlCol="0"/>
            <a:lstStyle/>
            <a:p>
              <a:endParaRPr dirty="0"/>
            </a:p>
          </p:txBody>
        </p:sp>
        <p:sp>
          <p:nvSpPr>
            <p:cNvPr id="31" name="object 31"/>
            <p:cNvSpPr/>
            <p:nvPr/>
          </p:nvSpPr>
          <p:spPr>
            <a:xfrm>
              <a:off x="7979454" y="4987766"/>
              <a:ext cx="8765540" cy="1063625"/>
            </a:xfrm>
            <a:custGeom>
              <a:avLst/>
              <a:gdLst/>
              <a:ahLst/>
              <a:cxnLst/>
              <a:rect l="l" t="t" r="r" b="b"/>
              <a:pathLst>
                <a:path w="8765540" h="1063625">
                  <a:moveTo>
                    <a:pt x="8202695" y="0"/>
                  </a:moveTo>
                  <a:lnTo>
                    <a:pt x="8408113" y="0"/>
                  </a:lnTo>
                  <a:lnTo>
                    <a:pt x="8456579" y="3260"/>
                  </a:lnTo>
                  <a:lnTo>
                    <a:pt x="8503064" y="12758"/>
                  </a:lnTo>
                  <a:lnTo>
                    <a:pt x="8547141" y="28068"/>
                  </a:lnTo>
                  <a:lnTo>
                    <a:pt x="8588385" y="48764"/>
                  </a:lnTo>
                  <a:lnTo>
                    <a:pt x="8626371" y="74421"/>
                  </a:lnTo>
                  <a:lnTo>
                    <a:pt x="8660672" y="104613"/>
                  </a:lnTo>
                  <a:lnTo>
                    <a:pt x="8690864" y="138914"/>
                  </a:lnTo>
                  <a:lnTo>
                    <a:pt x="8716521" y="176900"/>
                  </a:lnTo>
                  <a:lnTo>
                    <a:pt x="8737217" y="218144"/>
                  </a:lnTo>
                  <a:lnTo>
                    <a:pt x="8752527" y="262221"/>
                  </a:lnTo>
                  <a:lnTo>
                    <a:pt x="8762025" y="308706"/>
                  </a:lnTo>
                  <a:lnTo>
                    <a:pt x="8765285" y="357172"/>
                  </a:lnTo>
                  <a:lnTo>
                    <a:pt x="8765285" y="740689"/>
                  </a:lnTo>
                  <a:lnTo>
                    <a:pt x="8761785" y="788404"/>
                  </a:lnTo>
                  <a:lnTo>
                    <a:pt x="8751615" y="833945"/>
                  </a:lnTo>
                  <a:lnTo>
                    <a:pt x="8735276" y="876812"/>
                  </a:lnTo>
                  <a:lnTo>
                    <a:pt x="8713266" y="916507"/>
                  </a:lnTo>
                  <a:lnTo>
                    <a:pt x="8686087" y="952530"/>
                  </a:lnTo>
                  <a:lnTo>
                    <a:pt x="8654236" y="984381"/>
                  </a:lnTo>
                  <a:lnTo>
                    <a:pt x="8618213" y="1011561"/>
                  </a:lnTo>
                  <a:lnTo>
                    <a:pt x="8578518" y="1033570"/>
                  </a:lnTo>
                  <a:lnTo>
                    <a:pt x="8535651" y="1049909"/>
                  </a:lnTo>
                  <a:lnTo>
                    <a:pt x="8490110" y="1060079"/>
                  </a:lnTo>
                  <a:lnTo>
                    <a:pt x="8442395"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8202695" y="0"/>
                  </a:lnTo>
                  <a:close/>
                </a:path>
              </a:pathLst>
            </a:custGeom>
            <a:ln w="62825">
              <a:solidFill>
                <a:srgbClr val="CC96EA"/>
              </a:solidFill>
            </a:ln>
          </p:spPr>
          <p:txBody>
            <a:bodyPr wrap="square" lIns="0" tIns="0" rIns="0" bIns="0" rtlCol="0"/>
            <a:lstStyle/>
            <a:p>
              <a:endParaRPr dirty="0"/>
            </a:p>
          </p:txBody>
        </p:sp>
      </p:grpSp>
      <p:sp>
        <p:nvSpPr>
          <p:cNvPr id="32" name="object 32"/>
          <p:cNvSpPr txBox="1"/>
          <p:nvPr/>
        </p:nvSpPr>
        <p:spPr>
          <a:xfrm>
            <a:off x="3205077" y="7955798"/>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dirty="0">
              <a:latin typeface="Calibri"/>
              <a:cs typeface="Calibri"/>
            </a:endParaRPr>
          </a:p>
        </p:txBody>
      </p:sp>
      <p:sp>
        <p:nvSpPr>
          <p:cNvPr id="33" name="object 33"/>
          <p:cNvSpPr txBox="1"/>
          <p:nvPr/>
        </p:nvSpPr>
        <p:spPr>
          <a:xfrm>
            <a:off x="8569522" y="5290254"/>
            <a:ext cx="7764145" cy="377825"/>
          </a:xfrm>
          <a:prstGeom prst="rect">
            <a:avLst/>
          </a:prstGeom>
        </p:spPr>
        <p:txBody>
          <a:bodyPr vert="horz" wrap="square" lIns="0" tIns="13335" rIns="0" bIns="0" rtlCol="0">
            <a:spAutoFit/>
          </a:bodyPr>
          <a:lstStyle/>
          <a:p>
            <a:pPr marL="12700">
              <a:lnSpc>
                <a:spcPct val="100000"/>
              </a:lnSpc>
              <a:spcBef>
                <a:spcPts val="105"/>
              </a:spcBef>
            </a:pPr>
            <a:r>
              <a:rPr lang="en" sz="2300" spc="50" dirty="0">
                <a:solidFill>
                  <a:srgbClr val="231F20"/>
                </a:solidFill>
                <a:latin typeface="Calibri"/>
                <a:cs typeface="Calibri"/>
              </a:rPr>
              <a:t>Take stock of the actions to remember to avoid scams.</a:t>
            </a:r>
            <a:endParaRPr sz="2300" dirty="0">
              <a:latin typeface="Calibri"/>
              <a:cs typeface="Calibri"/>
            </a:endParaRPr>
          </a:p>
        </p:txBody>
      </p:sp>
      <p:grpSp>
        <p:nvGrpSpPr>
          <p:cNvPr id="40" name="object 2">
            <a:extLst>
              <a:ext uri="{FF2B5EF4-FFF2-40B4-BE49-F238E27FC236}">
                <a16:creationId xmlns:a16="http://schemas.microsoft.com/office/drawing/2014/main" id="{0A04BB2A-850B-12CE-99BB-8B3D6C291480}"/>
              </a:ext>
            </a:extLst>
          </p:cNvPr>
          <p:cNvGrpSpPr/>
          <p:nvPr/>
        </p:nvGrpSpPr>
        <p:grpSpPr>
          <a:xfrm>
            <a:off x="0" y="0"/>
            <a:ext cx="20104100" cy="1543685"/>
            <a:chOff x="0" y="0"/>
            <a:chExt cx="20104100" cy="1543685"/>
          </a:xfrm>
        </p:grpSpPr>
        <p:sp>
          <p:nvSpPr>
            <p:cNvPr id="41" name="object 3">
              <a:extLst>
                <a:ext uri="{FF2B5EF4-FFF2-40B4-BE49-F238E27FC236}">
                  <a16:creationId xmlns:a16="http://schemas.microsoft.com/office/drawing/2014/main" id="{DAC13B84-D59C-397C-E948-C8545B255E2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2" name="object 4">
              <a:extLst>
                <a:ext uri="{FF2B5EF4-FFF2-40B4-BE49-F238E27FC236}">
                  <a16:creationId xmlns:a16="http://schemas.microsoft.com/office/drawing/2014/main" id="{AAEDE7B1-7F1F-69C5-0279-52AFF1BE11A1}"/>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43" name="object 5">
              <a:extLst>
                <a:ext uri="{FF2B5EF4-FFF2-40B4-BE49-F238E27FC236}">
                  <a16:creationId xmlns:a16="http://schemas.microsoft.com/office/drawing/2014/main" id="{4D2B88EE-0CC9-4EC6-3E16-388C1245C75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44" name="object 6">
              <a:extLst>
                <a:ext uri="{FF2B5EF4-FFF2-40B4-BE49-F238E27FC236}">
                  <a16:creationId xmlns:a16="http://schemas.microsoft.com/office/drawing/2014/main" id="{99CA2347-0012-2CC7-6A99-762731D23FA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45" name="object 7">
              <a:extLst>
                <a:ext uri="{FF2B5EF4-FFF2-40B4-BE49-F238E27FC236}">
                  <a16:creationId xmlns:a16="http://schemas.microsoft.com/office/drawing/2014/main" id="{CF5B9321-5EA0-C99E-D28C-38DD274432C5}"/>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46" name="object 8">
              <a:extLst>
                <a:ext uri="{FF2B5EF4-FFF2-40B4-BE49-F238E27FC236}">
                  <a16:creationId xmlns:a16="http://schemas.microsoft.com/office/drawing/2014/main" id="{7C3F6434-CD86-5466-5419-69E00A22815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47" name="object 9">
              <a:extLst>
                <a:ext uri="{FF2B5EF4-FFF2-40B4-BE49-F238E27FC236}">
                  <a16:creationId xmlns:a16="http://schemas.microsoft.com/office/drawing/2014/main" id="{D4FF337D-D997-C4D2-8D78-6BF2DD7DA682}"/>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48" name="object 10">
              <a:extLst>
                <a:ext uri="{FF2B5EF4-FFF2-40B4-BE49-F238E27FC236}">
                  <a16:creationId xmlns:a16="http://schemas.microsoft.com/office/drawing/2014/main" id="{AB40C072-E10F-66CA-4CCF-FB5E375179BB}"/>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49" name="object 11">
              <a:extLst>
                <a:ext uri="{FF2B5EF4-FFF2-40B4-BE49-F238E27FC236}">
                  <a16:creationId xmlns:a16="http://schemas.microsoft.com/office/drawing/2014/main" id="{CDBD9EF6-A8A5-96D4-DFD9-E6B43797E022}"/>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50" name="object 12">
              <a:extLst>
                <a:ext uri="{FF2B5EF4-FFF2-40B4-BE49-F238E27FC236}">
                  <a16:creationId xmlns:a16="http://schemas.microsoft.com/office/drawing/2014/main" id="{23176193-E369-C049-70FD-8061FF8134C5}"/>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51" name="object 13">
              <a:extLst>
                <a:ext uri="{FF2B5EF4-FFF2-40B4-BE49-F238E27FC236}">
                  <a16:creationId xmlns:a16="http://schemas.microsoft.com/office/drawing/2014/main" id="{EEAF6366-9D3B-EB66-E3D1-90FDF46E9E43}"/>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52" name="object 14">
              <a:extLst>
                <a:ext uri="{FF2B5EF4-FFF2-40B4-BE49-F238E27FC236}">
                  <a16:creationId xmlns:a16="http://schemas.microsoft.com/office/drawing/2014/main" id="{80F6C2F6-D8AE-73ED-D31C-DBA3D9D26E0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53" name="object 15">
            <a:extLst>
              <a:ext uri="{FF2B5EF4-FFF2-40B4-BE49-F238E27FC236}">
                <a16:creationId xmlns:a16="http://schemas.microsoft.com/office/drawing/2014/main" id="{21FAED45-A191-707A-B3E9-A1348819DEBC}"/>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4" name="object 16">
            <a:extLst>
              <a:ext uri="{FF2B5EF4-FFF2-40B4-BE49-F238E27FC236}">
                <a16:creationId xmlns:a16="http://schemas.microsoft.com/office/drawing/2014/main" id="{E418D2CA-589D-820F-E7A0-ED75975EF8CF}"/>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55" name="object 17">
            <a:extLst>
              <a:ext uri="{FF2B5EF4-FFF2-40B4-BE49-F238E27FC236}">
                <a16:creationId xmlns:a16="http://schemas.microsoft.com/office/drawing/2014/main" id="{453F1AA6-AAEE-5D72-5C31-54D24693704E}"/>
              </a:ext>
            </a:extLst>
          </p:cNvPr>
          <p:cNvGrpSpPr/>
          <p:nvPr/>
        </p:nvGrpSpPr>
        <p:grpSpPr>
          <a:xfrm>
            <a:off x="1322958" y="1690414"/>
            <a:ext cx="1341120" cy="1102360"/>
            <a:chOff x="1322958" y="1690414"/>
            <a:chExt cx="1341120" cy="1102360"/>
          </a:xfrm>
        </p:grpSpPr>
        <p:sp>
          <p:nvSpPr>
            <p:cNvPr id="56" name="object 18">
              <a:extLst>
                <a:ext uri="{FF2B5EF4-FFF2-40B4-BE49-F238E27FC236}">
                  <a16:creationId xmlns:a16="http://schemas.microsoft.com/office/drawing/2014/main" id="{B1527364-FD4C-65E4-951D-9EC031719B3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57" name="object 19">
              <a:extLst>
                <a:ext uri="{FF2B5EF4-FFF2-40B4-BE49-F238E27FC236}">
                  <a16:creationId xmlns:a16="http://schemas.microsoft.com/office/drawing/2014/main" id="{2C249CE2-BFF5-8835-FAC1-4111E96B12BC}"/>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grpSp>
        <p:nvGrpSpPr>
          <p:cNvPr id="2" name="Group 1">
            <a:extLst>
              <a:ext uri="{FF2B5EF4-FFF2-40B4-BE49-F238E27FC236}">
                <a16:creationId xmlns:a16="http://schemas.microsoft.com/office/drawing/2014/main" id="{B7F293B9-8A87-88A8-A7A7-7AE526068CD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9735249F-998A-1827-45BE-2B0AAC2D246E}"/>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0E214232-7B8B-88EF-D159-5980DC6DAA1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2</a:t>
            </a:r>
            <a:r>
              <a:rPr lang="en" b="1" spc="-150" dirty="0"/>
              <a:t>: DON'T LET CYBERCRIMINALS...</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en" sz="3550" b="1" spc="-150" dirty="0">
                <a:solidFill>
                  <a:srgbClr val="BA87D8"/>
                </a:solidFill>
                <a:latin typeface="Calibri"/>
                <a:cs typeface="Calibri"/>
              </a:rPr>
              <a:t>CONTEXT</a:t>
            </a:r>
            <a:endParaRPr lang="fr-FR" sz="3550" b="1" spc="-150" dirty="0">
              <a:latin typeface="Calibri"/>
              <a:cs typeface="Calibri"/>
            </a:endParaRPr>
          </a:p>
        </p:txBody>
      </p:sp>
      <p:sp>
        <p:nvSpPr>
          <p:cNvPr id="17" name="object 17"/>
          <p:cNvSpPr txBox="1"/>
          <p:nvPr/>
        </p:nvSpPr>
        <p:spPr>
          <a:xfrm>
            <a:off x="2989876" y="3504521"/>
            <a:ext cx="6668770" cy="3670364"/>
          </a:xfrm>
          <a:prstGeom prst="rect">
            <a:avLst/>
          </a:prstGeom>
        </p:spPr>
        <p:txBody>
          <a:bodyPr vert="horz" wrap="square" lIns="0" tIns="46355" rIns="0" bIns="0" rtlCol="0">
            <a:spAutoFit/>
          </a:bodyPr>
          <a:lstStyle/>
          <a:p>
            <a:pPr marL="12700" marR="45085">
              <a:lnSpc>
                <a:spcPts val="2550"/>
              </a:lnSpc>
              <a:spcBef>
                <a:spcPts val="365"/>
              </a:spcBef>
            </a:pPr>
            <a:r>
              <a:rPr lang="en" sz="2300" spc="85" dirty="0">
                <a:solidFill>
                  <a:srgbClr val="231F20"/>
                </a:solidFill>
                <a:latin typeface="Calibri"/>
                <a:cs typeface="Calibri"/>
              </a:rPr>
              <a:t>The topics of online scams are constantly renewed, but their operation often remains the same: you are sent </a:t>
            </a:r>
            <a:r>
              <a:rPr lang="en" sz="2300" b="1" dirty="0">
                <a:solidFill>
                  <a:srgbClr val="231F20"/>
                </a:solidFill>
                <a:latin typeface="Calibri"/>
                <a:cs typeface="Calibri"/>
              </a:rPr>
              <a:t>false information </a:t>
            </a:r>
            <a:r>
              <a:rPr lang="en" sz="2300" dirty="0">
                <a:solidFill>
                  <a:srgbClr val="231F20"/>
                </a:solidFill>
                <a:latin typeface="Calibri"/>
                <a:cs typeface="Calibri"/>
              </a:rPr>
              <a:t>and asked to </a:t>
            </a:r>
            <a:r>
              <a:rPr lang="en" sz="2300" b="1" spc="80" dirty="0">
                <a:solidFill>
                  <a:srgbClr val="231F20"/>
                </a:solidFill>
                <a:latin typeface="Calibri"/>
                <a:cs typeface="Calibri"/>
              </a:rPr>
              <a:t>click on a link </a:t>
            </a:r>
            <a:r>
              <a:rPr lang="en" sz="2300" dirty="0">
                <a:solidFill>
                  <a:srgbClr val="231F20"/>
                </a:solidFill>
                <a:latin typeface="Calibri"/>
                <a:cs typeface="Calibri"/>
              </a:rPr>
              <a:t>to solve </a:t>
            </a:r>
            <a:r>
              <a:rPr lang="en" sz="2300" b="1" spc="-25" dirty="0">
                <a:solidFill>
                  <a:srgbClr val="231F20"/>
                </a:solidFill>
                <a:latin typeface="Calibri"/>
                <a:cs typeface="Calibri"/>
              </a:rPr>
              <a:t>a situation that does not exist</a:t>
            </a:r>
            <a:r>
              <a:rPr lang="en" sz="2300" spc="40" dirty="0">
                <a:solidFill>
                  <a:srgbClr val="231F20"/>
                </a:solidFill>
                <a:latin typeface="Calibri"/>
                <a:cs typeface="Calibri"/>
              </a:rPr>
              <a:t>.</a:t>
            </a:r>
            <a:endParaRPr sz="2300" dirty="0">
              <a:latin typeface="Calibri"/>
              <a:cs typeface="Calibri"/>
            </a:endParaRPr>
          </a:p>
          <a:p>
            <a:pPr marL="12700">
              <a:lnSpc>
                <a:spcPts val="2665"/>
              </a:lnSpc>
              <a:spcBef>
                <a:spcPts val="2310"/>
              </a:spcBef>
            </a:pPr>
            <a:r>
              <a:rPr lang="en" sz="2300" spc="85" dirty="0">
                <a:solidFill>
                  <a:srgbClr val="231F20"/>
                </a:solidFill>
                <a:latin typeface="Calibri"/>
                <a:cs typeface="Calibri"/>
              </a:rPr>
              <a:t>There are many examples:</a:t>
            </a:r>
            <a:endParaRPr sz="2300" dirty="0">
              <a:latin typeface="Calibri"/>
              <a:cs typeface="Calibri"/>
            </a:endParaRPr>
          </a:p>
          <a:p>
            <a:pPr marL="355600" marR="5080" indent="-342900">
              <a:lnSpc>
                <a:spcPct val="92300"/>
              </a:lnSpc>
              <a:spcBef>
                <a:spcPts val="114"/>
              </a:spcBef>
              <a:buFont typeface="Arial" panose="020B0604020202020204" pitchFamily="34" charset="0"/>
              <a:buChar char="•"/>
              <a:tabLst>
                <a:tab pos="186055" algn="l"/>
              </a:tabLst>
            </a:pPr>
            <a:r>
              <a:rPr lang="en" sz="2300" dirty="0">
                <a:solidFill>
                  <a:srgbClr val="231F20"/>
                </a:solidFill>
                <a:latin typeface="Calibri"/>
                <a:cs typeface="Calibri"/>
              </a:rPr>
              <a:t>You receive an SMS or email from a trusted sender inviting you </a:t>
            </a:r>
            <a:r>
              <a:rPr lang="en" sz="2300" b="1" spc="65" dirty="0">
                <a:solidFill>
                  <a:srgbClr val="231F20"/>
                </a:solidFill>
                <a:latin typeface="Calibri"/>
                <a:cs typeface="Calibri"/>
              </a:rPr>
              <a:t>to click on a link to update your account, frank a parcel </a:t>
            </a:r>
            <a:r>
              <a:rPr lang="en" sz="2300" dirty="0">
                <a:solidFill>
                  <a:srgbClr val="231F20"/>
                </a:solidFill>
                <a:latin typeface="Calibri"/>
                <a:cs typeface="Calibri"/>
              </a:rPr>
              <a:t>or </a:t>
            </a:r>
            <a:r>
              <a:rPr lang="en" sz="2300" b="1" dirty="0">
                <a:solidFill>
                  <a:srgbClr val="231F20"/>
                </a:solidFill>
                <a:latin typeface="Calibri"/>
                <a:cs typeface="Calibri"/>
              </a:rPr>
              <a:t>receive money</a:t>
            </a:r>
            <a:r>
              <a:rPr lang="en" sz="2300" spc="60" dirty="0">
                <a:solidFill>
                  <a:srgbClr val="231F20"/>
                </a:solidFill>
                <a:latin typeface="Calibri"/>
                <a:cs typeface="Calibri"/>
              </a:rPr>
              <a:t>.</a:t>
            </a:r>
            <a:endParaRPr sz="2300" dirty="0">
              <a:latin typeface="Calibri"/>
              <a:cs typeface="Calibri"/>
            </a:endParaRPr>
          </a:p>
        </p:txBody>
      </p:sp>
      <p:sp>
        <p:nvSpPr>
          <p:cNvPr id="18" name="object 18"/>
          <p:cNvSpPr txBox="1"/>
          <p:nvPr/>
        </p:nvSpPr>
        <p:spPr>
          <a:xfrm>
            <a:off x="10178994" y="3506718"/>
            <a:ext cx="6529070" cy="3620350"/>
          </a:xfrm>
          <a:prstGeom prst="rect">
            <a:avLst/>
          </a:prstGeom>
        </p:spPr>
        <p:txBody>
          <a:bodyPr vert="horz" wrap="square" lIns="0" tIns="40640" rIns="0" bIns="0" rtlCol="0">
            <a:spAutoFit/>
          </a:bodyPr>
          <a:lstStyle/>
          <a:p>
            <a:pPr marL="355600" marR="5080" indent="-342900" algn="just">
              <a:lnSpc>
                <a:spcPct val="92300"/>
              </a:lnSpc>
              <a:spcBef>
                <a:spcPts val="320"/>
              </a:spcBef>
              <a:buFont typeface="Arial" panose="020B0604020202020204" pitchFamily="34" charset="0"/>
              <a:buChar char="•"/>
              <a:tabLst>
                <a:tab pos="186055" algn="l"/>
              </a:tabLst>
            </a:pPr>
            <a:r>
              <a:rPr lang="en" sz="2300" dirty="0">
                <a:solidFill>
                  <a:srgbClr val="231F20"/>
                </a:solidFill>
                <a:latin typeface="Calibri"/>
                <a:cs typeface="Calibri"/>
              </a:rPr>
              <a:t>Someone will contact you by phone or text message to offer you </a:t>
            </a:r>
            <a:r>
              <a:rPr lang="en" sz="2300" b="1" dirty="0">
                <a:solidFill>
                  <a:srgbClr val="231F20"/>
                </a:solidFill>
                <a:latin typeface="Calibri"/>
                <a:cs typeface="Calibri"/>
              </a:rPr>
              <a:t>training based on your rights </a:t>
            </a:r>
            <a:r>
              <a:rPr lang="en" sz="2300" dirty="0">
                <a:solidFill>
                  <a:srgbClr val="231F20"/>
                </a:solidFill>
                <a:latin typeface="Calibri"/>
                <a:cs typeface="Calibri"/>
              </a:rPr>
              <a:t>and offer to help you create your account.</a:t>
            </a:r>
            <a:endParaRPr sz="2300" dirty="0">
              <a:latin typeface="Calibri"/>
              <a:cs typeface="Calibri"/>
            </a:endParaRPr>
          </a:p>
          <a:p>
            <a:pPr marL="355600" marR="205740" indent="-342900">
              <a:lnSpc>
                <a:spcPct val="92300"/>
              </a:lnSpc>
              <a:spcBef>
                <a:spcPts val="20"/>
              </a:spcBef>
              <a:buFont typeface="Arial" panose="020B0604020202020204" pitchFamily="34" charset="0"/>
              <a:buChar char="•"/>
              <a:tabLst>
                <a:tab pos="186055" algn="l"/>
              </a:tabLst>
            </a:pPr>
            <a:r>
              <a:rPr lang="en" sz="2300" spc="50" dirty="0">
                <a:solidFill>
                  <a:srgbClr val="231F20"/>
                </a:solidFill>
                <a:latin typeface="Calibri"/>
                <a:cs typeface="Calibri"/>
              </a:rPr>
              <a:t>An email tells you that </a:t>
            </a:r>
            <a:r>
              <a:rPr lang="en" sz="2300" b="1" spc="65" dirty="0">
                <a:solidFill>
                  <a:srgbClr val="231F20"/>
                </a:solidFill>
                <a:latin typeface="Calibri"/>
                <a:cs typeface="Calibri"/>
              </a:rPr>
              <a:t>your webcam has been hacked, your browsing on pornographic sites  has been recorded </a:t>
            </a:r>
            <a:r>
              <a:rPr lang="en" sz="2300" dirty="0">
                <a:solidFill>
                  <a:srgbClr val="231F20"/>
                </a:solidFill>
                <a:latin typeface="Calibri"/>
                <a:cs typeface="Calibri"/>
              </a:rPr>
              <a:t>and, of course, a list of all your contacts and passwords has been collected.</a:t>
            </a:r>
            <a:endParaRPr sz="2300" dirty="0">
              <a:latin typeface="Calibri"/>
              <a:cs typeface="Calibri"/>
            </a:endParaRPr>
          </a:p>
          <a:p>
            <a:pPr marL="12700">
              <a:lnSpc>
                <a:spcPct val="100000"/>
              </a:lnSpc>
              <a:spcBef>
                <a:spcPts val="2345"/>
              </a:spcBef>
            </a:pPr>
            <a:r>
              <a:rPr lang="en" sz="2300" b="1" dirty="0">
                <a:solidFill>
                  <a:srgbClr val="231F20"/>
                </a:solidFill>
                <a:latin typeface="Calibri"/>
                <a:cs typeface="Calibri"/>
              </a:rPr>
              <a:t>All this is false!</a:t>
            </a:r>
            <a:endParaRPr sz="2300" b="1" dirty="0">
              <a:latin typeface="Calibri"/>
              <a:cs typeface="Calibri"/>
            </a:endParaRPr>
          </a:p>
        </p:txBody>
      </p:sp>
      <p:sp>
        <p:nvSpPr>
          <p:cNvPr id="19" name="object 19"/>
          <p:cNvSpPr txBox="1"/>
          <p:nvPr/>
        </p:nvSpPr>
        <p:spPr>
          <a:xfrm>
            <a:off x="9870332" y="9176618"/>
            <a:ext cx="8382634" cy="1673860"/>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marR="1932939">
              <a:lnSpc>
                <a:spcPts val="2550"/>
              </a:lnSpc>
              <a:spcBef>
                <a:spcPts val="740"/>
              </a:spcBef>
            </a:pPr>
            <a:r>
              <a:rPr lang="en" sz="2300" u="sng" spc="85" dirty="0">
                <a:solidFill>
                  <a:srgbClr val="205E9E"/>
                </a:solidFill>
                <a:uFill>
                  <a:solidFill>
                    <a:srgbClr val="205E9E"/>
                  </a:solidFill>
                </a:uFill>
                <a:latin typeface="Calibri"/>
                <a:cs typeface="Calibri"/>
                <a:hlinkClick r:id="rId6"/>
              </a:rPr>
              <a:t>The scourge of phishing in four examples | Youtube</a:t>
            </a:r>
            <a:r>
              <a:rPr lang="en" sz="2300" spc="-10" dirty="0">
                <a:solidFill>
                  <a:srgbClr val="205E9E"/>
                </a:solidFill>
                <a:latin typeface="Calibri"/>
                <a:cs typeface="Calibri"/>
              </a:rPr>
              <a:t> </a:t>
            </a:r>
            <a:r>
              <a:rPr lang="en" sz="2300" u="sng" spc="75" dirty="0">
                <a:solidFill>
                  <a:srgbClr val="205E9E"/>
                </a:solidFill>
                <a:uFill>
                  <a:solidFill>
                    <a:srgbClr val="205E9E"/>
                  </a:solidFill>
                </a:uFill>
                <a:latin typeface="Calibri"/>
                <a:cs typeface="Calibri"/>
                <a:hlinkClick r:id="rId7"/>
              </a:rPr>
              <a:t>Phishing: Detecting a malicious message | CNIL</a:t>
            </a:r>
            <a:endParaRPr sz="2300" dirty="0">
              <a:latin typeface="Calibri"/>
              <a:cs typeface="Calibri"/>
            </a:endParaRPr>
          </a:p>
          <a:p>
            <a:pPr marL="12700">
              <a:lnSpc>
                <a:spcPts val="2505"/>
              </a:lnSpc>
            </a:pPr>
            <a:r>
              <a:rPr lang="en" sz="2300" u="sng" dirty="0">
                <a:solidFill>
                  <a:srgbClr val="205E9E"/>
                </a:solidFill>
                <a:uFill>
                  <a:solidFill>
                    <a:srgbClr val="205E9E"/>
                  </a:solidFill>
                </a:uFill>
                <a:latin typeface="Calibri"/>
                <a:cs typeface="Calibri"/>
                <a:hlinkClick r:id="rId8"/>
              </a:rPr>
              <a:t>What to do in case of phishing? | Cybercrime</a:t>
            </a:r>
            <a:endParaRPr sz="2300" dirty="0">
              <a:latin typeface="Calibri"/>
              <a:cs typeface="Calibri"/>
            </a:endParaRPr>
          </a:p>
        </p:txBody>
      </p:sp>
      <p:sp>
        <p:nvSpPr>
          <p:cNvPr id="20" name="object 20"/>
          <p:cNvSpPr/>
          <p:nvPr/>
        </p:nvSpPr>
        <p:spPr>
          <a:xfrm>
            <a:off x="9336817" y="8974456"/>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3017258" y="7516493"/>
            <a:ext cx="12621260" cy="873316"/>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en" sz="5325" b="1" spc="-150" baseline="-4694" dirty="0">
                <a:solidFill>
                  <a:srgbClr val="7F4293"/>
                </a:solidFill>
                <a:latin typeface="Calibri"/>
                <a:cs typeface="Calibri"/>
              </a:rPr>
              <a:t>OBJECTIVE OF THE SEQUENCE: </a:t>
            </a:r>
            <a:r>
              <a:rPr lang="en" sz="2300" dirty="0">
                <a:solidFill>
                  <a:srgbClr val="231F20"/>
                </a:solidFill>
                <a:latin typeface="Calibri"/>
                <a:cs typeface="Calibri"/>
              </a:rPr>
              <a:t>Learn to recognize the signs of a scam.</a:t>
            </a:r>
            <a:br>
              <a:rPr lang="fr-FR" sz="2300" spc="-10" dirty="0">
                <a:solidFill>
                  <a:srgbClr val="231F20"/>
                </a:solidFill>
                <a:latin typeface="Calibri"/>
                <a:cs typeface="Calibri"/>
              </a:rPr>
            </a:br>
            <a:r>
              <a:rPr lang="en" sz="1200" spc="-10" dirty="0">
                <a:solidFill>
                  <a:srgbClr val="231F20"/>
                </a:solidFill>
                <a:latin typeface="Calibri"/>
                <a:cs typeface="Calibri"/>
              </a:rPr>
              <a:t> </a:t>
            </a:r>
            <a:endParaRPr sz="2300" dirty="0">
              <a:latin typeface="Calibri"/>
              <a:cs typeface="Calibri"/>
            </a:endParaRPr>
          </a:p>
        </p:txBody>
      </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7" name="Group 26">
            <a:extLst>
              <a:ext uri="{FF2B5EF4-FFF2-40B4-BE49-F238E27FC236}">
                <a16:creationId xmlns:a16="http://schemas.microsoft.com/office/drawing/2014/main" id="{DC800F81-8812-EED7-AA18-2AF40901ECDA}"/>
              </a:ext>
            </a:extLst>
          </p:cNvPr>
          <p:cNvGrpSpPr/>
          <p:nvPr/>
        </p:nvGrpSpPr>
        <p:grpSpPr>
          <a:xfrm>
            <a:off x="1373406" y="-220462"/>
            <a:ext cx="10659844" cy="1269515"/>
            <a:chOff x="1373406" y="-220462"/>
            <a:chExt cx="10659844" cy="1269515"/>
          </a:xfrm>
        </p:grpSpPr>
        <p:sp>
          <p:nvSpPr>
            <p:cNvPr id="28" name="Rectangle 27">
              <a:extLst>
                <a:ext uri="{FF2B5EF4-FFF2-40B4-BE49-F238E27FC236}">
                  <a16:creationId xmlns:a16="http://schemas.microsoft.com/office/drawing/2014/main" id="{9D0970D9-7014-98C6-B1A4-D100E46C1783}"/>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extBox 28">
              <a:extLst>
                <a:ext uri="{FF2B5EF4-FFF2-40B4-BE49-F238E27FC236}">
                  <a16:creationId xmlns:a16="http://schemas.microsoft.com/office/drawing/2014/main" id="{CBF3F530-B5D5-E854-2195-8C25FDE99F33}"/>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8032362" y="7473353"/>
            <a:ext cx="5006340" cy="2940685"/>
            <a:chOff x="8032362" y="7473353"/>
            <a:chExt cx="5006340" cy="2940685"/>
          </a:xfrm>
        </p:grpSpPr>
        <p:sp>
          <p:nvSpPr>
            <p:cNvPr id="21" name="object 21"/>
            <p:cNvSpPr/>
            <p:nvPr/>
          </p:nvSpPr>
          <p:spPr>
            <a:xfrm>
              <a:off x="8032362"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22" name="object 22"/>
            <p:cNvSpPr/>
            <p:nvPr/>
          </p:nvSpPr>
          <p:spPr>
            <a:xfrm>
              <a:off x="8144258"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23" name="object 23"/>
            <p:cNvSpPr/>
            <p:nvPr/>
          </p:nvSpPr>
          <p:spPr>
            <a:xfrm>
              <a:off x="8540482" y="8641004"/>
              <a:ext cx="942975" cy="0"/>
            </a:xfrm>
            <a:custGeom>
              <a:avLst/>
              <a:gdLst/>
              <a:ahLst/>
              <a:cxnLst/>
              <a:rect l="l" t="t" r="r" b="b"/>
              <a:pathLst>
                <a:path w="942975">
                  <a:moveTo>
                    <a:pt x="0" y="0"/>
                  </a:moveTo>
                  <a:lnTo>
                    <a:pt x="942587" y="0"/>
                  </a:lnTo>
                </a:path>
              </a:pathLst>
            </a:custGeom>
            <a:ln w="3175">
              <a:solidFill>
                <a:srgbClr val="7C2D9B"/>
              </a:solidFill>
            </a:ln>
          </p:spPr>
          <p:txBody>
            <a:bodyPr wrap="square" lIns="0" tIns="0" rIns="0" bIns="0" rtlCol="0"/>
            <a:lstStyle/>
            <a:p>
              <a:endParaRPr dirty="0"/>
            </a:p>
          </p:txBody>
        </p:sp>
        <p:pic>
          <p:nvPicPr>
            <p:cNvPr id="24" name="object 24"/>
            <p:cNvPicPr/>
            <p:nvPr/>
          </p:nvPicPr>
          <p:blipFill>
            <a:blip r:embed="rId2" cstate="screen">
              <a:extLst>
                <a:ext uri="{28A0092B-C50C-407E-A947-70E740481C1C}">
                  <a14:useLocalDpi xmlns:a14="http://schemas.microsoft.com/office/drawing/2010/main"/>
                </a:ext>
              </a:extLst>
            </a:blip>
            <a:stretch>
              <a:fillRect/>
            </a:stretch>
          </p:blipFill>
          <p:spPr>
            <a:xfrm>
              <a:off x="8393896" y="9006703"/>
              <a:ext cx="1779185" cy="729118"/>
            </a:xfrm>
            <a:prstGeom prst="rect">
              <a:avLst/>
            </a:prstGeom>
          </p:spPr>
        </p:pic>
        <p:pic>
          <p:nvPicPr>
            <p:cNvPr id="25" name="object 25"/>
            <p:cNvPicPr/>
            <p:nvPr/>
          </p:nvPicPr>
          <p:blipFill>
            <a:blip r:embed="rId3" cstate="screen">
              <a:extLst>
                <a:ext uri="{28A0092B-C50C-407E-A947-70E740481C1C}">
                  <a14:useLocalDpi xmlns:a14="http://schemas.microsoft.com/office/drawing/2010/main"/>
                </a:ext>
              </a:extLst>
            </a:blip>
            <a:stretch>
              <a:fillRect/>
            </a:stretch>
          </p:blipFill>
          <p:spPr>
            <a:xfrm>
              <a:off x="10341288" y="8395207"/>
              <a:ext cx="1779185" cy="729118"/>
            </a:xfrm>
            <a:prstGeom prst="rect">
              <a:avLst/>
            </a:prstGeom>
          </p:spPr>
        </p:pic>
        <p:sp>
          <p:nvSpPr>
            <p:cNvPr id="26" name="object 26"/>
            <p:cNvSpPr/>
            <p:nvPr/>
          </p:nvSpPr>
          <p:spPr>
            <a:xfrm>
              <a:off x="10753003" y="8805232"/>
              <a:ext cx="2118995" cy="1439545"/>
            </a:xfrm>
            <a:custGeom>
              <a:avLst/>
              <a:gdLst/>
              <a:ahLst/>
              <a:cxnLst/>
              <a:rect l="l" t="t" r="r" b="b"/>
              <a:pathLst>
                <a:path w="2118995" h="1439545">
                  <a:moveTo>
                    <a:pt x="1985602" y="1439272"/>
                  </a:moveTo>
                  <a:lnTo>
                    <a:pt x="10964" y="1439272"/>
                  </a:lnTo>
                  <a:lnTo>
                    <a:pt x="1948" y="1404209"/>
                  </a:lnTo>
                  <a:lnTo>
                    <a:pt x="1574" y="1363456"/>
                  </a:lnTo>
                  <a:lnTo>
                    <a:pt x="1238" y="1320128"/>
                  </a:lnTo>
                  <a:lnTo>
                    <a:pt x="941" y="1274440"/>
                  </a:lnTo>
                  <a:lnTo>
                    <a:pt x="682" y="1226606"/>
                  </a:lnTo>
                  <a:lnTo>
                    <a:pt x="462" y="1176841"/>
                  </a:lnTo>
                  <a:lnTo>
                    <a:pt x="280" y="1125359"/>
                  </a:lnTo>
                  <a:lnTo>
                    <a:pt x="137" y="1072376"/>
                  </a:lnTo>
                  <a:lnTo>
                    <a:pt x="33" y="1018105"/>
                  </a:lnTo>
                  <a:lnTo>
                    <a:pt x="0" y="792441"/>
                  </a:lnTo>
                  <a:lnTo>
                    <a:pt x="88" y="734954"/>
                  </a:lnTo>
                  <a:lnTo>
                    <a:pt x="214" y="677467"/>
                  </a:lnTo>
                  <a:lnTo>
                    <a:pt x="379" y="620195"/>
                  </a:lnTo>
                  <a:lnTo>
                    <a:pt x="583" y="563353"/>
                  </a:lnTo>
                  <a:lnTo>
                    <a:pt x="825" y="507155"/>
                  </a:lnTo>
                  <a:lnTo>
                    <a:pt x="1106" y="451817"/>
                  </a:lnTo>
                  <a:lnTo>
                    <a:pt x="1425" y="397552"/>
                  </a:lnTo>
                  <a:lnTo>
                    <a:pt x="1783" y="344576"/>
                  </a:lnTo>
                  <a:lnTo>
                    <a:pt x="2180" y="293102"/>
                  </a:lnTo>
                  <a:lnTo>
                    <a:pt x="2615" y="243347"/>
                  </a:lnTo>
                  <a:lnTo>
                    <a:pt x="3088" y="195523"/>
                  </a:lnTo>
                  <a:lnTo>
                    <a:pt x="3600" y="149847"/>
                  </a:lnTo>
                  <a:lnTo>
                    <a:pt x="4151" y="106532"/>
                  </a:lnTo>
                  <a:lnTo>
                    <a:pt x="4740" y="65793"/>
                  </a:lnTo>
                  <a:lnTo>
                    <a:pt x="11992" y="27959"/>
                  </a:lnTo>
                  <a:lnTo>
                    <a:pt x="1627419" y="0"/>
                  </a:lnTo>
                  <a:lnTo>
                    <a:pt x="1902954" y="1999"/>
                  </a:lnTo>
                  <a:lnTo>
                    <a:pt x="2010901" y="4546"/>
                  </a:lnTo>
                  <a:lnTo>
                    <a:pt x="2069516" y="6920"/>
                  </a:lnTo>
                  <a:lnTo>
                    <a:pt x="2116276" y="9890"/>
                  </a:lnTo>
                  <a:lnTo>
                    <a:pt x="2118823" y="10472"/>
                  </a:lnTo>
                  <a:lnTo>
                    <a:pt x="2118823" y="1306072"/>
                  </a:lnTo>
                  <a:lnTo>
                    <a:pt x="2112031" y="1348175"/>
                  </a:lnTo>
                  <a:lnTo>
                    <a:pt x="2093117" y="1384740"/>
                  </a:lnTo>
                  <a:lnTo>
                    <a:pt x="2064277" y="1413573"/>
                  </a:lnTo>
                  <a:lnTo>
                    <a:pt x="2027707" y="1432481"/>
                  </a:lnTo>
                  <a:lnTo>
                    <a:pt x="1985602" y="1439272"/>
                  </a:lnTo>
                  <a:close/>
                </a:path>
              </a:pathLst>
            </a:custGeom>
            <a:solidFill>
              <a:srgbClr val="E0C1F2"/>
            </a:solidFill>
          </p:spPr>
          <p:txBody>
            <a:bodyPr wrap="square" lIns="0" tIns="0" rIns="0" bIns="0" rtlCol="0"/>
            <a:lstStyle/>
            <a:p>
              <a:endParaRPr dirty="0"/>
            </a:p>
          </p:txBody>
        </p:sp>
      </p:grpSp>
      <p:sp>
        <p:nvSpPr>
          <p:cNvPr id="27" name="object 27"/>
          <p:cNvSpPr txBox="1"/>
          <p:nvPr/>
        </p:nvSpPr>
        <p:spPr>
          <a:xfrm>
            <a:off x="10880257" y="8885153"/>
            <a:ext cx="1807210" cy="1214755"/>
          </a:xfrm>
          <a:prstGeom prst="rect">
            <a:avLst/>
          </a:prstGeom>
        </p:spPr>
        <p:txBody>
          <a:bodyPr vert="horz" wrap="square" lIns="0" tIns="12700" rIns="0" bIns="0" rtlCol="0">
            <a:spAutoFit/>
          </a:bodyPr>
          <a:lstStyle/>
          <a:p>
            <a:pPr marL="1449705" marR="5080" indent="48260" algn="r">
              <a:lnSpc>
                <a:spcPct val="118200"/>
              </a:lnSpc>
              <a:spcBef>
                <a:spcPts val="100"/>
              </a:spcBef>
            </a:pPr>
            <a:r>
              <a:rPr lang="en" sz="550" dirty="0">
                <a:solidFill>
                  <a:srgbClr val="231F20"/>
                </a:solidFill>
                <a:latin typeface="Calibri"/>
                <a:cs typeface="Calibri"/>
              </a:rPr>
              <a:t>failure to the onsist mesonnage to icer card s</a:t>
            </a:r>
            <a:endParaRPr sz="550" dirty="0">
              <a:latin typeface="Calibri"/>
              <a:cs typeface="Calibri"/>
            </a:endParaRPr>
          </a:p>
          <a:p>
            <a:pPr marL="1497330">
              <a:lnSpc>
                <a:spcPct val="100000"/>
              </a:lnSpc>
              <a:spcBef>
                <a:spcPts val="120"/>
              </a:spcBef>
            </a:pPr>
            <a:r>
              <a:rPr lang="en" sz="550" spc="-10" dirty="0">
                <a:solidFill>
                  <a:srgbClr val="231F20"/>
                </a:solidFill>
                <a:latin typeface="Calibri"/>
                <a:cs typeface="Calibri"/>
              </a:rPr>
              <a:t>never</a:t>
            </a:r>
            <a:endParaRPr sz="550" dirty="0">
              <a:latin typeface="Calibri"/>
              <a:cs typeface="Calibri"/>
            </a:endParaRPr>
          </a:p>
          <a:p>
            <a:pPr>
              <a:lnSpc>
                <a:spcPct val="100000"/>
              </a:lnSpc>
            </a:pPr>
            <a:endParaRPr sz="600" dirty="0">
              <a:latin typeface="Calibri"/>
              <a:cs typeface="Calibri"/>
            </a:endParaRPr>
          </a:p>
          <a:p>
            <a:pPr>
              <a:lnSpc>
                <a:spcPct val="100000"/>
              </a:lnSpc>
              <a:spcBef>
                <a:spcPts val="30"/>
              </a:spcBef>
            </a:pPr>
            <a:endParaRPr sz="750" dirty="0">
              <a:latin typeface="Calibri"/>
              <a:cs typeface="Calibri"/>
            </a:endParaRPr>
          </a:p>
          <a:p>
            <a:pPr marL="1494155">
              <a:lnSpc>
                <a:spcPct val="100000"/>
              </a:lnSpc>
              <a:spcBef>
                <a:spcPts val="5"/>
              </a:spcBef>
            </a:pPr>
            <a:r>
              <a:rPr lang="en" sz="550" spc="-10" dirty="0">
                <a:solidFill>
                  <a:srgbClr val="231F20"/>
                </a:solidFill>
                <a:latin typeface="Calibri"/>
                <a:cs typeface="Calibri"/>
              </a:rPr>
              <a:t>Practices</a:t>
            </a:r>
            <a:endParaRPr sz="550" dirty="0">
              <a:latin typeface="Calibri"/>
              <a:cs typeface="Calibri"/>
            </a:endParaRPr>
          </a:p>
          <a:p>
            <a:pPr marL="12700" marR="7620" indent="1483360" algn="just">
              <a:lnSpc>
                <a:spcPct val="118200"/>
              </a:lnSpc>
            </a:pPr>
            <a:r>
              <a:rPr lang="en" sz="550" dirty="0">
                <a:solidFill>
                  <a:srgbClr val="231F20"/>
                </a:solidFill>
                <a:latin typeface="Calibri"/>
                <a:cs typeface="Calibri"/>
              </a:rPr>
              <a:t>There are a multitude of factors that can cause us to turn a blind eye to the various alerts and make a mistake.</a:t>
            </a:r>
            <a:endParaRPr sz="550" dirty="0">
              <a:latin typeface="Calibri"/>
              <a:cs typeface="Calibri"/>
            </a:endParaRPr>
          </a:p>
        </p:txBody>
      </p:sp>
      <p:sp>
        <p:nvSpPr>
          <p:cNvPr id="28" name="object 28"/>
          <p:cNvSpPr txBox="1"/>
          <p:nvPr/>
        </p:nvSpPr>
        <p:spPr>
          <a:xfrm>
            <a:off x="8393887" y="7673966"/>
            <a:ext cx="3985260" cy="2221865"/>
          </a:xfrm>
          <a:prstGeom prst="rect">
            <a:avLst/>
          </a:prstGeom>
        </p:spPr>
        <p:txBody>
          <a:bodyPr vert="horz" wrap="square" lIns="0" tIns="0" rIns="0" bIns="0" rtlCol="0">
            <a:spAutoFit/>
          </a:bodyPr>
          <a:lstStyle/>
          <a:p>
            <a:pPr marL="2476500" algn="ctr">
              <a:lnSpc>
                <a:spcPts val="770"/>
              </a:lnSpc>
            </a:pPr>
            <a:r>
              <a:rPr lang="en" sz="650" dirty="0">
                <a:solidFill>
                  <a:srgbClr val="212121"/>
                </a:solidFill>
                <a:latin typeface="Calibri"/>
                <a:cs typeface="Calibri"/>
              </a:rPr>
              <a:t>Activity 2</a:t>
            </a:r>
            <a:endParaRPr sz="650" dirty="0">
              <a:latin typeface="Calibri"/>
              <a:cs typeface="Calibri"/>
            </a:endParaRPr>
          </a:p>
          <a:p>
            <a:pPr>
              <a:lnSpc>
                <a:spcPct val="100000"/>
              </a:lnSpc>
              <a:spcBef>
                <a:spcPts val="60"/>
              </a:spcBef>
            </a:pPr>
            <a:endParaRPr sz="1150" dirty="0">
              <a:latin typeface="Calibri"/>
              <a:cs typeface="Calibri"/>
            </a:endParaRPr>
          </a:p>
          <a:p>
            <a:pPr marR="249554" algn="just">
              <a:lnSpc>
                <a:spcPct val="118200"/>
              </a:lnSpc>
              <a:tabLst>
                <a:tab pos="1946910" algn="l"/>
              </a:tabLst>
            </a:pPr>
            <a:r>
              <a:rPr lang="en" sz="550" dirty="0">
                <a:solidFill>
                  <a:srgbClr val="231F20"/>
                </a:solidFill>
                <a:latin typeface="Calibri"/>
                <a:cs typeface="Calibri"/>
              </a:rPr>
              <a:t>In the meantime, I decide to look for another Blablacar, and bye bye Karina, I then come across Monica. Image plus I come across some very disturbing details. First of all, I'm blurring but very suspicious too. By the way, the ad notes the route proposed by Karina, which was also quickly deleted after I mentioned her was never noted. I am far from being an expert and I name to "Sophia":</a:t>
            </a:r>
            <a:endParaRPr sz="550" dirty="0">
              <a:latin typeface="Calibri"/>
              <a:cs typeface="Calibri"/>
            </a:endParaRPr>
          </a:p>
          <a:p>
            <a:pPr marR="2196465" algn="just">
              <a:lnSpc>
                <a:spcPct val="118200"/>
              </a:lnSpc>
            </a:pPr>
            <a:r>
              <a:rPr lang="en" sz="550" dirty="0">
                <a:solidFill>
                  <a:srgbClr val="231F20"/>
                </a:solidFill>
                <a:latin typeface="Calibri"/>
                <a:cs typeface="Calibri"/>
              </a:rPr>
              <a:t>I could be wrong, but as I write a bit about tech and cyber, his photo immediately made me think of the thispersondoesnotexist.com site, where an artificial intelligence creates faces that don't exist. Again I'm not 100% sure, but there are several</a:t>
            </a:r>
            <a:endParaRPr sz="550" dirty="0">
              <a:latin typeface="Calibri"/>
              <a:cs typeface="Calibri"/>
            </a:endParaRPr>
          </a:p>
          <a:p>
            <a:pPr marL="2498725" indent="-2499360">
              <a:lnSpc>
                <a:spcPct val="118200"/>
              </a:lnSpc>
              <a:spcBef>
                <a:spcPts val="380"/>
              </a:spcBef>
              <a:tabLst>
                <a:tab pos="2498725" algn="l"/>
              </a:tabLst>
            </a:pPr>
            <a:r>
              <a:rPr lang="en" sz="825" baseline="40404" dirty="0">
                <a:solidFill>
                  <a:srgbClr val="231F20"/>
                </a:solidFill>
                <a:latin typeface="Calibri"/>
                <a:cs typeface="Calibri"/>
              </a:rPr>
              <a:t>doubtful elements... </a:t>
            </a:r>
            <a:r>
              <a:rPr lang="en" sz="550" dirty="0">
                <a:solidFill>
                  <a:srgbClr val="231F20"/>
                </a:solidFill>
                <a:latin typeface="Calibri"/>
                <a:cs typeface="Calibri"/>
              </a:rPr>
              <a:t>A few clarifications: it was not a literal sense but a phishing attempt (ha in French), a malicious practice that deceives the Internet user to encourage him to use personal data (in this case, code blue). When in doubt, a golden rule to remember: do not click on links sent by strangers.</a:t>
            </a:r>
            <a:endParaRPr sz="550" dirty="0">
              <a:latin typeface="Calibri"/>
              <a:cs typeface="Calibri"/>
            </a:endParaRPr>
          </a:p>
          <a:p>
            <a:pPr>
              <a:lnSpc>
                <a:spcPct val="100000"/>
              </a:lnSpc>
              <a:spcBef>
                <a:spcPts val="45"/>
              </a:spcBef>
            </a:pPr>
            <a:endParaRPr sz="700" dirty="0">
              <a:latin typeface="Calibri"/>
              <a:cs typeface="Calibri"/>
            </a:endParaRPr>
          </a:p>
          <a:p>
            <a:pPr marL="2474595" algn="ctr">
              <a:lnSpc>
                <a:spcPct val="100000"/>
              </a:lnSpc>
            </a:pPr>
            <a:r>
              <a:rPr lang="en" sz="550" dirty="0">
                <a:solidFill>
                  <a:srgbClr val="231F20"/>
                </a:solidFill>
                <a:latin typeface="Calibri"/>
                <a:cs typeface="Calibri"/>
              </a:rPr>
              <a:t>Yet, even though I already knew the right ones</a:t>
            </a:r>
            <a:endParaRPr sz="550" dirty="0">
              <a:latin typeface="Calibri"/>
              <a:cs typeface="Calibri"/>
            </a:endParaRPr>
          </a:p>
          <a:p>
            <a:pPr marL="2479675" algn="ctr">
              <a:lnSpc>
                <a:spcPct val="100000"/>
              </a:lnSpc>
              <a:spcBef>
                <a:spcPts val="120"/>
              </a:spcBef>
            </a:pPr>
            <a:r>
              <a:rPr lang="en" sz="550" dirty="0">
                <a:solidFill>
                  <a:srgbClr val="231F20"/>
                </a:solidFill>
                <a:latin typeface="Calibri"/>
                <a:cs typeface="Calibri"/>
              </a:rPr>
              <a:t>I was fooled. Stress, fatigue, inattention... He</a:t>
            </a:r>
            <a:endParaRPr sz="550" dirty="0">
              <a:latin typeface="Calibri"/>
              <a:cs typeface="Calibri"/>
            </a:endParaRPr>
          </a:p>
        </p:txBody>
      </p:sp>
      <p:sp>
        <p:nvSpPr>
          <p:cNvPr id="29" name="object 29"/>
          <p:cNvSpPr/>
          <p:nvPr/>
        </p:nvSpPr>
        <p:spPr>
          <a:xfrm>
            <a:off x="8409812" y="777443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sp>
        <p:nvSpPr>
          <p:cNvPr id="30" name="object 30"/>
          <p:cNvSpPr txBox="1"/>
          <p:nvPr/>
        </p:nvSpPr>
        <p:spPr>
          <a:xfrm>
            <a:off x="7774149" y="7161945"/>
            <a:ext cx="3359785" cy="1637664"/>
          </a:xfrm>
          <a:prstGeom prst="rect">
            <a:avLst/>
          </a:prstGeom>
        </p:spPr>
        <p:txBody>
          <a:bodyPr vert="horz" wrap="square" lIns="0" tIns="0" rIns="0" bIns="0" rtlCol="0">
            <a:spAutoFit/>
          </a:bodyPr>
          <a:lstStyle/>
          <a:p>
            <a:pPr algn="r">
              <a:lnSpc>
                <a:spcPts val="770"/>
              </a:lnSpc>
            </a:pPr>
            <a:r>
              <a:rPr lang="en" sz="650" dirty="0">
                <a:solidFill>
                  <a:srgbClr val="212121"/>
                </a:solidFill>
                <a:latin typeface="Calibri"/>
                <a:cs typeface="Calibri"/>
              </a:rPr>
              <a:t>Activity 2</a:t>
            </a:r>
            <a:endParaRPr sz="650" dirty="0">
              <a:latin typeface="Calibri"/>
              <a:cs typeface="Calibri"/>
            </a:endParaRPr>
          </a:p>
          <a:p>
            <a:pPr>
              <a:lnSpc>
                <a:spcPct val="100000"/>
              </a:lnSpc>
            </a:pPr>
            <a:endParaRPr sz="800" dirty="0">
              <a:latin typeface="Calibri"/>
              <a:cs typeface="Calibri"/>
            </a:endParaRPr>
          </a:p>
          <a:p>
            <a:pPr>
              <a:lnSpc>
                <a:spcPct val="100000"/>
              </a:lnSpc>
              <a:spcBef>
                <a:spcPts val="35"/>
              </a:spcBef>
            </a:pPr>
            <a:endParaRPr sz="750" dirty="0">
              <a:latin typeface="Calibri"/>
              <a:cs typeface="Calibri"/>
            </a:endParaRPr>
          </a:p>
          <a:p>
            <a:pPr marR="1315720" algn="just">
              <a:lnSpc>
                <a:spcPct val="118200"/>
              </a:lnSpc>
            </a:pPr>
            <a:r>
              <a:rPr lang="en" sz="550" spc="20" dirty="0">
                <a:solidFill>
                  <a:srgbClr val="231F20"/>
                </a:solidFill>
                <a:latin typeface="Calibri"/>
                <a:cs typeface="Calibri"/>
              </a:rPr>
              <a:t>At the next step, I am contacted Sophia again to tell her ask to enter the code that I prefer to pay her in cash I received by SMS to validate because I am not confident, the payment, a security mentioning the rubles. She has become quite usual asks me for the code, but I do today. But that's where I'm not that gullible</a:t>
            </a:r>
            <a:endParaRPr sz="550" dirty="0">
              <a:latin typeface="Calibri"/>
              <a:cs typeface="Calibri"/>
            </a:endParaRPr>
          </a:p>
          <a:p>
            <a:pPr marR="2417445" algn="just">
              <a:lnSpc>
                <a:spcPct val="118200"/>
              </a:lnSpc>
            </a:pPr>
            <a:r>
              <a:rPr lang="en" sz="550" dirty="0">
                <a:solidFill>
                  <a:srgbClr val="231F20"/>
                </a:solidFill>
                <a:latin typeface="Calibri"/>
                <a:cs typeface="Calibri"/>
              </a:rPr>
              <a:t>that it's getting juicy: in my SMS my bank tells me that the code in question corresponds to...</a:t>
            </a:r>
            <a:endParaRPr sz="550" dirty="0">
              <a:latin typeface="Calibri"/>
              <a:cs typeface="Calibri"/>
            </a:endParaRPr>
          </a:p>
          <a:p>
            <a:pPr marR="2422525" algn="just">
              <a:lnSpc>
                <a:spcPct val="118200"/>
              </a:lnSpc>
            </a:pPr>
            <a:r>
              <a:rPr lang="en" sz="550" dirty="0">
                <a:solidFill>
                  <a:srgbClr val="231F20"/>
                </a:solidFill>
                <a:latin typeface="Calibri"/>
                <a:cs typeface="Calibri"/>
              </a:rPr>
              <a:t>... A payment of 900.89 BYN (Belarusian rubles). Very, very weird.</a:t>
            </a:r>
            <a:endParaRPr sz="550" dirty="0">
              <a:latin typeface="Calibri"/>
              <a:cs typeface="Calibri"/>
            </a:endParaRPr>
          </a:p>
        </p:txBody>
      </p:sp>
      <p:grpSp>
        <p:nvGrpSpPr>
          <p:cNvPr id="31" name="object 31"/>
          <p:cNvGrpSpPr/>
          <p:nvPr/>
        </p:nvGrpSpPr>
        <p:grpSpPr>
          <a:xfrm>
            <a:off x="7367608" y="6961337"/>
            <a:ext cx="5542280" cy="3321050"/>
            <a:chOff x="7367608" y="6961337"/>
            <a:chExt cx="5542280" cy="3321050"/>
          </a:xfrm>
        </p:grpSpPr>
        <p:sp>
          <p:nvSpPr>
            <p:cNvPr id="32" name="object 32"/>
            <p:cNvSpPr/>
            <p:nvPr/>
          </p:nvSpPr>
          <p:spPr>
            <a:xfrm>
              <a:off x="10560469" y="7774438"/>
              <a:ext cx="2154555" cy="25400"/>
            </a:xfrm>
            <a:custGeom>
              <a:avLst/>
              <a:gdLst/>
              <a:ahLst/>
              <a:cxnLst/>
              <a:rect l="l" t="t" r="r" b="b"/>
              <a:pathLst>
                <a:path w="2154554" h="25400">
                  <a:moveTo>
                    <a:pt x="2154110" y="5041"/>
                  </a:moveTo>
                  <a:lnTo>
                    <a:pt x="2151075" y="5041"/>
                  </a:lnTo>
                  <a:lnTo>
                    <a:pt x="2151075" y="0"/>
                  </a:lnTo>
                  <a:lnTo>
                    <a:pt x="0" y="0"/>
                  </a:lnTo>
                  <a:lnTo>
                    <a:pt x="0" y="5041"/>
                  </a:lnTo>
                  <a:lnTo>
                    <a:pt x="0" y="18910"/>
                  </a:lnTo>
                  <a:lnTo>
                    <a:pt x="0" y="25209"/>
                  </a:lnTo>
                  <a:lnTo>
                    <a:pt x="2151113" y="25209"/>
                  </a:lnTo>
                  <a:lnTo>
                    <a:pt x="2151113" y="18910"/>
                  </a:lnTo>
                  <a:lnTo>
                    <a:pt x="2154110" y="18910"/>
                  </a:lnTo>
                  <a:lnTo>
                    <a:pt x="2154110" y="5041"/>
                  </a:lnTo>
                  <a:close/>
                </a:path>
              </a:pathLst>
            </a:custGeom>
            <a:solidFill>
              <a:srgbClr val="CC96EA"/>
            </a:solidFill>
          </p:spPr>
          <p:txBody>
            <a:bodyPr wrap="square" lIns="0" tIns="0" rIns="0" bIns="0" rtlCol="0"/>
            <a:lstStyle/>
            <a:p>
              <a:endParaRPr dirty="0"/>
            </a:p>
          </p:txBody>
        </p:sp>
        <p:sp>
          <p:nvSpPr>
            <p:cNvPr id="33" name="object 33"/>
            <p:cNvSpPr/>
            <p:nvPr/>
          </p:nvSpPr>
          <p:spPr>
            <a:xfrm>
              <a:off x="10550967" y="777443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34" name="object 34"/>
            <p:cNvSpPr/>
            <p:nvPr/>
          </p:nvSpPr>
          <p:spPr>
            <a:xfrm>
              <a:off x="10529115" y="775415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35" name="object 35"/>
            <p:cNvSpPr/>
            <p:nvPr/>
          </p:nvSpPr>
          <p:spPr>
            <a:xfrm>
              <a:off x="10522867" y="774799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4" cstate="screen">
              <a:extLst>
                <a:ext uri="{28A0092B-C50C-407E-A947-70E740481C1C}">
                  <a14:useLocalDpi xmlns:a14="http://schemas.microsoft.com/office/drawing/2010/main"/>
                </a:ext>
              </a:extLst>
            </a:blip>
            <a:stretch>
              <a:fillRect/>
            </a:stretch>
          </p:blipFill>
          <p:spPr>
            <a:xfrm>
              <a:off x="8280248" y="7729117"/>
              <a:ext cx="153248" cy="102585"/>
            </a:xfrm>
            <a:prstGeom prst="rect">
              <a:avLst/>
            </a:prstGeom>
          </p:spPr>
        </p:pic>
        <p:sp>
          <p:nvSpPr>
            <p:cNvPr id="37" name="object 37"/>
            <p:cNvSpPr/>
            <p:nvPr/>
          </p:nvSpPr>
          <p:spPr>
            <a:xfrm>
              <a:off x="10486492" y="7729124"/>
              <a:ext cx="153670" cy="102870"/>
            </a:xfrm>
            <a:custGeom>
              <a:avLst/>
              <a:gdLst/>
              <a:ahLst/>
              <a:cxnLst/>
              <a:rect l="l" t="t" r="r" b="b"/>
              <a:pathLst>
                <a:path w="153670" h="102870">
                  <a:moveTo>
                    <a:pt x="153250" y="62484"/>
                  </a:moveTo>
                  <a:lnTo>
                    <a:pt x="151892" y="54610"/>
                  </a:lnTo>
                  <a:lnTo>
                    <a:pt x="147916" y="47244"/>
                  </a:lnTo>
                  <a:lnTo>
                    <a:pt x="141414" y="40538"/>
                  </a:lnTo>
                  <a:lnTo>
                    <a:pt x="132511" y="34607"/>
                  </a:lnTo>
                  <a:lnTo>
                    <a:pt x="132511" y="30289"/>
                  </a:lnTo>
                  <a:lnTo>
                    <a:pt x="98793" y="2298"/>
                  </a:lnTo>
                  <a:lnTo>
                    <a:pt x="76631" y="0"/>
                  </a:lnTo>
                  <a:lnTo>
                    <a:pt x="54457" y="2298"/>
                  </a:lnTo>
                  <a:lnTo>
                    <a:pt x="36741" y="8674"/>
                  </a:lnTo>
                  <a:lnTo>
                    <a:pt x="24993" y="18275"/>
                  </a:lnTo>
                  <a:lnTo>
                    <a:pt x="20739" y="30289"/>
                  </a:lnTo>
                  <a:lnTo>
                    <a:pt x="20739" y="34607"/>
                  </a:lnTo>
                  <a:lnTo>
                    <a:pt x="11836" y="40538"/>
                  </a:lnTo>
                  <a:lnTo>
                    <a:pt x="5334" y="47244"/>
                  </a:lnTo>
                  <a:lnTo>
                    <a:pt x="1358" y="54610"/>
                  </a:lnTo>
                  <a:lnTo>
                    <a:pt x="0" y="62484"/>
                  </a:lnTo>
                  <a:lnTo>
                    <a:pt x="5829" y="78397"/>
                  </a:lnTo>
                  <a:lnTo>
                    <a:pt x="21932" y="91109"/>
                  </a:lnTo>
                  <a:lnTo>
                    <a:pt x="46228" y="99529"/>
                  </a:lnTo>
                  <a:lnTo>
                    <a:pt x="76631" y="102590"/>
                  </a:lnTo>
                  <a:lnTo>
                    <a:pt x="107022" y="99529"/>
                  </a:lnTo>
                  <a:lnTo>
                    <a:pt x="119519" y="95199"/>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38" name="object 38"/>
            <p:cNvSpPr/>
            <p:nvPr/>
          </p:nvSpPr>
          <p:spPr>
            <a:xfrm>
              <a:off x="10493994" y="776823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39" name="object 39"/>
            <p:cNvSpPr/>
            <p:nvPr/>
          </p:nvSpPr>
          <p:spPr>
            <a:xfrm>
              <a:off x="10494064" y="776823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40" name="object 40"/>
            <p:cNvSpPr/>
            <p:nvPr/>
          </p:nvSpPr>
          <p:spPr>
            <a:xfrm>
              <a:off x="10514737" y="775940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41" name="object 41"/>
            <p:cNvSpPr/>
            <p:nvPr/>
          </p:nvSpPr>
          <p:spPr>
            <a:xfrm>
              <a:off x="10514736" y="7736500"/>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42" name="object 42"/>
            <p:cNvSpPr/>
            <p:nvPr/>
          </p:nvSpPr>
          <p:spPr>
            <a:xfrm>
              <a:off x="10531996" y="7741735"/>
              <a:ext cx="22225" cy="38100"/>
            </a:xfrm>
            <a:custGeom>
              <a:avLst/>
              <a:gdLst/>
              <a:ahLst/>
              <a:cxnLst/>
              <a:rect l="l" t="t" r="r" b="b"/>
              <a:pathLst>
                <a:path w="22225" h="38100">
                  <a:moveTo>
                    <a:pt x="14820" y="33629"/>
                  </a:moveTo>
                  <a:lnTo>
                    <a:pt x="13258" y="21005"/>
                  </a:lnTo>
                  <a:lnTo>
                    <a:pt x="12700" y="12636"/>
                  </a:lnTo>
                  <a:lnTo>
                    <a:pt x="12573" y="2819"/>
                  </a:lnTo>
                  <a:lnTo>
                    <a:pt x="12407" y="1104"/>
                  </a:lnTo>
                  <a:lnTo>
                    <a:pt x="10617" y="127"/>
                  </a:lnTo>
                  <a:lnTo>
                    <a:pt x="10020" y="63"/>
                  </a:lnTo>
                  <a:lnTo>
                    <a:pt x="9448" y="63"/>
                  </a:lnTo>
                  <a:lnTo>
                    <a:pt x="6083" y="127"/>
                  </a:lnTo>
                  <a:lnTo>
                    <a:pt x="2959" y="1066"/>
                  </a:lnTo>
                  <a:lnTo>
                    <a:pt x="304" y="2755"/>
                  </a:lnTo>
                  <a:lnTo>
                    <a:pt x="0" y="2527"/>
                  </a:lnTo>
                  <a:lnTo>
                    <a:pt x="546" y="9093"/>
                  </a:lnTo>
                  <a:lnTo>
                    <a:pt x="825" y="15671"/>
                  </a:lnTo>
                  <a:lnTo>
                    <a:pt x="850" y="22263"/>
                  </a:lnTo>
                  <a:lnTo>
                    <a:pt x="520" y="31216"/>
                  </a:lnTo>
                  <a:lnTo>
                    <a:pt x="1739" y="33083"/>
                  </a:lnTo>
                  <a:lnTo>
                    <a:pt x="6692" y="35128"/>
                  </a:lnTo>
                  <a:lnTo>
                    <a:pt x="9664" y="36118"/>
                  </a:lnTo>
                  <a:lnTo>
                    <a:pt x="12700" y="36931"/>
                  </a:lnTo>
                  <a:lnTo>
                    <a:pt x="13296" y="37033"/>
                  </a:lnTo>
                  <a:lnTo>
                    <a:pt x="13538" y="37007"/>
                  </a:lnTo>
                  <a:lnTo>
                    <a:pt x="14058" y="36855"/>
                  </a:lnTo>
                  <a:lnTo>
                    <a:pt x="14287" y="36258"/>
                  </a:lnTo>
                  <a:lnTo>
                    <a:pt x="14820" y="33629"/>
                  </a:lnTo>
                  <a:close/>
                </a:path>
                <a:path w="22225" h="38100">
                  <a:moveTo>
                    <a:pt x="21653" y="36131"/>
                  </a:moveTo>
                  <a:lnTo>
                    <a:pt x="18351" y="0"/>
                  </a:lnTo>
                  <a:lnTo>
                    <a:pt x="17881" y="0"/>
                  </a:lnTo>
                  <a:lnTo>
                    <a:pt x="17703" y="25"/>
                  </a:lnTo>
                  <a:lnTo>
                    <a:pt x="17297" y="406"/>
                  </a:lnTo>
                  <a:lnTo>
                    <a:pt x="16687" y="1358"/>
                  </a:lnTo>
                  <a:lnTo>
                    <a:pt x="19011" y="37198"/>
                  </a:lnTo>
                  <a:lnTo>
                    <a:pt x="18516" y="37198"/>
                  </a:lnTo>
                  <a:lnTo>
                    <a:pt x="18745" y="37553"/>
                  </a:lnTo>
                  <a:lnTo>
                    <a:pt x="19138" y="37719"/>
                  </a:lnTo>
                  <a:lnTo>
                    <a:pt x="20129" y="37719"/>
                  </a:lnTo>
                  <a:lnTo>
                    <a:pt x="20739" y="37426"/>
                  </a:lnTo>
                  <a:lnTo>
                    <a:pt x="21653" y="36131"/>
                  </a:lnTo>
                  <a:close/>
                </a:path>
              </a:pathLst>
            </a:custGeom>
            <a:solidFill>
              <a:srgbClr val="EFE0F9"/>
            </a:solidFill>
          </p:spPr>
          <p:txBody>
            <a:bodyPr wrap="square" lIns="0" tIns="0" rIns="0" bIns="0" rtlCol="0"/>
            <a:lstStyle/>
            <a:p>
              <a:endParaRPr dirty="0"/>
            </a:p>
          </p:txBody>
        </p:sp>
        <p:sp>
          <p:nvSpPr>
            <p:cNvPr id="43" name="object 43"/>
            <p:cNvSpPr/>
            <p:nvPr/>
          </p:nvSpPr>
          <p:spPr>
            <a:xfrm>
              <a:off x="8144259"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4" name="object 44"/>
            <p:cNvSpPr/>
            <p:nvPr/>
          </p:nvSpPr>
          <p:spPr>
            <a:xfrm>
              <a:off x="7367608"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5" name="object 45"/>
            <p:cNvSpPr/>
            <p:nvPr/>
          </p:nvSpPr>
          <p:spPr>
            <a:xfrm>
              <a:off x="7479503"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5" cstate="screen">
              <a:extLst>
                <a:ext uri="{28A0092B-C50C-407E-A947-70E740481C1C}">
                  <a14:useLocalDpi xmlns:a14="http://schemas.microsoft.com/office/drawing/2010/main"/>
                </a:ext>
              </a:extLst>
            </a:blip>
            <a:stretch>
              <a:fillRect/>
            </a:stretch>
          </p:blipFill>
          <p:spPr>
            <a:xfrm>
              <a:off x="9926190" y="7518692"/>
              <a:ext cx="993509" cy="1806709"/>
            </a:xfrm>
            <a:prstGeom prst="rect">
              <a:avLst/>
            </a:prstGeom>
          </p:spPr>
        </p:pic>
        <p:pic>
          <p:nvPicPr>
            <p:cNvPr id="47" name="object 47"/>
            <p:cNvPicPr/>
            <p:nvPr/>
          </p:nvPicPr>
          <p:blipFill>
            <a:blip r:embed="rId6" cstate="screen">
              <a:extLst>
                <a:ext uri="{28A0092B-C50C-407E-A947-70E740481C1C}">
                  <a14:useLocalDpi xmlns:a14="http://schemas.microsoft.com/office/drawing/2010/main"/>
                </a:ext>
              </a:extLst>
            </a:blip>
            <a:stretch>
              <a:fillRect/>
            </a:stretch>
          </p:blipFill>
          <p:spPr>
            <a:xfrm>
              <a:off x="10962807" y="7518692"/>
              <a:ext cx="993509" cy="1806709"/>
            </a:xfrm>
            <a:prstGeom prst="rect">
              <a:avLst/>
            </a:prstGeom>
          </p:spPr>
        </p:pic>
        <p:pic>
          <p:nvPicPr>
            <p:cNvPr id="48" name="object 48"/>
            <p:cNvPicPr/>
            <p:nvPr/>
          </p:nvPicPr>
          <p:blipFill>
            <a:blip r:embed="rId7" cstate="screen">
              <a:extLst>
                <a:ext uri="{28A0092B-C50C-407E-A947-70E740481C1C}">
                  <a14:useLocalDpi xmlns:a14="http://schemas.microsoft.com/office/drawing/2010/main"/>
                </a:ext>
              </a:extLst>
            </a:blip>
            <a:stretch>
              <a:fillRect/>
            </a:stretch>
          </p:blipFill>
          <p:spPr>
            <a:xfrm>
              <a:off x="8492293" y="8282760"/>
              <a:ext cx="1162828" cy="1276347"/>
            </a:xfrm>
            <a:prstGeom prst="rect">
              <a:avLst/>
            </a:prstGeom>
          </p:spPr>
        </p:pic>
        <p:sp>
          <p:nvSpPr>
            <p:cNvPr id="49" name="object 49"/>
            <p:cNvSpPr/>
            <p:nvPr/>
          </p:nvSpPr>
          <p:spPr>
            <a:xfrm>
              <a:off x="7745057" y="726241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grpSp>
      <p:grpSp>
        <p:nvGrpSpPr>
          <p:cNvPr id="50" name="object 50"/>
          <p:cNvGrpSpPr/>
          <p:nvPr/>
        </p:nvGrpSpPr>
        <p:grpSpPr>
          <a:xfrm>
            <a:off x="6693607" y="6432830"/>
            <a:ext cx="5551805" cy="3337560"/>
            <a:chOff x="6693607" y="6432830"/>
            <a:chExt cx="5551805" cy="3337560"/>
          </a:xfrm>
        </p:grpSpPr>
        <p:sp>
          <p:nvSpPr>
            <p:cNvPr id="51" name="object 51"/>
            <p:cNvSpPr/>
            <p:nvPr/>
          </p:nvSpPr>
          <p:spPr>
            <a:xfrm>
              <a:off x="9895726"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00" y="25209"/>
                  </a:lnTo>
                  <a:lnTo>
                    <a:pt x="2151100" y="18910"/>
                  </a:lnTo>
                  <a:lnTo>
                    <a:pt x="2154097" y="18910"/>
                  </a:lnTo>
                  <a:lnTo>
                    <a:pt x="2154097" y="5041"/>
                  </a:lnTo>
                  <a:close/>
                </a:path>
              </a:pathLst>
            </a:custGeom>
            <a:solidFill>
              <a:srgbClr val="CC96EA"/>
            </a:solidFill>
          </p:spPr>
          <p:txBody>
            <a:bodyPr wrap="square" lIns="0" tIns="0" rIns="0" bIns="0" rtlCol="0"/>
            <a:lstStyle/>
            <a:p>
              <a:endParaRPr dirty="0"/>
            </a:p>
          </p:txBody>
        </p:sp>
        <p:sp>
          <p:nvSpPr>
            <p:cNvPr id="52" name="object 52"/>
            <p:cNvSpPr/>
            <p:nvPr/>
          </p:nvSpPr>
          <p:spPr>
            <a:xfrm>
              <a:off x="9886212" y="726241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53" name="object 53"/>
            <p:cNvSpPr/>
            <p:nvPr/>
          </p:nvSpPr>
          <p:spPr>
            <a:xfrm>
              <a:off x="9864359" y="724213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54" name="object 54"/>
            <p:cNvSpPr/>
            <p:nvPr/>
          </p:nvSpPr>
          <p:spPr>
            <a:xfrm>
              <a:off x="9858112" y="723597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55" name="object 55"/>
            <p:cNvPicPr/>
            <p:nvPr/>
          </p:nvPicPr>
          <p:blipFill>
            <a:blip r:embed="rId8" cstate="screen">
              <a:extLst>
                <a:ext uri="{28A0092B-C50C-407E-A947-70E740481C1C}">
                  <a14:useLocalDpi xmlns:a14="http://schemas.microsoft.com/office/drawing/2010/main"/>
                </a:ext>
              </a:extLst>
            </a:blip>
            <a:stretch>
              <a:fillRect/>
            </a:stretch>
          </p:blipFill>
          <p:spPr>
            <a:xfrm>
              <a:off x="7615492" y="7217097"/>
              <a:ext cx="153248" cy="102585"/>
            </a:xfrm>
            <a:prstGeom prst="rect">
              <a:avLst/>
            </a:prstGeom>
          </p:spPr>
        </p:pic>
        <p:sp>
          <p:nvSpPr>
            <p:cNvPr id="56" name="object 56"/>
            <p:cNvSpPr/>
            <p:nvPr/>
          </p:nvSpPr>
          <p:spPr>
            <a:xfrm>
              <a:off x="9821735" y="7217098"/>
              <a:ext cx="153670" cy="102870"/>
            </a:xfrm>
            <a:custGeom>
              <a:avLst/>
              <a:gdLst/>
              <a:ahLst/>
              <a:cxnLst/>
              <a:rect l="l" t="t" r="r" b="b"/>
              <a:pathLst>
                <a:path w="153670" h="102870">
                  <a:moveTo>
                    <a:pt x="153250" y="62484"/>
                  </a:moveTo>
                  <a:lnTo>
                    <a:pt x="151892" y="54610"/>
                  </a:lnTo>
                  <a:lnTo>
                    <a:pt x="147916" y="47256"/>
                  </a:lnTo>
                  <a:lnTo>
                    <a:pt x="141414" y="40538"/>
                  </a:lnTo>
                  <a:lnTo>
                    <a:pt x="132511" y="34607"/>
                  </a:lnTo>
                  <a:lnTo>
                    <a:pt x="132511" y="30289"/>
                  </a:lnTo>
                  <a:lnTo>
                    <a:pt x="98793" y="2311"/>
                  </a:lnTo>
                  <a:lnTo>
                    <a:pt x="76631" y="0"/>
                  </a:lnTo>
                  <a:lnTo>
                    <a:pt x="54457" y="2311"/>
                  </a:lnTo>
                  <a:lnTo>
                    <a:pt x="36741" y="8674"/>
                  </a:lnTo>
                  <a:lnTo>
                    <a:pt x="24993" y="18275"/>
                  </a:lnTo>
                  <a:lnTo>
                    <a:pt x="20739" y="30289"/>
                  </a:lnTo>
                  <a:lnTo>
                    <a:pt x="20739" y="34607"/>
                  </a:lnTo>
                  <a:lnTo>
                    <a:pt x="11836" y="40538"/>
                  </a:lnTo>
                  <a:lnTo>
                    <a:pt x="5334" y="47256"/>
                  </a:lnTo>
                  <a:lnTo>
                    <a:pt x="1358" y="54610"/>
                  </a:lnTo>
                  <a:lnTo>
                    <a:pt x="0" y="62484"/>
                  </a:lnTo>
                  <a:lnTo>
                    <a:pt x="5829" y="78397"/>
                  </a:lnTo>
                  <a:lnTo>
                    <a:pt x="21932" y="91109"/>
                  </a:lnTo>
                  <a:lnTo>
                    <a:pt x="46228" y="99542"/>
                  </a:lnTo>
                  <a:lnTo>
                    <a:pt x="76631" y="102590"/>
                  </a:lnTo>
                  <a:lnTo>
                    <a:pt x="107022" y="99542"/>
                  </a:lnTo>
                  <a:lnTo>
                    <a:pt x="119519" y="95211"/>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57" name="object 57"/>
            <p:cNvSpPr/>
            <p:nvPr/>
          </p:nvSpPr>
          <p:spPr>
            <a:xfrm>
              <a:off x="9829238" y="725621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58" name="object 58"/>
            <p:cNvSpPr/>
            <p:nvPr/>
          </p:nvSpPr>
          <p:spPr>
            <a:xfrm>
              <a:off x="9829308" y="725621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59" name="object 59"/>
            <p:cNvSpPr/>
            <p:nvPr/>
          </p:nvSpPr>
          <p:spPr>
            <a:xfrm>
              <a:off x="9849981" y="724738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60" name="object 60"/>
            <p:cNvSpPr/>
            <p:nvPr/>
          </p:nvSpPr>
          <p:spPr>
            <a:xfrm>
              <a:off x="9849980" y="7224479"/>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61" name="object 61"/>
            <p:cNvSpPr/>
            <p:nvPr/>
          </p:nvSpPr>
          <p:spPr>
            <a:xfrm>
              <a:off x="9867252" y="7229709"/>
              <a:ext cx="22225" cy="38100"/>
            </a:xfrm>
            <a:custGeom>
              <a:avLst/>
              <a:gdLst/>
              <a:ahLst/>
              <a:cxnLst/>
              <a:rect l="l" t="t" r="r" b="b"/>
              <a:pathLst>
                <a:path w="22225" h="38100">
                  <a:moveTo>
                    <a:pt x="14808" y="33629"/>
                  </a:moveTo>
                  <a:lnTo>
                    <a:pt x="13246" y="21018"/>
                  </a:lnTo>
                  <a:lnTo>
                    <a:pt x="12687" y="12649"/>
                  </a:lnTo>
                  <a:lnTo>
                    <a:pt x="12560" y="2832"/>
                  </a:lnTo>
                  <a:lnTo>
                    <a:pt x="12395" y="1104"/>
                  </a:lnTo>
                  <a:lnTo>
                    <a:pt x="10604" y="127"/>
                  </a:lnTo>
                  <a:lnTo>
                    <a:pt x="10007" y="76"/>
                  </a:lnTo>
                  <a:lnTo>
                    <a:pt x="9436" y="76"/>
                  </a:lnTo>
                  <a:lnTo>
                    <a:pt x="6070" y="127"/>
                  </a:lnTo>
                  <a:lnTo>
                    <a:pt x="2946" y="1079"/>
                  </a:lnTo>
                  <a:lnTo>
                    <a:pt x="292" y="2755"/>
                  </a:lnTo>
                  <a:lnTo>
                    <a:pt x="0" y="2527"/>
                  </a:lnTo>
                  <a:lnTo>
                    <a:pt x="533" y="9093"/>
                  </a:lnTo>
                  <a:lnTo>
                    <a:pt x="812" y="15684"/>
                  </a:lnTo>
                  <a:lnTo>
                    <a:pt x="838" y="22263"/>
                  </a:lnTo>
                  <a:lnTo>
                    <a:pt x="508" y="31229"/>
                  </a:lnTo>
                  <a:lnTo>
                    <a:pt x="1727" y="33096"/>
                  </a:lnTo>
                  <a:lnTo>
                    <a:pt x="6680" y="35128"/>
                  </a:lnTo>
                  <a:lnTo>
                    <a:pt x="9652" y="36131"/>
                  </a:lnTo>
                  <a:lnTo>
                    <a:pt x="12687" y="36944"/>
                  </a:lnTo>
                  <a:lnTo>
                    <a:pt x="13284" y="37033"/>
                  </a:lnTo>
                  <a:lnTo>
                    <a:pt x="13525" y="37007"/>
                  </a:lnTo>
                  <a:lnTo>
                    <a:pt x="14046" y="36868"/>
                  </a:lnTo>
                  <a:lnTo>
                    <a:pt x="14274" y="36271"/>
                  </a:lnTo>
                  <a:lnTo>
                    <a:pt x="14808" y="33629"/>
                  </a:lnTo>
                  <a:close/>
                </a:path>
                <a:path w="22225" h="38100">
                  <a:moveTo>
                    <a:pt x="21640" y="36144"/>
                  </a:moveTo>
                  <a:lnTo>
                    <a:pt x="18338" y="0"/>
                  </a:lnTo>
                  <a:lnTo>
                    <a:pt x="17868" y="0"/>
                  </a:lnTo>
                  <a:lnTo>
                    <a:pt x="17691" y="38"/>
                  </a:lnTo>
                  <a:lnTo>
                    <a:pt x="17284" y="419"/>
                  </a:lnTo>
                  <a:lnTo>
                    <a:pt x="16675" y="1371"/>
                  </a:lnTo>
                  <a:lnTo>
                    <a:pt x="18999" y="37211"/>
                  </a:lnTo>
                  <a:lnTo>
                    <a:pt x="18503" y="37198"/>
                  </a:lnTo>
                  <a:lnTo>
                    <a:pt x="18745" y="37566"/>
                  </a:lnTo>
                  <a:lnTo>
                    <a:pt x="19126" y="37719"/>
                  </a:lnTo>
                  <a:lnTo>
                    <a:pt x="20116" y="37719"/>
                  </a:lnTo>
                  <a:lnTo>
                    <a:pt x="20739" y="37439"/>
                  </a:lnTo>
                  <a:lnTo>
                    <a:pt x="21640" y="36144"/>
                  </a:lnTo>
                  <a:close/>
                </a:path>
              </a:pathLst>
            </a:custGeom>
            <a:solidFill>
              <a:srgbClr val="EFE0F9"/>
            </a:solidFill>
          </p:spPr>
          <p:txBody>
            <a:bodyPr wrap="square" lIns="0" tIns="0" rIns="0" bIns="0" rtlCol="0"/>
            <a:lstStyle/>
            <a:p>
              <a:endParaRPr dirty="0"/>
            </a:p>
          </p:txBody>
        </p:sp>
        <p:sp>
          <p:nvSpPr>
            <p:cNvPr id="62" name="object 62"/>
            <p:cNvSpPr/>
            <p:nvPr/>
          </p:nvSpPr>
          <p:spPr>
            <a:xfrm>
              <a:off x="7479503"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63" name="object 63"/>
            <p:cNvSpPr/>
            <p:nvPr/>
          </p:nvSpPr>
          <p:spPr>
            <a:xfrm>
              <a:off x="6693607"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64" name="object 64"/>
            <p:cNvSpPr/>
            <p:nvPr/>
          </p:nvSpPr>
          <p:spPr>
            <a:xfrm>
              <a:off x="6809625"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sp>
          <p:nvSpPr>
            <p:cNvPr id="65" name="object 65"/>
            <p:cNvSpPr/>
            <p:nvPr/>
          </p:nvSpPr>
          <p:spPr>
            <a:xfrm>
              <a:off x="9106582" y="7488029"/>
              <a:ext cx="2286000" cy="800100"/>
            </a:xfrm>
            <a:custGeom>
              <a:avLst/>
              <a:gdLst/>
              <a:ahLst/>
              <a:cxnLst/>
              <a:rect l="l" t="t" r="r" b="b"/>
              <a:pathLst>
                <a:path w="2286000" h="800100">
                  <a:moveTo>
                    <a:pt x="163575" y="799783"/>
                  </a:moveTo>
                  <a:lnTo>
                    <a:pt x="124943" y="799647"/>
                  </a:lnTo>
                  <a:lnTo>
                    <a:pt x="74189" y="797310"/>
                  </a:lnTo>
                  <a:lnTo>
                    <a:pt x="36531" y="783885"/>
                  </a:lnTo>
                  <a:lnTo>
                    <a:pt x="11162" y="747462"/>
                  </a:lnTo>
                  <a:lnTo>
                    <a:pt x="2888" y="697609"/>
                  </a:lnTo>
                  <a:lnTo>
                    <a:pt x="1262" y="618971"/>
                  </a:lnTo>
                  <a:lnTo>
                    <a:pt x="670" y="566383"/>
                  </a:lnTo>
                  <a:lnTo>
                    <a:pt x="262" y="513792"/>
                  </a:lnTo>
                  <a:lnTo>
                    <a:pt x="39" y="461198"/>
                  </a:lnTo>
                  <a:lnTo>
                    <a:pt x="0" y="408604"/>
                  </a:lnTo>
                  <a:lnTo>
                    <a:pt x="144" y="356010"/>
                  </a:lnTo>
                  <a:lnTo>
                    <a:pt x="473" y="303418"/>
                  </a:lnTo>
                  <a:lnTo>
                    <a:pt x="987" y="250828"/>
                  </a:lnTo>
                  <a:lnTo>
                    <a:pt x="1684" y="198243"/>
                  </a:lnTo>
                  <a:lnTo>
                    <a:pt x="2566" y="145662"/>
                  </a:lnTo>
                  <a:lnTo>
                    <a:pt x="3632" y="93089"/>
                  </a:lnTo>
                  <a:lnTo>
                    <a:pt x="4882" y="40523"/>
                  </a:lnTo>
                  <a:lnTo>
                    <a:pt x="29180" y="7239"/>
                  </a:lnTo>
                  <a:lnTo>
                    <a:pt x="124959" y="6992"/>
                  </a:lnTo>
                  <a:lnTo>
                    <a:pt x="227323" y="6599"/>
                  </a:lnTo>
                  <a:lnTo>
                    <a:pt x="391134" y="5792"/>
                  </a:lnTo>
                  <a:lnTo>
                    <a:pt x="1048198" y="1947"/>
                  </a:lnTo>
                  <a:lnTo>
                    <a:pt x="1228605" y="1045"/>
                  </a:lnTo>
                  <a:lnTo>
                    <a:pt x="1345985" y="566"/>
                  </a:lnTo>
                  <a:lnTo>
                    <a:pt x="1459940" y="214"/>
                  </a:lnTo>
                  <a:lnTo>
                    <a:pt x="1569517" y="17"/>
                  </a:lnTo>
                  <a:lnTo>
                    <a:pt x="1673762" y="0"/>
                  </a:lnTo>
                  <a:lnTo>
                    <a:pt x="1723587" y="67"/>
                  </a:lnTo>
                  <a:lnTo>
                    <a:pt x="1771721" y="188"/>
                  </a:lnTo>
                  <a:lnTo>
                    <a:pt x="1818046" y="368"/>
                  </a:lnTo>
                  <a:lnTo>
                    <a:pt x="1862442" y="610"/>
                  </a:lnTo>
                  <a:lnTo>
                    <a:pt x="1904790" y="916"/>
                  </a:lnTo>
                  <a:lnTo>
                    <a:pt x="1944971" y="1290"/>
                  </a:lnTo>
                  <a:lnTo>
                    <a:pt x="2018354" y="2254"/>
                  </a:lnTo>
                  <a:lnTo>
                    <a:pt x="2081639" y="3529"/>
                  </a:lnTo>
                  <a:lnTo>
                    <a:pt x="2133870" y="5141"/>
                  </a:lnTo>
                  <a:lnTo>
                    <a:pt x="2231117" y="18351"/>
                  </a:lnTo>
                  <a:lnTo>
                    <a:pt x="2270333" y="40961"/>
                  </a:lnTo>
                  <a:lnTo>
                    <a:pt x="2284837" y="95656"/>
                  </a:lnTo>
                  <a:lnTo>
                    <a:pt x="2285229" y="656379"/>
                  </a:lnTo>
                  <a:lnTo>
                    <a:pt x="2285367" y="732921"/>
                  </a:lnTo>
                  <a:lnTo>
                    <a:pt x="2281083" y="776099"/>
                  </a:lnTo>
                  <a:lnTo>
                    <a:pt x="2240824" y="798340"/>
                  </a:lnTo>
                  <a:lnTo>
                    <a:pt x="2178598" y="797794"/>
                  </a:lnTo>
                  <a:lnTo>
                    <a:pt x="2115281" y="797316"/>
                  </a:lnTo>
                  <a:lnTo>
                    <a:pt x="2050997" y="796902"/>
                  </a:lnTo>
                  <a:lnTo>
                    <a:pt x="1985868" y="796549"/>
                  </a:lnTo>
                  <a:lnTo>
                    <a:pt x="1920016" y="796255"/>
                  </a:lnTo>
                  <a:lnTo>
                    <a:pt x="1853563" y="796017"/>
                  </a:lnTo>
                  <a:lnTo>
                    <a:pt x="1786633" y="795831"/>
                  </a:lnTo>
                  <a:lnTo>
                    <a:pt x="1651827" y="795604"/>
                  </a:lnTo>
                  <a:lnTo>
                    <a:pt x="1516578" y="795552"/>
                  </a:lnTo>
                  <a:lnTo>
                    <a:pt x="1381865" y="795649"/>
                  </a:lnTo>
                  <a:lnTo>
                    <a:pt x="1248667" y="795873"/>
                  </a:lnTo>
                  <a:lnTo>
                    <a:pt x="1053854" y="796392"/>
                  </a:lnTo>
                  <a:lnTo>
                    <a:pt x="808547" y="797301"/>
                  </a:lnTo>
                  <a:lnTo>
                    <a:pt x="316051" y="799468"/>
                  </a:lnTo>
                  <a:lnTo>
                    <a:pt x="215472" y="799758"/>
                  </a:lnTo>
                  <a:lnTo>
                    <a:pt x="163575" y="799783"/>
                  </a:lnTo>
                  <a:close/>
                </a:path>
              </a:pathLst>
            </a:custGeom>
            <a:solidFill>
              <a:srgbClr val="EFE0F7"/>
            </a:solidFill>
          </p:spPr>
          <p:txBody>
            <a:bodyPr wrap="square" lIns="0" tIns="0" rIns="0" bIns="0" rtlCol="0"/>
            <a:lstStyle/>
            <a:p>
              <a:endParaRPr dirty="0"/>
            </a:p>
          </p:txBody>
        </p:sp>
      </p:grpSp>
      <p:sp>
        <p:nvSpPr>
          <p:cNvPr id="66" name="object 66"/>
          <p:cNvSpPr txBox="1"/>
          <p:nvPr/>
        </p:nvSpPr>
        <p:spPr>
          <a:xfrm>
            <a:off x="7588077" y="6888340"/>
            <a:ext cx="3785348" cy="251992"/>
          </a:xfrm>
          <a:prstGeom prst="rect">
            <a:avLst/>
          </a:prstGeom>
        </p:spPr>
        <p:txBody>
          <a:bodyPr vert="horz" wrap="square" lIns="0" tIns="13335" rIns="0" bIns="0" rtlCol="0">
            <a:spAutoFit/>
          </a:bodyPr>
          <a:lstStyle/>
          <a:p>
            <a:pPr marL="12700">
              <a:lnSpc>
                <a:spcPct val="100000"/>
              </a:lnSpc>
              <a:spcBef>
                <a:spcPts val="105"/>
              </a:spcBef>
            </a:pPr>
            <a:r>
              <a:rPr lang="en" sz="1550" b="1" dirty="0">
                <a:solidFill>
                  <a:srgbClr val="231F20"/>
                </a:solidFill>
                <a:latin typeface="Calibri"/>
                <a:cs typeface="Calibri"/>
              </a:rPr>
              <a:t>FRAUD TESTIMONIAL VIA </a:t>
            </a:r>
            <a:r>
              <a:rPr lang="en" sz="1550" b="1" u="sng" dirty="0">
                <a:solidFill>
                  <a:srgbClr val="231F20"/>
                </a:solidFill>
                <a:uFill>
                  <a:solidFill>
                    <a:srgbClr val="231F20"/>
                  </a:solidFill>
                </a:uFill>
                <a:latin typeface="Calibri"/>
                <a:cs typeface="Calibri"/>
              </a:rPr>
              <a:t>BLABLACAR</a:t>
            </a:r>
            <a:endParaRPr lang="fr-FR" sz="1550" b="1" dirty="0">
              <a:latin typeface="Calibri"/>
              <a:cs typeface="Calibri"/>
            </a:endParaRPr>
          </a:p>
        </p:txBody>
      </p:sp>
      <p:sp>
        <p:nvSpPr>
          <p:cNvPr id="67" name="object 67"/>
          <p:cNvSpPr txBox="1"/>
          <p:nvPr/>
        </p:nvSpPr>
        <p:spPr>
          <a:xfrm>
            <a:off x="7002122" y="7457814"/>
            <a:ext cx="1670050" cy="158750"/>
          </a:xfrm>
          <a:prstGeom prst="rect">
            <a:avLst/>
          </a:prstGeom>
        </p:spPr>
        <p:txBody>
          <a:bodyPr vert="horz" wrap="square" lIns="0" tIns="15875" rIns="0" bIns="0" rtlCol="0">
            <a:spAutoFit/>
          </a:bodyPr>
          <a:lstStyle/>
          <a:p>
            <a:pPr marL="12700">
              <a:lnSpc>
                <a:spcPct val="100000"/>
              </a:lnSpc>
              <a:spcBef>
                <a:spcPts val="125"/>
              </a:spcBef>
            </a:pPr>
            <a:r>
              <a:rPr lang="en" sz="850" dirty="0">
                <a:solidFill>
                  <a:srgbClr val="231F20"/>
                </a:solidFill>
                <a:latin typeface="Calibri"/>
                <a:cs typeface="Calibri"/>
              </a:rPr>
              <a:t>Tonight, I think I almost got</a:t>
            </a:r>
            <a:endParaRPr sz="850" dirty="0">
              <a:latin typeface="Calibri"/>
              <a:cs typeface="Calibri"/>
            </a:endParaRPr>
          </a:p>
        </p:txBody>
      </p:sp>
      <p:sp>
        <p:nvSpPr>
          <p:cNvPr id="68" name="object 68"/>
          <p:cNvSpPr txBox="1"/>
          <p:nvPr/>
        </p:nvSpPr>
        <p:spPr>
          <a:xfrm>
            <a:off x="7002122" y="7588691"/>
            <a:ext cx="1575435" cy="158750"/>
          </a:xfrm>
          <a:prstGeom prst="rect">
            <a:avLst/>
          </a:prstGeom>
        </p:spPr>
        <p:txBody>
          <a:bodyPr vert="horz" wrap="square" lIns="0" tIns="15875" rIns="0" bIns="0" rtlCol="0">
            <a:spAutoFit/>
          </a:bodyPr>
          <a:lstStyle/>
          <a:p>
            <a:pPr marL="12700">
              <a:lnSpc>
                <a:spcPct val="100000"/>
              </a:lnSpc>
              <a:spcBef>
                <a:spcPts val="125"/>
              </a:spcBef>
            </a:pPr>
            <a:r>
              <a:rPr lang="en" sz="850" dirty="0">
                <a:solidFill>
                  <a:srgbClr val="231F20"/>
                </a:solidFill>
                <a:latin typeface="Calibri"/>
                <a:cs typeface="Calibri"/>
              </a:rPr>
              <a:t>victim of a serious scam on</a:t>
            </a:r>
            <a:endParaRPr sz="850" dirty="0">
              <a:latin typeface="Calibri"/>
              <a:cs typeface="Calibri"/>
            </a:endParaRPr>
          </a:p>
        </p:txBody>
      </p:sp>
      <p:sp>
        <p:nvSpPr>
          <p:cNvPr id="69" name="object 69"/>
          <p:cNvSpPr txBox="1"/>
          <p:nvPr/>
        </p:nvSpPr>
        <p:spPr>
          <a:xfrm>
            <a:off x="7002122" y="7719566"/>
            <a:ext cx="1786255" cy="551815"/>
          </a:xfrm>
          <a:prstGeom prst="rect">
            <a:avLst/>
          </a:prstGeom>
        </p:spPr>
        <p:txBody>
          <a:bodyPr vert="horz" wrap="square" lIns="0" tIns="15875" rIns="0" bIns="0" rtlCol="0">
            <a:spAutoFit/>
          </a:bodyPr>
          <a:lstStyle/>
          <a:p>
            <a:pPr marL="12700">
              <a:lnSpc>
                <a:spcPct val="100000"/>
              </a:lnSpc>
              <a:spcBef>
                <a:spcPts val="125"/>
              </a:spcBef>
            </a:pPr>
            <a:r>
              <a:rPr lang="en" sz="850" spc="-10" dirty="0">
                <a:solidFill>
                  <a:srgbClr val="231F20"/>
                </a:solidFill>
                <a:latin typeface="Calibri"/>
                <a:cs typeface="Calibri"/>
              </a:rPr>
              <a:t>Blablacar.</a:t>
            </a:r>
            <a:endParaRPr sz="850" dirty="0">
              <a:latin typeface="Calibri"/>
              <a:cs typeface="Calibri"/>
            </a:endParaRPr>
          </a:p>
          <a:p>
            <a:pPr marL="12700" marR="5080">
              <a:lnSpc>
                <a:spcPct val="101000"/>
              </a:lnSpc>
            </a:pPr>
            <a:r>
              <a:rPr lang="en" sz="850" dirty="0">
                <a:solidFill>
                  <a:srgbClr val="231F20"/>
                </a:solidFill>
                <a:latin typeface="Calibri"/>
                <a:cs typeface="Calibri"/>
              </a:rPr>
              <a:t>I want to tell you this in case you find yourself in the same situation...</a:t>
            </a:r>
            <a:endParaRPr sz="850" dirty="0">
              <a:latin typeface="Calibri"/>
              <a:cs typeface="Calibri"/>
            </a:endParaRPr>
          </a:p>
        </p:txBody>
      </p:sp>
      <p:sp>
        <p:nvSpPr>
          <p:cNvPr id="70" name="object 70"/>
          <p:cNvSpPr txBox="1"/>
          <p:nvPr/>
        </p:nvSpPr>
        <p:spPr>
          <a:xfrm>
            <a:off x="7002122" y="8418873"/>
            <a:ext cx="1899920"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After my Paris/Douai train was cancelled due to the</a:t>
            </a:r>
            <a:endParaRPr sz="550" dirty="0">
              <a:latin typeface="Calibri"/>
              <a:cs typeface="Calibri"/>
            </a:endParaRPr>
          </a:p>
        </p:txBody>
      </p:sp>
      <p:sp>
        <p:nvSpPr>
          <p:cNvPr id="71" name="object 71"/>
          <p:cNvSpPr txBox="1"/>
          <p:nvPr/>
        </p:nvSpPr>
        <p:spPr>
          <a:xfrm>
            <a:off x="7002122" y="8518238"/>
            <a:ext cx="1901189"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Eunice storms, I decide to turn to Blablacar. I</a:t>
            </a:r>
            <a:endParaRPr sz="550" dirty="0">
              <a:latin typeface="Calibri"/>
              <a:cs typeface="Calibri"/>
            </a:endParaRPr>
          </a:p>
        </p:txBody>
      </p:sp>
      <p:sp>
        <p:nvSpPr>
          <p:cNvPr id="72" name="object 72"/>
          <p:cNvSpPr txBox="1"/>
          <p:nvPr/>
        </p:nvSpPr>
        <p:spPr>
          <a:xfrm>
            <a:off x="7002122" y="8617604"/>
            <a:ext cx="1898014"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see a ride for 9 euros (cheap), proposed by "Tiphaine".</a:t>
            </a:r>
            <a:endParaRPr sz="550" dirty="0">
              <a:latin typeface="Calibri"/>
              <a:cs typeface="Calibri"/>
            </a:endParaRPr>
          </a:p>
        </p:txBody>
      </p:sp>
      <p:sp>
        <p:nvSpPr>
          <p:cNvPr id="73" name="object 73"/>
          <p:cNvSpPr txBox="1"/>
          <p:nvPr/>
        </p:nvSpPr>
        <p:spPr>
          <a:xfrm>
            <a:off x="7002122" y="8716969"/>
            <a:ext cx="1899920"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On his profile, there are no photos and no notes. You think that's</a:t>
            </a:r>
            <a:endParaRPr sz="550" dirty="0">
              <a:latin typeface="Calibri"/>
              <a:cs typeface="Calibri"/>
            </a:endParaRPr>
          </a:p>
        </p:txBody>
      </p:sp>
      <p:sp>
        <p:nvSpPr>
          <p:cNvPr id="74" name="object 74"/>
          <p:cNvSpPr txBox="1"/>
          <p:nvPr/>
        </p:nvSpPr>
        <p:spPr>
          <a:xfrm>
            <a:off x="7002122" y="8816334"/>
            <a:ext cx="799465"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ladle? You are right.</a:t>
            </a:r>
            <a:endParaRPr sz="550" dirty="0">
              <a:latin typeface="Calibri"/>
              <a:cs typeface="Calibri"/>
            </a:endParaRPr>
          </a:p>
        </p:txBody>
      </p:sp>
      <p:sp>
        <p:nvSpPr>
          <p:cNvPr id="75" name="object 75"/>
          <p:cNvSpPr txBox="1"/>
          <p:nvPr/>
        </p:nvSpPr>
        <p:spPr>
          <a:xfrm>
            <a:off x="9207652" y="8402833"/>
            <a:ext cx="2063114" cy="323850"/>
          </a:xfrm>
          <a:prstGeom prst="rect">
            <a:avLst/>
          </a:prstGeom>
        </p:spPr>
        <p:txBody>
          <a:bodyPr vert="horz" wrap="square" lIns="0" tIns="12700" rIns="0" bIns="0" rtlCol="0">
            <a:spAutoFit/>
          </a:bodyPr>
          <a:lstStyle/>
          <a:p>
            <a:pPr marL="12700" marR="5080" algn="just">
              <a:lnSpc>
                <a:spcPct val="118500"/>
              </a:lnSpc>
              <a:spcBef>
                <a:spcPts val="100"/>
              </a:spcBef>
            </a:pPr>
            <a:r>
              <a:rPr lang="en" sz="550" dirty="0">
                <a:solidFill>
                  <a:srgbClr val="231F20"/>
                </a:solidFill>
                <a:latin typeface="Calibri"/>
                <a:cs typeface="Calibri"/>
              </a:rPr>
              <a:t>Naively, I book the ride, and I wait for confirmation. 1h30 later, I receive a first email telling me that Tiphaine has accepted the reservation, then a second one telling me on the contrary that she has</a:t>
            </a:r>
            <a:endParaRPr sz="550" dirty="0">
              <a:latin typeface="Calibri"/>
              <a:cs typeface="Calibri"/>
            </a:endParaRPr>
          </a:p>
        </p:txBody>
      </p:sp>
      <p:sp>
        <p:nvSpPr>
          <p:cNvPr id="76" name="object 76"/>
          <p:cNvSpPr txBox="1"/>
          <p:nvPr/>
        </p:nvSpPr>
        <p:spPr>
          <a:xfrm>
            <a:off x="9207652" y="8716969"/>
            <a:ext cx="1449705"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cancelled the trip, and that I will be refunded.</a:t>
            </a:r>
            <a:endParaRPr sz="550" dirty="0">
              <a:latin typeface="Calibri"/>
              <a:cs typeface="Calibri"/>
            </a:endParaRPr>
          </a:p>
        </p:txBody>
      </p:sp>
      <p:sp>
        <p:nvSpPr>
          <p:cNvPr id="77" name="object 77"/>
          <p:cNvSpPr/>
          <p:nvPr/>
        </p:nvSpPr>
        <p:spPr>
          <a:xfrm>
            <a:off x="8734304" y="7183512"/>
            <a:ext cx="871855" cy="121920"/>
          </a:xfrm>
          <a:custGeom>
            <a:avLst/>
            <a:gdLst/>
            <a:ahLst/>
            <a:cxnLst/>
            <a:rect l="l" t="t" r="r" b="b"/>
            <a:pathLst>
              <a:path w="871854" h="121920">
                <a:moveTo>
                  <a:pt x="77693" y="121534"/>
                </a:moveTo>
                <a:lnTo>
                  <a:pt x="23255" y="121483"/>
                </a:lnTo>
                <a:lnTo>
                  <a:pt x="301" y="84976"/>
                </a:lnTo>
                <a:lnTo>
                  <a:pt x="0" y="56419"/>
                </a:lnTo>
                <a:lnTo>
                  <a:pt x="333" y="13248"/>
                </a:lnTo>
                <a:lnTo>
                  <a:pt x="280819" y="996"/>
                </a:lnTo>
                <a:lnTo>
                  <a:pt x="415066" y="453"/>
                </a:lnTo>
                <a:lnTo>
                  <a:pt x="483198" y="237"/>
                </a:lnTo>
                <a:lnTo>
                  <a:pt x="549966" y="81"/>
                </a:lnTo>
                <a:lnTo>
                  <a:pt x="613844" y="0"/>
                </a:lnTo>
                <a:lnTo>
                  <a:pt x="673302" y="9"/>
                </a:lnTo>
                <a:lnTo>
                  <a:pt x="726814" y="126"/>
                </a:lnTo>
                <a:lnTo>
                  <a:pt x="772852" y="365"/>
                </a:lnTo>
                <a:lnTo>
                  <a:pt x="836398" y="1279"/>
                </a:lnTo>
                <a:lnTo>
                  <a:pt x="871369" y="22404"/>
                </a:lnTo>
                <a:lnTo>
                  <a:pt x="871541" y="107281"/>
                </a:lnTo>
                <a:lnTo>
                  <a:pt x="871609" y="117621"/>
                </a:lnTo>
                <a:lnTo>
                  <a:pt x="867063" y="121131"/>
                </a:lnTo>
                <a:lnTo>
                  <a:pt x="834578" y="120678"/>
                </a:lnTo>
                <a:lnTo>
                  <a:pt x="794540" y="120403"/>
                </a:lnTo>
                <a:lnTo>
                  <a:pt x="745842" y="120238"/>
                </a:lnTo>
                <a:lnTo>
                  <a:pt x="690019" y="120170"/>
                </a:lnTo>
                <a:lnTo>
                  <a:pt x="628607" y="120184"/>
                </a:lnTo>
                <a:lnTo>
                  <a:pt x="495157" y="120396"/>
                </a:lnTo>
                <a:lnTo>
                  <a:pt x="120324" y="121452"/>
                </a:lnTo>
                <a:lnTo>
                  <a:pt x="77693" y="121534"/>
                </a:lnTo>
                <a:close/>
              </a:path>
            </a:pathLst>
          </a:custGeom>
          <a:solidFill>
            <a:srgbClr val="7C2D9B"/>
          </a:solidFill>
        </p:spPr>
        <p:txBody>
          <a:bodyPr wrap="square" lIns="0" tIns="0" rIns="0" bIns="0" rtlCol="0"/>
          <a:lstStyle/>
          <a:p>
            <a:endParaRPr dirty="0"/>
          </a:p>
        </p:txBody>
      </p:sp>
      <p:sp>
        <p:nvSpPr>
          <p:cNvPr id="78" name="object 78"/>
          <p:cNvSpPr txBox="1"/>
          <p:nvPr/>
        </p:nvSpPr>
        <p:spPr>
          <a:xfrm>
            <a:off x="8759960" y="7188888"/>
            <a:ext cx="822960" cy="96520"/>
          </a:xfrm>
          <a:prstGeom prst="rect">
            <a:avLst/>
          </a:prstGeom>
        </p:spPr>
        <p:txBody>
          <a:bodyPr vert="horz" wrap="square" lIns="0" tIns="14604" rIns="0" bIns="0" rtlCol="0">
            <a:spAutoFit/>
          </a:bodyPr>
          <a:lstStyle/>
          <a:p>
            <a:pPr marL="12700">
              <a:lnSpc>
                <a:spcPct val="100000"/>
              </a:lnSpc>
              <a:spcBef>
                <a:spcPts val="114"/>
              </a:spcBef>
            </a:pPr>
            <a:r>
              <a:rPr lang="en" sz="450" dirty="0">
                <a:solidFill>
                  <a:srgbClr val="FFFFFF"/>
                </a:solidFill>
                <a:latin typeface="Calibri"/>
                <a:cs typeface="Calibri"/>
              </a:rPr>
              <a:t>available in full here</a:t>
            </a:r>
            <a:endParaRPr sz="450" dirty="0">
              <a:latin typeface="Calibri"/>
              <a:cs typeface="Calibri"/>
            </a:endParaRPr>
          </a:p>
        </p:txBody>
      </p:sp>
      <p:grpSp>
        <p:nvGrpSpPr>
          <p:cNvPr id="79" name="object 79"/>
          <p:cNvGrpSpPr/>
          <p:nvPr/>
        </p:nvGrpSpPr>
        <p:grpSpPr>
          <a:xfrm>
            <a:off x="9220376" y="7541084"/>
            <a:ext cx="2037714" cy="838200"/>
            <a:chOff x="9220376" y="7541084"/>
            <a:chExt cx="2037714" cy="838200"/>
          </a:xfrm>
        </p:grpSpPr>
        <p:pic>
          <p:nvPicPr>
            <p:cNvPr id="80" name="object 80"/>
            <p:cNvPicPr/>
            <p:nvPr/>
          </p:nvPicPr>
          <p:blipFill>
            <a:blip r:embed="rId9" cstate="screen">
              <a:extLst>
                <a:ext uri="{28A0092B-C50C-407E-A947-70E740481C1C}">
                  <a14:useLocalDpi xmlns:a14="http://schemas.microsoft.com/office/drawing/2010/main"/>
                </a:ext>
              </a:extLst>
            </a:blip>
            <a:stretch>
              <a:fillRect/>
            </a:stretch>
          </p:blipFill>
          <p:spPr>
            <a:xfrm>
              <a:off x="9220376" y="7541084"/>
              <a:ext cx="2037252" cy="695815"/>
            </a:xfrm>
            <a:prstGeom prst="rect">
              <a:avLst/>
            </a:prstGeom>
          </p:spPr>
        </p:pic>
        <p:sp>
          <p:nvSpPr>
            <p:cNvPr id="81" name="object 81"/>
            <p:cNvSpPr/>
            <p:nvPr/>
          </p:nvSpPr>
          <p:spPr>
            <a:xfrm>
              <a:off x="10703291" y="8118780"/>
              <a:ext cx="474345" cy="260350"/>
            </a:xfrm>
            <a:custGeom>
              <a:avLst/>
              <a:gdLst/>
              <a:ahLst/>
              <a:cxnLst/>
              <a:rect l="l" t="t" r="r" b="b"/>
              <a:pathLst>
                <a:path w="474345" h="260350">
                  <a:moveTo>
                    <a:pt x="415508" y="260325"/>
                  </a:moveTo>
                  <a:lnTo>
                    <a:pt x="398346" y="259561"/>
                  </a:lnTo>
                  <a:lnTo>
                    <a:pt x="90467" y="185415"/>
                  </a:lnTo>
                  <a:lnTo>
                    <a:pt x="81848" y="193657"/>
                  </a:lnTo>
                  <a:lnTo>
                    <a:pt x="66856" y="202322"/>
                  </a:lnTo>
                  <a:lnTo>
                    <a:pt x="45289" y="206762"/>
                  </a:lnTo>
                  <a:lnTo>
                    <a:pt x="16949" y="202330"/>
                  </a:lnTo>
                  <a:lnTo>
                    <a:pt x="26232" y="195199"/>
                  </a:lnTo>
                  <a:lnTo>
                    <a:pt x="31951" y="189823"/>
                  </a:lnTo>
                  <a:lnTo>
                    <a:pt x="36466" y="183504"/>
                  </a:lnTo>
                  <a:lnTo>
                    <a:pt x="42139" y="173542"/>
                  </a:lnTo>
                  <a:lnTo>
                    <a:pt x="32287" y="171123"/>
                  </a:lnTo>
                  <a:lnTo>
                    <a:pt x="16770" y="163858"/>
                  </a:lnTo>
                  <a:lnTo>
                    <a:pt x="5669" y="151717"/>
                  </a:lnTo>
                  <a:lnTo>
                    <a:pt x="0" y="136360"/>
                  </a:lnTo>
                  <a:lnTo>
                    <a:pt x="775" y="119451"/>
                  </a:lnTo>
                  <a:lnTo>
                    <a:pt x="22953" y="31812"/>
                  </a:lnTo>
                  <a:lnTo>
                    <a:pt x="30325" y="16522"/>
                  </a:lnTo>
                  <a:lnTo>
                    <a:pt x="42647" y="5585"/>
                  </a:lnTo>
                  <a:lnTo>
                    <a:pt x="58233" y="0"/>
                  </a:lnTo>
                  <a:lnTo>
                    <a:pt x="75395" y="764"/>
                  </a:lnTo>
                  <a:lnTo>
                    <a:pt x="441455" y="89205"/>
                  </a:lnTo>
                  <a:lnTo>
                    <a:pt x="456972" y="96469"/>
                  </a:lnTo>
                  <a:lnTo>
                    <a:pt x="468071" y="108610"/>
                  </a:lnTo>
                  <a:lnTo>
                    <a:pt x="473740" y="123967"/>
                  </a:lnTo>
                  <a:lnTo>
                    <a:pt x="472965" y="140876"/>
                  </a:lnTo>
                  <a:lnTo>
                    <a:pt x="450789" y="228515"/>
                  </a:lnTo>
                  <a:lnTo>
                    <a:pt x="443416" y="243803"/>
                  </a:lnTo>
                  <a:lnTo>
                    <a:pt x="431093" y="254740"/>
                  </a:lnTo>
                  <a:lnTo>
                    <a:pt x="415508" y="260325"/>
                  </a:lnTo>
                  <a:close/>
                </a:path>
              </a:pathLst>
            </a:custGeom>
            <a:solidFill>
              <a:srgbClr val="231F20"/>
            </a:solidFill>
          </p:spPr>
          <p:txBody>
            <a:bodyPr wrap="square" lIns="0" tIns="0" rIns="0" bIns="0" rtlCol="0"/>
            <a:lstStyle/>
            <a:p>
              <a:endParaRPr dirty="0"/>
            </a:p>
          </p:txBody>
        </p:sp>
      </p:grpSp>
      <p:sp>
        <p:nvSpPr>
          <p:cNvPr id="82" name="object 82"/>
          <p:cNvSpPr txBox="1"/>
          <p:nvPr/>
        </p:nvSpPr>
        <p:spPr>
          <a:xfrm rot="780000">
            <a:off x="10726352" y="8203428"/>
            <a:ext cx="460833" cy="118687"/>
          </a:xfrm>
          <a:prstGeom prst="rect">
            <a:avLst/>
          </a:prstGeom>
        </p:spPr>
        <p:txBody>
          <a:bodyPr vert="horz" wrap="square" lIns="0" tIns="0" rIns="0" bIns="0" rtlCol="0">
            <a:spAutoFit/>
          </a:bodyPr>
          <a:lstStyle/>
          <a:p>
            <a:pPr>
              <a:lnSpc>
                <a:spcPts val="919"/>
              </a:lnSpc>
            </a:pPr>
            <a:r>
              <a:rPr lang="en" sz="950" b="1" dirty="0">
                <a:solidFill>
                  <a:srgbClr val="FFFFFF"/>
                </a:solidFill>
                <a:latin typeface="Calibri"/>
                <a:cs typeface="Calibri"/>
              </a:rPr>
              <a:t>CANCELLED</a:t>
            </a:r>
            <a:endParaRPr lang="fr-FR" sz="950" b="1" dirty="0">
              <a:latin typeface="Calibri"/>
              <a:cs typeface="Calibri"/>
            </a:endParaRPr>
          </a:p>
        </p:txBody>
      </p:sp>
      <p:sp>
        <p:nvSpPr>
          <p:cNvPr id="83" name="object 83"/>
          <p:cNvSpPr/>
          <p:nvPr/>
        </p:nvSpPr>
        <p:spPr>
          <a:xfrm>
            <a:off x="7075890" y="6738534"/>
            <a:ext cx="2144395" cy="24765"/>
          </a:xfrm>
          <a:custGeom>
            <a:avLst/>
            <a:gdLst/>
            <a:ahLst/>
            <a:cxnLst/>
            <a:rect l="l" t="t" r="r" b="b"/>
            <a:pathLst>
              <a:path w="2144395" h="24765">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4" name="object 84"/>
          <p:cNvSpPr txBox="1"/>
          <p:nvPr/>
        </p:nvSpPr>
        <p:spPr>
          <a:xfrm>
            <a:off x="10113354" y="6622042"/>
            <a:ext cx="372745" cy="127635"/>
          </a:xfrm>
          <a:prstGeom prst="rect">
            <a:avLst/>
          </a:prstGeom>
        </p:spPr>
        <p:txBody>
          <a:bodyPr vert="horz" wrap="square" lIns="0" tIns="14604" rIns="0" bIns="0" rtlCol="0">
            <a:spAutoFit/>
          </a:bodyPr>
          <a:lstStyle/>
          <a:p>
            <a:pPr marL="12700">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grpSp>
        <p:nvGrpSpPr>
          <p:cNvPr id="85" name="object 85"/>
          <p:cNvGrpSpPr/>
          <p:nvPr/>
        </p:nvGrpSpPr>
        <p:grpSpPr>
          <a:xfrm>
            <a:off x="6771842" y="6511060"/>
            <a:ext cx="11410315" cy="2742565"/>
            <a:chOff x="6771842" y="6511060"/>
            <a:chExt cx="11410315" cy="2742565"/>
          </a:xfrm>
        </p:grpSpPr>
        <p:sp>
          <p:nvSpPr>
            <p:cNvPr id="86" name="object 86"/>
            <p:cNvSpPr/>
            <p:nvPr/>
          </p:nvSpPr>
          <p:spPr>
            <a:xfrm>
              <a:off x="9232354" y="6738536"/>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87" name="object 87"/>
            <p:cNvSpPr/>
            <p:nvPr/>
          </p:nvSpPr>
          <p:spPr>
            <a:xfrm>
              <a:off x="9222814" y="6738531"/>
              <a:ext cx="24765" cy="24765"/>
            </a:xfrm>
            <a:custGeom>
              <a:avLst/>
              <a:gdLst/>
              <a:ahLst/>
              <a:cxnLst/>
              <a:rect l="l" t="t" r="r" b="b"/>
              <a:pathLst>
                <a:path w="24765" h="24765">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88" name="object 88"/>
            <p:cNvSpPr/>
            <p:nvPr/>
          </p:nvSpPr>
          <p:spPr>
            <a:xfrm>
              <a:off x="9200903" y="6718192"/>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89" name="object 89"/>
            <p:cNvSpPr/>
            <p:nvPr/>
          </p:nvSpPr>
          <p:spPr>
            <a:xfrm>
              <a:off x="9194638" y="6712022"/>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0" name="object 90"/>
            <p:cNvPicPr/>
            <p:nvPr/>
          </p:nvPicPr>
          <p:blipFill>
            <a:blip r:embed="rId10" cstate="screen">
              <a:extLst>
                <a:ext uri="{28A0092B-C50C-407E-A947-70E740481C1C}">
                  <a14:useLocalDpi xmlns:a14="http://schemas.microsoft.com/office/drawing/2010/main"/>
                </a:ext>
              </a:extLst>
            </a:blip>
            <a:stretch>
              <a:fillRect/>
            </a:stretch>
          </p:blipFill>
          <p:spPr>
            <a:xfrm>
              <a:off x="6945977" y="6693092"/>
              <a:ext cx="153661" cy="102861"/>
            </a:xfrm>
            <a:prstGeom prst="rect">
              <a:avLst/>
            </a:prstGeom>
          </p:spPr>
        </p:pic>
        <p:sp>
          <p:nvSpPr>
            <p:cNvPr id="91" name="object 91"/>
            <p:cNvSpPr/>
            <p:nvPr/>
          </p:nvSpPr>
          <p:spPr>
            <a:xfrm>
              <a:off x="9158160" y="6693096"/>
              <a:ext cx="153670" cy="102870"/>
            </a:xfrm>
            <a:custGeom>
              <a:avLst/>
              <a:gdLst/>
              <a:ahLst/>
              <a:cxnLst/>
              <a:rect l="l" t="t" r="r" b="b"/>
              <a:pathLst>
                <a:path w="153670" h="102870">
                  <a:moveTo>
                    <a:pt x="153670" y="62649"/>
                  </a:moveTo>
                  <a:lnTo>
                    <a:pt x="152311" y="54762"/>
                  </a:lnTo>
                  <a:lnTo>
                    <a:pt x="148310" y="47371"/>
                  </a:lnTo>
                  <a:lnTo>
                    <a:pt x="141795" y="40640"/>
                  </a:lnTo>
                  <a:lnTo>
                    <a:pt x="132867" y="34696"/>
                  </a:lnTo>
                  <a:lnTo>
                    <a:pt x="132867" y="30365"/>
                  </a:lnTo>
                  <a:lnTo>
                    <a:pt x="99072" y="2311"/>
                  </a:lnTo>
                  <a:lnTo>
                    <a:pt x="76835" y="0"/>
                  </a:lnTo>
                  <a:lnTo>
                    <a:pt x="54610" y="2311"/>
                  </a:lnTo>
                  <a:lnTo>
                    <a:pt x="36842" y="8699"/>
                  </a:lnTo>
                  <a:lnTo>
                    <a:pt x="25069" y="18326"/>
                  </a:lnTo>
                  <a:lnTo>
                    <a:pt x="20802" y="30365"/>
                  </a:lnTo>
                  <a:lnTo>
                    <a:pt x="20802" y="34696"/>
                  </a:lnTo>
                  <a:lnTo>
                    <a:pt x="11874" y="40640"/>
                  </a:lnTo>
                  <a:lnTo>
                    <a:pt x="5359" y="47371"/>
                  </a:lnTo>
                  <a:lnTo>
                    <a:pt x="1358" y="54762"/>
                  </a:lnTo>
                  <a:lnTo>
                    <a:pt x="0" y="62649"/>
                  </a:lnTo>
                  <a:lnTo>
                    <a:pt x="5854" y="78613"/>
                  </a:lnTo>
                  <a:lnTo>
                    <a:pt x="21996" y="91351"/>
                  </a:lnTo>
                  <a:lnTo>
                    <a:pt x="46355" y="99809"/>
                  </a:lnTo>
                  <a:lnTo>
                    <a:pt x="76835" y="102870"/>
                  </a:lnTo>
                  <a:lnTo>
                    <a:pt x="107315" y="99809"/>
                  </a:lnTo>
                  <a:lnTo>
                    <a:pt x="119849" y="95453"/>
                  </a:lnTo>
                  <a:lnTo>
                    <a:pt x="131673" y="91351"/>
                  </a:lnTo>
                  <a:lnTo>
                    <a:pt x="147828" y="78613"/>
                  </a:lnTo>
                  <a:lnTo>
                    <a:pt x="153670" y="62649"/>
                  </a:lnTo>
                  <a:close/>
                </a:path>
              </a:pathLst>
            </a:custGeom>
            <a:solidFill>
              <a:srgbClr val="FFFFFF"/>
            </a:solidFill>
          </p:spPr>
          <p:txBody>
            <a:bodyPr wrap="square" lIns="0" tIns="0" rIns="0" bIns="0" rtlCol="0"/>
            <a:lstStyle/>
            <a:p>
              <a:endParaRPr dirty="0"/>
            </a:p>
          </p:txBody>
        </p:sp>
        <p:sp>
          <p:nvSpPr>
            <p:cNvPr id="92" name="object 92"/>
            <p:cNvSpPr/>
            <p:nvPr/>
          </p:nvSpPr>
          <p:spPr>
            <a:xfrm>
              <a:off x="9165688" y="6732311"/>
              <a:ext cx="139065" cy="56515"/>
            </a:xfrm>
            <a:custGeom>
              <a:avLst/>
              <a:gdLst/>
              <a:ahLst/>
              <a:cxnLst/>
              <a:rect l="l" t="t" r="r" b="b"/>
              <a:pathLst>
                <a:path w="139065" h="56515">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3" name="object 93"/>
            <p:cNvSpPr/>
            <p:nvPr/>
          </p:nvSpPr>
          <p:spPr>
            <a:xfrm>
              <a:off x="9165758" y="6732311"/>
              <a:ext cx="139065" cy="56515"/>
            </a:xfrm>
            <a:custGeom>
              <a:avLst/>
              <a:gdLst/>
              <a:ahLst/>
              <a:cxnLst/>
              <a:rect l="l" t="t" r="r" b="b"/>
              <a:pathLst>
                <a:path w="139065" h="56515">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5" h="56515">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5" h="56515">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5" h="56515">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5" h="56515">
                  <a:moveTo>
                    <a:pt x="69245" y="56239"/>
                  </a:moveTo>
                  <a:close/>
                </a:path>
              </a:pathLst>
            </a:custGeom>
            <a:solidFill>
              <a:srgbClr val="F9F4C6"/>
            </a:solidFill>
          </p:spPr>
          <p:txBody>
            <a:bodyPr wrap="square" lIns="0" tIns="0" rIns="0" bIns="0" rtlCol="0"/>
            <a:lstStyle/>
            <a:p>
              <a:endParaRPr dirty="0"/>
            </a:p>
          </p:txBody>
        </p:sp>
        <p:sp>
          <p:nvSpPr>
            <p:cNvPr id="94" name="object 94"/>
            <p:cNvSpPr/>
            <p:nvPr/>
          </p:nvSpPr>
          <p:spPr>
            <a:xfrm>
              <a:off x="9186486" y="6723462"/>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95" name="object 95"/>
            <p:cNvSpPr/>
            <p:nvPr/>
          </p:nvSpPr>
          <p:spPr>
            <a:xfrm>
              <a:off x="9186486" y="6700494"/>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96" name="object 96"/>
            <p:cNvSpPr/>
            <p:nvPr/>
          </p:nvSpPr>
          <p:spPr>
            <a:xfrm>
              <a:off x="9203804" y="6705745"/>
              <a:ext cx="22225" cy="38100"/>
            </a:xfrm>
            <a:custGeom>
              <a:avLst/>
              <a:gdLst/>
              <a:ahLst/>
              <a:cxnLst/>
              <a:rect l="l" t="t" r="r" b="b"/>
              <a:pathLst>
                <a:path w="22225" h="38100">
                  <a:moveTo>
                    <a:pt x="14846" y="33718"/>
                  </a:moveTo>
                  <a:lnTo>
                    <a:pt x="13284" y="21056"/>
                  </a:lnTo>
                  <a:lnTo>
                    <a:pt x="12725" y="12674"/>
                  </a:lnTo>
                  <a:lnTo>
                    <a:pt x="12598" y="2832"/>
                  </a:lnTo>
                  <a:lnTo>
                    <a:pt x="12433" y="1104"/>
                  </a:lnTo>
                  <a:lnTo>
                    <a:pt x="10629" y="114"/>
                  </a:lnTo>
                  <a:lnTo>
                    <a:pt x="10045" y="63"/>
                  </a:lnTo>
                  <a:lnTo>
                    <a:pt x="9461" y="63"/>
                  </a:lnTo>
                  <a:lnTo>
                    <a:pt x="6083" y="114"/>
                  </a:lnTo>
                  <a:lnTo>
                    <a:pt x="2946" y="1066"/>
                  </a:lnTo>
                  <a:lnTo>
                    <a:pt x="292" y="2755"/>
                  </a:lnTo>
                  <a:lnTo>
                    <a:pt x="0" y="2527"/>
                  </a:lnTo>
                  <a:lnTo>
                    <a:pt x="533" y="9118"/>
                  </a:lnTo>
                  <a:lnTo>
                    <a:pt x="812" y="15709"/>
                  </a:lnTo>
                  <a:lnTo>
                    <a:pt x="838" y="22313"/>
                  </a:lnTo>
                  <a:lnTo>
                    <a:pt x="508" y="31305"/>
                  </a:lnTo>
                  <a:lnTo>
                    <a:pt x="1727" y="33172"/>
                  </a:lnTo>
                  <a:lnTo>
                    <a:pt x="6692" y="35217"/>
                  </a:lnTo>
                  <a:lnTo>
                    <a:pt x="9677" y="36220"/>
                  </a:lnTo>
                  <a:lnTo>
                    <a:pt x="12725" y="37033"/>
                  </a:lnTo>
                  <a:lnTo>
                    <a:pt x="13309" y="37134"/>
                  </a:lnTo>
                  <a:lnTo>
                    <a:pt x="13563" y="37096"/>
                  </a:lnTo>
                  <a:lnTo>
                    <a:pt x="14084" y="36957"/>
                  </a:lnTo>
                  <a:lnTo>
                    <a:pt x="14312" y="36360"/>
                  </a:lnTo>
                  <a:lnTo>
                    <a:pt x="14846" y="33718"/>
                  </a:lnTo>
                  <a:close/>
                </a:path>
                <a:path w="22225" h="38100">
                  <a:moveTo>
                    <a:pt x="21704" y="36233"/>
                  </a:moveTo>
                  <a:lnTo>
                    <a:pt x="18389" y="0"/>
                  </a:lnTo>
                  <a:lnTo>
                    <a:pt x="17919" y="0"/>
                  </a:lnTo>
                  <a:lnTo>
                    <a:pt x="17741" y="25"/>
                  </a:lnTo>
                  <a:lnTo>
                    <a:pt x="17322" y="406"/>
                  </a:lnTo>
                  <a:lnTo>
                    <a:pt x="16713" y="1358"/>
                  </a:lnTo>
                  <a:lnTo>
                    <a:pt x="19050" y="37299"/>
                  </a:lnTo>
                  <a:lnTo>
                    <a:pt x="18554" y="37299"/>
                  </a:lnTo>
                  <a:lnTo>
                    <a:pt x="18783" y="37655"/>
                  </a:lnTo>
                  <a:lnTo>
                    <a:pt x="19177" y="37820"/>
                  </a:lnTo>
                  <a:lnTo>
                    <a:pt x="20167" y="37820"/>
                  </a:lnTo>
                  <a:lnTo>
                    <a:pt x="20789" y="37528"/>
                  </a:lnTo>
                  <a:lnTo>
                    <a:pt x="21704" y="36233"/>
                  </a:lnTo>
                  <a:close/>
                </a:path>
              </a:pathLst>
            </a:custGeom>
            <a:solidFill>
              <a:srgbClr val="EFE0F9"/>
            </a:solidFill>
          </p:spPr>
          <p:txBody>
            <a:bodyPr wrap="square" lIns="0" tIns="0" rIns="0" bIns="0" rtlCol="0"/>
            <a:lstStyle/>
            <a:p>
              <a:endParaRPr dirty="0"/>
            </a:p>
          </p:txBody>
        </p:sp>
        <p:sp>
          <p:nvSpPr>
            <p:cNvPr id="97" name="object 97"/>
            <p:cNvSpPr/>
            <p:nvPr/>
          </p:nvSpPr>
          <p:spPr>
            <a:xfrm>
              <a:off x="6809624"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8" name="object 98"/>
            <p:cNvSpPr/>
            <p:nvPr/>
          </p:nvSpPr>
          <p:spPr>
            <a:xfrm>
              <a:off x="11017505" y="7069493"/>
              <a:ext cx="7132955" cy="1063625"/>
            </a:xfrm>
            <a:custGeom>
              <a:avLst/>
              <a:gdLst/>
              <a:ahLst/>
              <a:cxnLst/>
              <a:rect l="l" t="t" r="r" b="b"/>
              <a:pathLst>
                <a:path w="7132955" h="1063625">
                  <a:moveTo>
                    <a:pt x="6775645" y="0"/>
                  </a:moveTo>
                  <a:lnTo>
                    <a:pt x="657022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795588"/>
                  </a:lnTo>
                  <a:lnTo>
                    <a:pt x="114977" y="840256"/>
                  </a:lnTo>
                  <a:lnTo>
                    <a:pt x="100850" y="883712"/>
                  </a:lnTo>
                  <a:lnTo>
                    <a:pt x="78428" y="925046"/>
                  </a:lnTo>
                  <a:lnTo>
                    <a:pt x="48630" y="963348"/>
                  </a:lnTo>
                  <a:lnTo>
                    <a:pt x="12375" y="997707"/>
                  </a:lnTo>
                  <a:lnTo>
                    <a:pt x="0" y="1017278"/>
                  </a:lnTo>
                  <a:lnTo>
                    <a:pt x="1565" y="1038883"/>
                  </a:lnTo>
                  <a:lnTo>
                    <a:pt x="14676" y="1056363"/>
                  </a:lnTo>
                  <a:lnTo>
                    <a:pt x="36939" y="1063559"/>
                  </a:lnTo>
                  <a:lnTo>
                    <a:pt x="6809916" y="1063580"/>
                  </a:lnTo>
                  <a:lnTo>
                    <a:pt x="6857634" y="1060079"/>
                  </a:lnTo>
                  <a:lnTo>
                    <a:pt x="6903176" y="1049909"/>
                  </a:lnTo>
                  <a:lnTo>
                    <a:pt x="6946044" y="1033570"/>
                  </a:lnTo>
                  <a:lnTo>
                    <a:pt x="6985739" y="1011561"/>
                  </a:lnTo>
                  <a:lnTo>
                    <a:pt x="7021761" y="984381"/>
                  </a:lnTo>
                  <a:lnTo>
                    <a:pt x="7053612" y="952530"/>
                  </a:lnTo>
                  <a:lnTo>
                    <a:pt x="7080790" y="916507"/>
                  </a:lnTo>
                  <a:lnTo>
                    <a:pt x="7102799" y="876812"/>
                  </a:lnTo>
                  <a:lnTo>
                    <a:pt x="7119137" y="833945"/>
                  </a:lnTo>
                  <a:lnTo>
                    <a:pt x="7129306" y="788404"/>
                  </a:lnTo>
                  <a:lnTo>
                    <a:pt x="7132807" y="740689"/>
                  </a:lnTo>
                  <a:lnTo>
                    <a:pt x="7132807" y="357172"/>
                  </a:lnTo>
                  <a:lnTo>
                    <a:pt x="7129547" y="308706"/>
                  </a:lnTo>
                  <a:lnTo>
                    <a:pt x="7120049" y="262221"/>
                  </a:lnTo>
                  <a:lnTo>
                    <a:pt x="7104740" y="218144"/>
                  </a:lnTo>
                  <a:lnTo>
                    <a:pt x="7084045" y="176900"/>
                  </a:lnTo>
                  <a:lnTo>
                    <a:pt x="7058390" y="138914"/>
                  </a:lnTo>
                  <a:lnTo>
                    <a:pt x="7028199" y="104613"/>
                  </a:lnTo>
                  <a:lnTo>
                    <a:pt x="6993899" y="74421"/>
                  </a:lnTo>
                  <a:lnTo>
                    <a:pt x="6955914" y="48764"/>
                  </a:lnTo>
                  <a:lnTo>
                    <a:pt x="6914671" y="28068"/>
                  </a:lnTo>
                  <a:lnTo>
                    <a:pt x="6870595" y="12758"/>
                  </a:lnTo>
                  <a:lnTo>
                    <a:pt x="6824111" y="3260"/>
                  </a:lnTo>
                  <a:lnTo>
                    <a:pt x="6775645" y="0"/>
                  </a:lnTo>
                  <a:close/>
                </a:path>
              </a:pathLst>
            </a:custGeom>
            <a:solidFill>
              <a:srgbClr val="FFFFFF"/>
            </a:solidFill>
          </p:spPr>
          <p:txBody>
            <a:bodyPr wrap="square" lIns="0" tIns="0" rIns="0" bIns="0" rtlCol="0"/>
            <a:lstStyle/>
            <a:p>
              <a:endParaRPr dirty="0"/>
            </a:p>
          </p:txBody>
        </p:sp>
        <p:sp>
          <p:nvSpPr>
            <p:cNvPr id="99" name="object 99"/>
            <p:cNvSpPr/>
            <p:nvPr/>
          </p:nvSpPr>
          <p:spPr>
            <a:xfrm>
              <a:off x="11017505" y="7069493"/>
              <a:ext cx="7132955" cy="1063625"/>
            </a:xfrm>
            <a:custGeom>
              <a:avLst/>
              <a:gdLst/>
              <a:ahLst/>
              <a:cxnLst/>
              <a:rect l="l" t="t" r="r" b="b"/>
              <a:pathLst>
                <a:path w="7132955" h="1063625">
                  <a:moveTo>
                    <a:pt x="6570227" y="0"/>
                  </a:moveTo>
                  <a:lnTo>
                    <a:pt x="6775645" y="0"/>
                  </a:lnTo>
                  <a:lnTo>
                    <a:pt x="6824111" y="3260"/>
                  </a:lnTo>
                  <a:lnTo>
                    <a:pt x="6870595" y="12758"/>
                  </a:lnTo>
                  <a:lnTo>
                    <a:pt x="6914671" y="28068"/>
                  </a:lnTo>
                  <a:lnTo>
                    <a:pt x="6955914" y="48764"/>
                  </a:lnTo>
                  <a:lnTo>
                    <a:pt x="6993899" y="74421"/>
                  </a:lnTo>
                  <a:lnTo>
                    <a:pt x="7028199" y="104613"/>
                  </a:lnTo>
                  <a:lnTo>
                    <a:pt x="7058390" y="138914"/>
                  </a:lnTo>
                  <a:lnTo>
                    <a:pt x="7084045" y="176900"/>
                  </a:lnTo>
                  <a:lnTo>
                    <a:pt x="7104740" y="218144"/>
                  </a:lnTo>
                  <a:lnTo>
                    <a:pt x="7120049" y="262221"/>
                  </a:lnTo>
                  <a:lnTo>
                    <a:pt x="7129547" y="308706"/>
                  </a:lnTo>
                  <a:lnTo>
                    <a:pt x="7132807" y="357172"/>
                  </a:lnTo>
                  <a:lnTo>
                    <a:pt x="7132807" y="740689"/>
                  </a:lnTo>
                  <a:lnTo>
                    <a:pt x="7129306" y="788404"/>
                  </a:lnTo>
                  <a:lnTo>
                    <a:pt x="7119137" y="833945"/>
                  </a:lnTo>
                  <a:lnTo>
                    <a:pt x="7102799" y="876812"/>
                  </a:lnTo>
                  <a:lnTo>
                    <a:pt x="7080790" y="916507"/>
                  </a:lnTo>
                  <a:lnTo>
                    <a:pt x="7053612" y="952530"/>
                  </a:lnTo>
                  <a:lnTo>
                    <a:pt x="7021761" y="984381"/>
                  </a:lnTo>
                  <a:lnTo>
                    <a:pt x="6985739" y="1011561"/>
                  </a:lnTo>
                  <a:lnTo>
                    <a:pt x="6946044" y="1033570"/>
                  </a:lnTo>
                  <a:lnTo>
                    <a:pt x="6903176" y="1049909"/>
                  </a:lnTo>
                  <a:lnTo>
                    <a:pt x="6857634" y="1060079"/>
                  </a:lnTo>
                  <a:lnTo>
                    <a:pt x="6809916" y="1063580"/>
                  </a:lnTo>
                  <a:lnTo>
                    <a:pt x="36939" y="1063559"/>
                  </a:lnTo>
                  <a:lnTo>
                    <a:pt x="14676" y="1056363"/>
                  </a:lnTo>
                  <a:lnTo>
                    <a:pt x="1565" y="1038883"/>
                  </a:lnTo>
                  <a:lnTo>
                    <a:pt x="0" y="1017278"/>
                  </a:lnTo>
                  <a:lnTo>
                    <a:pt x="12375" y="997707"/>
                  </a:lnTo>
                  <a:lnTo>
                    <a:pt x="48630" y="963348"/>
                  </a:lnTo>
                  <a:lnTo>
                    <a:pt x="78428" y="925046"/>
                  </a:lnTo>
                  <a:lnTo>
                    <a:pt x="100850" y="883712"/>
                  </a:lnTo>
                  <a:lnTo>
                    <a:pt x="114977" y="840256"/>
                  </a:lnTo>
                  <a:lnTo>
                    <a:pt x="119890" y="795588"/>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6570227" y="0"/>
                  </a:lnTo>
                  <a:close/>
                </a:path>
              </a:pathLst>
            </a:custGeom>
            <a:ln w="62825">
              <a:solidFill>
                <a:srgbClr val="CC96EA"/>
              </a:solidFill>
            </a:ln>
          </p:spPr>
          <p:txBody>
            <a:bodyPr wrap="square" lIns="0" tIns="0" rIns="0" bIns="0" rtlCol="0"/>
            <a:lstStyle/>
            <a:p>
              <a:endParaRPr dirty="0"/>
            </a:p>
          </p:txBody>
        </p:sp>
      </p:grpSp>
      <p:sp>
        <p:nvSpPr>
          <p:cNvPr id="100" name="object 100"/>
          <p:cNvSpPr txBox="1"/>
          <p:nvPr/>
        </p:nvSpPr>
        <p:spPr>
          <a:xfrm>
            <a:off x="11607569" y="7371985"/>
            <a:ext cx="611822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Then, discover Valentin's testimony.</a:t>
            </a:r>
            <a:endParaRPr sz="2300" dirty="0">
              <a:latin typeface="Calibri"/>
              <a:cs typeface="Calibri"/>
            </a:endParaRPr>
          </a:p>
        </p:txBody>
      </p:sp>
      <p:grpSp>
        <p:nvGrpSpPr>
          <p:cNvPr id="101" name="object 101"/>
          <p:cNvGrpSpPr/>
          <p:nvPr/>
        </p:nvGrpSpPr>
        <p:grpSpPr>
          <a:xfrm>
            <a:off x="1750355" y="3737257"/>
            <a:ext cx="5582920" cy="3279775"/>
            <a:chOff x="1750355" y="3737257"/>
            <a:chExt cx="5582920" cy="3279775"/>
          </a:xfrm>
        </p:grpSpPr>
        <p:sp>
          <p:nvSpPr>
            <p:cNvPr id="102" name="object 102"/>
            <p:cNvSpPr/>
            <p:nvPr/>
          </p:nvSpPr>
          <p:spPr>
            <a:xfrm>
              <a:off x="1750355" y="373725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03" name="object 103"/>
            <p:cNvSpPr/>
            <p:nvPr/>
          </p:nvSpPr>
          <p:spPr>
            <a:xfrm>
              <a:off x="1876847" y="386374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04" name="object 104"/>
            <p:cNvSpPr/>
            <p:nvPr/>
          </p:nvSpPr>
          <p:spPr>
            <a:xfrm>
              <a:off x="1876843" y="4282561"/>
              <a:ext cx="5267325" cy="2544445"/>
            </a:xfrm>
            <a:custGeom>
              <a:avLst/>
              <a:gdLst/>
              <a:ahLst/>
              <a:cxnLst/>
              <a:rect l="l" t="t" r="r" b="b"/>
              <a:pathLst>
                <a:path w="5267325" h="2544445">
                  <a:moveTo>
                    <a:pt x="5018048" y="684041"/>
                  </a:moveTo>
                  <a:lnTo>
                    <a:pt x="123395" y="684041"/>
                  </a:lnTo>
                  <a:lnTo>
                    <a:pt x="171382" y="682998"/>
                  </a:lnTo>
                  <a:lnTo>
                    <a:pt x="218584" y="680568"/>
                  </a:lnTo>
                  <a:lnTo>
                    <a:pt x="265043" y="676805"/>
                  </a:lnTo>
                  <a:lnTo>
                    <a:pt x="310805" y="671760"/>
                  </a:lnTo>
                  <a:lnTo>
                    <a:pt x="355914" y="665489"/>
                  </a:lnTo>
                  <a:lnTo>
                    <a:pt x="400414" y="658043"/>
                  </a:lnTo>
                  <a:lnTo>
                    <a:pt x="444351" y="649478"/>
                  </a:lnTo>
                  <a:lnTo>
                    <a:pt x="487769" y="639845"/>
                  </a:lnTo>
                  <a:lnTo>
                    <a:pt x="530712" y="629198"/>
                  </a:lnTo>
                  <a:lnTo>
                    <a:pt x="573224" y="617591"/>
                  </a:lnTo>
                  <a:lnTo>
                    <a:pt x="615351" y="605077"/>
                  </a:lnTo>
                  <a:lnTo>
                    <a:pt x="657137" y="591709"/>
                  </a:lnTo>
                  <a:lnTo>
                    <a:pt x="698626" y="577541"/>
                  </a:lnTo>
                  <a:lnTo>
                    <a:pt x="739863" y="562626"/>
                  </a:lnTo>
                  <a:lnTo>
                    <a:pt x="780893" y="547017"/>
                  </a:lnTo>
                  <a:lnTo>
                    <a:pt x="821759" y="530768"/>
                  </a:lnTo>
                  <a:lnTo>
                    <a:pt x="862507" y="513932"/>
                  </a:lnTo>
                  <a:lnTo>
                    <a:pt x="903181" y="496562"/>
                  </a:lnTo>
                  <a:lnTo>
                    <a:pt x="943825" y="478712"/>
                  </a:lnTo>
                  <a:lnTo>
                    <a:pt x="1025203" y="441785"/>
                  </a:lnTo>
                  <a:lnTo>
                    <a:pt x="1358441" y="285538"/>
                  </a:lnTo>
                  <a:lnTo>
                    <a:pt x="1445463" y="246476"/>
                  </a:lnTo>
                  <a:lnTo>
                    <a:pt x="1489775" y="227238"/>
                  </a:lnTo>
                  <a:lnTo>
                    <a:pt x="1534682" y="208267"/>
                  </a:lnTo>
                  <a:lnTo>
                    <a:pt x="1580227" y="189616"/>
                  </a:lnTo>
                  <a:lnTo>
                    <a:pt x="1626454" y="171338"/>
                  </a:lnTo>
                  <a:lnTo>
                    <a:pt x="1673409" y="153487"/>
                  </a:lnTo>
                  <a:lnTo>
                    <a:pt x="1721136" y="136116"/>
                  </a:lnTo>
                  <a:lnTo>
                    <a:pt x="1769680" y="119279"/>
                  </a:lnTo>
                  <a:lnTo>
                    <a:pt x="1819084" y="103029"/>
                  </a:lnTo>
                  <a:lnTo>
                    <a:pt x="1869394" y="87418"/>
                  </a:lnTo>
                  <a:lnTo>
                    <a:pt x="1920655" y="72501"/>
                  </a:lnTo>
                  <a:lnTo>
                    <a:pt x="1963256" y="61289"/>
                  </a:lnTo>
                  <a:lnTo>
                    <a:pt x="2007476" y="51117"/>
                  </a:lnTo>
                  <a:lnTo>
                    <a:pt x="2053212" y="41958"/>
                  </a:lnTo>
                  <a:lnTo>
                    <a:pt x="2100361" y="33784"/>
                  </a:lnTo>
                  <a:lnTo>
                    <a:pt x="2148821" y="26568"/>
                  </a:lnTo>
                  <a:lnTo>
                    <a:pt x="2198489" y="20282"/>
                  </a:lnTo>
                  <a:lnTo>
                    <a:pt x="2249261" y="14899"/>
                  </a:lnTo>
                  <a:lnTo>
                    <a:pt x="2301035" y="10390"/>
                  </a:lnTo>
                  <a:lnTo>
                    <a:pt x="2353709" y="6729"/>
                  </a:lnTo>
                  <a:lnTo>
                    <a:pt x="2407179" y="3886"/>
                  </a:lnTo>
                  <a:lnTo>
                    <a:pt x="2461343" y="1836"/>
                  </a:lnTo>
                  <a:lnTo>
                    <a:pt x="2516098" y="549"/>
                  </a:lnTo>
                  <a:lnTo>
                    <a:pt x="2571340" y="0"/>
                  </a:lnTo>
                  <a:lnTo>
                    <a:pt x="2626968" y="158"/>
                  </a:lnTo>
                  <a:lnTo>
                    <a:pt x="2682879" y="998"/>
                  </a:lnTo>
                  <a:lnTo>
                    <a:pt x="2738969" y="2492"/>
                  </a:lnTo>
                  <a:lnTo>
                    <a:pt x="2795136" y="4611"/>
                  </a:lnTo>
                  <a:lnTo>
                    <a:pt x="2851276" y="7328"/>
                  </a:lnTo>
                  <a:lnTo>
                    <a:pt x="2963069" y="14446"/>
                  </a:lnTo>
                  <a:lnTo>
                    <a:pt x="3073525" y="23625"/>
                  </a:lnTo>
                  <a:lnTo>
                    <a:pt x="3181820" y="34643"/>
                  </a:lnTo>
                  <a:lnTo>
                    <a:pt x="3287133" y="47280"/>
                  </a:lnTo>
                  <a:lnTo>
                    <a:pt x="3388642" y="61313"/>
                  </a:lnTo>
                  <a:lnTo>
                    <a:pt x="3485524" y="76521"/>
                  </a:lnTo>
                  <a:lnTo>
                    <a:pt x="3531972" y="84497"/>
                  </a:lnTo>
                  <a:lnTo>
                    <a:pt x="3576956" y="92684"/>
                  </a:lnTo>
                  <a:lnTo>
                    <a:pt x="3620371" y="101054"/>
                  </a:lnTo>
                  <a:lnTo>
                    <a:pt x="3662116" y="109579"/>
                  </a:lnTo>
                  <a:lnTo>
                    <a:pt x="3702087" y="118232"/>
                  </a:lnTo>
                  <a:lnTo>
                    <a:pt x="3740182" y="126986"/>
                  </a:lnTo>
                  <a:lnTo>
                    <a:pt x="3810331" y="144684"/>
                  </a:lnTo>
                  <a:lnTo>
                    <a:pt x="3885507" y="166780"/>
                  </a:lnTo>
                  <a:lnTo>
                    <a:pt x="3928664" y="181222"/>
                  </a:lnTo>
                  <a:lnTo>
                    <a:pt x="3971666" y="196808"/>
                  </a:lnTo>
                  <a:lnTo>
                    <a:pt x="4014526" y="213444"/>
                  </a:lnTo>
                  <a:lnTo>
                    <a:pt x="4057256" y="231040"/>
                  </a:lnTo>
                  <a:lnTo>
                    <a:pt x="4099871" y="249504"/>
                  </a:lnTo>
                  <a:lnTo>
                    <a:pt x="4142383" y="268744"/>
                  </a:lnTo>
                  <a:lnTo>
                    <a:pt x="4184805" y="288668"/>
                  </a:lnTo>
                  <a:lnTo>
                    <a:pt x="4227151" y="309185"/>
                  </a:lnTo>
                  <a:lnTo>
                    <a:pt x="4269434" y="330202"/>
                  </a:lnTo>
                  <a:lnTo>
                    <a:pt x="4607015" y="505364"/>
                  </a:lnTo>
                  <a:lnTo>
                    <a:pt x="4649326" y="526761"/>
                  </a:lnTo>
                  <a:lnTo>
                    <a:pt x="4691706" y="547742"/>
                  </a:lnTo>
                  <a:lnTo>
                    <a:pt x="4734169" y="568214"/>
                  </a:lnTo>
                  <a:lnTo>
                    <a:pt x="4776727" y="588087"/>
                  </a:lnTo>
                  <a:lnTo>
                    <a:pt x="4819394" y="607268"/>
                  </a:lnTo>
                  <a:lnTo>
                    <a:pt x="4862183" y="625665"/>
                  </a:lnTo>
                  <a:lnTo>
                    <a:pt x="4905108" y="643187"/>
                  </a:lnTo>
                  <a:lnTo>
                    <a:pt x="4948181" y="659743"/>
                  </a:lnTo>
                  <a:lnTo>
                    <a:pt x="4991416" y="675240"/>
                  </a:lnTo>
                  <a:lnTo>
                    <a:pt x="5018048" y="684041"/>
                  </a:lnTo>
                  <a:close/>
                </a:path>
                <a:path w="5267325" h="2544445">
                  <a:moveTo>
                    <a:pt x="1822177" y="2543869"/>
                  </a:moveTo>
                  <a:lnTo>
                    <a:pt x="146770" y="2543869"/>
                  </a:lnTo>
                  <a:lnTo>
                    <a:pt x="100320" y="2535914"/>
                  </a:lnTo>
                  <a:lnTo>
                    <a:pt x="60023" y="2514701"/>
                  </a:lnTo>
                  <a:lnTo>
                    <a:pt x="28274" y="2482627"/>
                  </a:lnTo>
                  <a:lnTo>
                    <a:pt x="7467" y="2442086"/>
                  </a:lnTo>
                  <a:lnTo>
                    <a:pt x="0" y="2395476"/>
                  </a:lnTo>
                  <a:lnTo>
                    <a:pt x="0" y="680061"/>
                  </a:lnTo>
                  <a:lnTo>
                    <a:pt x="24882" y="681752"/>
                  </a:lnTo>
                  <a:lnTo>
                    <a:pt x="74576" y="683643"/>
                  </a:lnTo>
                  <a:lnTo>
                    <a:pt x="5018048" y="684041"/>
                  </a:lnTo>
                  <a:lnTo>
                    <a:pt x="5034826" y="689586"/>
                  </a:lnTo>
                  <a:lnTo>
                    <a:pt x="5078424" y="702691"/>
                  </a:lnTo>
                  <a:lnTo>
                    <a:pt x="5122224" y="714462"/>
                  </a:lnTo>
                  <a:lnTo>
                    <a:pt x="5166239" y="724807"/>
                  </a:lnTo>
                  <a:lnTo>
                    <a:pt x="5210481" y="733635"/>
                  </a:lnTo>
                  <a:lnTo>
                    <a:pt x="5254965" y="740854"/>
                  </a:lnTo>
                  <a:lnTo>
                    <a:pt x="5267001" y="742339"/>
                  </a:lnTo>
                  <a:lnTo>
                    <a:pt x="5267001" y="1983519"/>
                  </a:lnTo>
                  <a:lnTo>
                    <a:pt x="3588393" y="1983519"/>
                  </a:lnTo>
                  <a:lnTo>
                    <a:pt x="3540918" y="1983579"/>
                  </a:lnTo>
                  <a:lnTo>
                    <a:pt x="3493366" y="1985081"/>
                  </a:lnTo>
                  <a:lnTo>
                    <a:pt x="3445748" y="1987970"/>
                  </a:lnTo>
                  <a:lnTo>
                    <a:pt x="3398072" y="1992193"/>
                  </a:lnTo>
                  <a:lnTo>
                    <a:pt x="3350347" y="1997698"/>
                  </a:lnTo>
                  <a:lnTo>
                    <a:pt x="3302584" y="2004430"/>
                  </a:lnTo>
                  <a:lnTo>
                    <a:pt x="3254790" y="2012336"/>
                  </a:lnTo>
                  <a:lnTo>
                    <a:pt x="3206976" y="2021363"/>
                  </a:lnTo>
                  <a:lnTo>
                    <a:pt x="3159151" y="2031459"/>
                  </a:lnTo>
                  <a:lnTo>
                    <a:pt x="3111325" y="2042568"/>
                  </a:lnTo>
                  <a:lnTo>
                    <a:pt x="3063505" y="2054639"/>
                  </a:lnTo>
                  <a:lnTo>
                    <a:pt x="3015703" y="2067618"/>
                  </a:lnTo>
                  <a:lnTo>
                    <a:pt x="2967927" y="2081451"/>
                  </a:lnTo>
                  <a:lnTo>
                    <a:pt x="2920187" y="2096085"/>
                  </a:lnTo>
                  <a:lnTo>
                    <a:pt x="2872491" y="2111467"/>
                  </a:lnTo>
                  <a:lnTo>
                    <a:pt x="2824850" y="2127544"/>
                  </a:lnTo>
                  <a:lnTo>
                    <a:pt x="2777272" y="2144262"/>
                  </a:lnTo>
                  <a:lnTo>
                    <a:pt x="2729767" y="2161568"/>
                  </a:lnTo>
                  <a:lnTo>
                    <a:pt x="2682344" y="2179409"/>
                  </a:lnTo>
                  <a:lnTo>
                    <a:pt x="2587782" y="2216481"/>
                  </a:lnTo>
                  <a:lnTo>
                    <a:pt x="2493661" y="2255053"/>
                  </a:lnTo>
                  <a:lnTo>
                    <a:pt x="1942371" y="2494079"/>
                  </a:lnTo>
                  <a:lnTo>
                    <a:pt x="1853425" y="2531203"/>
                  </a:lnTo>
                  <a:lnTo>
                    <a:pt x="1822177" y="2543869"/>
                  </a:lnTo>
                  <a:close/>
                </a:path>
                <a:path w="5267325" h="2544445">
                  <a:moveTo>
                    <a:pt x="4805165" y="2137994"/>
                  </a:moveTo>
                  <a:lnTo>
                    <a:pt x="4752736" y="2137612"/>
                  </a:lnTo>
                  <a:lnTo>
                    <a:pt x="4700327" y="2136210"/>
                  </a:lnTo>
                  <a:lnTo>
                    <a:pt x="4647948" y="2133719"/>
                  </a:lnTo>
                  <a:lnTo>
                    <a:pt x="4595606" y="2130066"/>
                  </a:lnTo>
                  <a:lnTo>
                    <a:pt x="4544275" y="2125313"/>
                  </a:lnTo>
                  <a:lnTo>
                    <a:pt x="4493085" y="2119506"/>
                  </a:lnTo>
                  <a:lnTo>
                    <a:pt x="4442018" y="2112773"/>
                  </a:lnTo>
                  <a:lnTo>
                    <a:pt x="4391057" y="2105242"/>
                  </a:lnTo>
                  <a:lnTo>
                    <a:pt x="4340185" y="2097038"/>
                  </a:lnTo>
                  <a:lnTo>
                    <a:pt x="4289383" y="2088290"/>
                  </a:lnTo>
                  <a:lnTo>
                    <a:pt x="3985087" y="2031494"/>
                  </a:lnTo>
                  <a:lnTo>
                    <a:pt x="3883433" y="2013973"/>
                  </a:lnTo>
                  <a:lnTo>
                    <a:pt x="3832486" y="2006050"/>
                  </a:lnTo>
                  <a:lnTo>
                    <a:pt x="3781436" y="1998855"/>
                  </a:lnTo>
                  <a:lnTo>
                    <a:pt x="3730266" y="1992515"/>
                  </a:lnTo>
                  <a:lnTo>
                    <a:pt x="3683076" y="1987933"/>
                  </a:lnTo>
                  <a:lnTo>
                    <a:pt x="3635782" y="1984952"/>
                  </a:lnTo>
                  <a:lnTo>
                    <a:pt x="3588393" y="1983519"/>
                  </a:lnTo>
                  <a:lnTo>
                    <a:pt x="5267001" y="1983519"/>
                  </a:lnTo>
                  <a:lnTo>
                    <a:pt x="5267001" y="2108418"/>
                  </a:lnTo>
                  <a:lnTo>
                    <a:pt x="5172052" y="2118157"/>
                  </a:lnTo>
                  <a:lnTo>
                    <a:pt x="5067331" y="2127131"/>
                  </a:lnTo>
                  <a:lnTo>
                    <a:pt x="5014923" y="2130769"/>
                  </a:lnTo>
                  <a:lnTo>
                    <a:pt x="4962494" y="2133746"/>
                  </a:lnTo>
                  <a:lnTo>
                    <a:pt x="4910052" y="2135990"/>
                  </a:lnTo>
                  <a:lnTo>
                    <a:pt x="4857607" y="2137430"/>
                  </a:lnTo>
                  <a:lnTo>
                    <a:pt x="4805165" y="2137994"/>
                  </a:lnTo>
                  <a:close/>
                </a:path>
              </a:pathLst>
            </a:custGeom>
            <a:solidFill>
              <a:srgbClr val="DFC2F1">
                <a:alpha val="39999"/>
              </a:srgbClr>
            </a:solidFill>
          </p:spPr>
          <p:txBody>
            <a:bodyPr wrap="square" lIns="0" tIns="0" rIns="0" bIns="0" rtlCol="0"/>
            <a:lstStyle/>
            <a:p>
              <a:endParaRPr dirty="0"/>
            </a:p>
          </p:txBody>
        </p:sp>
        <p:sp>
          <p:nvSpPr>
            <p:cNvPr id="105" name="object 105"/>
            <p:cNvSpPr/>
            <p:nvPr/>
          </p:nvSpPr>
          <p:spPr>
            <a:xfrm>
              <a:off x="4558678" y="5751039"/>
              <a:ext cx="967740" cy="274955"/>
            </a:xfrm>
            <a:custGeom>
              <a:avLst/>
              <a:gdLst/>
              <a:ahLst/>
              <a:cxnLst/>
              <a:rect l="l" t="t" r="r" b="b"/>
              <a:pathLst>
                <a:path w="967739" h="274954">
                  <a:moveTo>
                    <a:pt x="628907" y="274675"/>
                  </a:moveTo>
                  <a:lnTo>
                    <a:pt x="581501" y="274530"/>
                  </a:lnTo>
                  <a:lnTo>
                    <a:pt x="535575" y="273974"/>
                  </a:lnTo>
                  <a:lnTo>
                    <a:pt x="490496" y="273097"/>
                  </a:lnTo>
                  <a:lnTo>
                    <a:pt x="445633" y="271988"/>
                  </a:lnTo>
                  <a:lnTo>
                    <a:pt x="354025" y="269429"/>
                  </a:lnTo>
                  <a:lnTo>
                    <a:pt x="306016" y="268157"/>
                  </a:lnTo>
                  <a:lnTo>
                    <a:pt x="255694" y="267008"/>
                  </a:lnTo>
                  <a:lnTo>
                    <a:pt x="202427" y="266072"/>
                  </a:lnTo>
                  <a:lnTo>
                    <a:pt x="145584" y="265438"/>
                  </a:lnTo>
                  <a:lnTo>
                    <a:pt x="84532" y="265194"/>
                  </a:lnTo>
                  <a:lnTo>
                    <a:pt x="11609" y="265482"/>
                  </a:lnTo>
                  <a:lnTo>
                    <a:pt x="5980" y="259041"/>
                  </a:lnTo>
                  <a:lnTo>
                    <a:pt x="6528" y="251447"/>
                  </a:lnTo>
                  <a:lnTo>
                    <a:pt x="8700" y="199233"/>
                  </a:lnTo>
                  <a:lnTo>
                    <a:pt x="8332" y="141818"/>
                  </a:lnTo>
                  <a:lnTo>
                    <a:pt x="5430" y="84504"/>
                  </a:lnTo>
                  <a:lnTo>
                    <a:pt x="0" y="32593"/>
                  </a:lnTo>
                  <a:lnTo>
                    <a:pt x="452" y="24594"/>
                  </a:lnTo>
                  <a:lnTo>
                    <a:pt x="39562" y="10172"/>
                  </a:lnTo>
                  <a:lnTo>
                    <a:pt x="103695" y="8204"/>
                  </a:lnTo>
                  <a:lnTo>
                    <a:pt x="143682" y="7126"/>
                  </a:lnTo>
                  <a:lnTo>
                    <a:pt x="188272" y="6025"/>
                  </a:lnTo>
                  <a:lnTo>
                    <a:pt x="236955" y="4932"/>
                  </a:lnTo>
                  <a:lnTo>
                    <a:pt x="289223" y="3875"/>
                  </a:lnTo>
                  <a:lnTo>
                    <a:pt x="344566" y="2886"/>
                  </a:lnTo>
                  <a:lnTo>
                    <a:pt x="402477" y="1994"/>
                  </a:lnTo>
                  <a:lnTo>
                    <a:pt x="462446" y="1230"/>
                  </a:lnTo>
                  <a:lnTo>
                    <a:pt x="523965" y="622"/>
                  </a:lnTo>
                  <a:lnTo>
                    <a:pt x="586525" y="202"/>
                  </a:lnTo>
                  <a:lnTo>
                    <a:pt x="649617" y="0"/>
                  </a:lnTo>
                  <a:lnTo>
                    <a:pt x="712732" y="44"/>
                  </a:lnTo>
                  <a:lnTo>
                    <a:pt x="775362" y="366"/>
                  </a:lnTo>
                  <a:lnTo>
                    <a:pt x="836997" y="995"/>
                  </a:lnTo>
                  <a:lnTo>
                    <a:pt x="897130" y="1961"/>
                  </a:lnTo>
                  <a:lnTo>
                    <a:pt x="960828" y="3446"/>
                  </a:lnTo>
                  <a:lnTo>
                    <a:pt x="966897" y="66586"/>
                  </a:lnTo>
                  <a:lnTo>
                    <a:pt x="967550" y="118863"/>
                  </a:lnTo>
                  <a:lnTo>
                    <a:pt x="967500" y="171144"/>
                  </a:lnTo>
                  <a:lnTo>
                    <a:pt x="966747" y="223420"/>
                  </a:lnTo>
                  <a:lnTo>
                    <a:pt x="952141" y="260638"/>
                  </a:lnTo>
                  <a:lnTo>
                    <a:pt x="845968" y="269374"/>
                  </a:lnTo>
                  <a:lnTo>
                    <a:pt x="786323" y="271760"/>
                  </a:lnTo>
                  <a:lnTo>
                    <a:pt x="730686" y="273379"/>
                  </a:lnTo>
                  <a:lnTo>
                    <a:pt x="678425" y="274321"/>
                  </a:lnTo>
                  <a:lnTo>
                    <a:pt x="628907" y="274675"/>
                  </a:lnTo>
                  <a:close/>
                </a:path>
              </a:pathLst>
            </a:custGeom>
            <a:solidFill>
              <a:srgbClr val="DFC2F1"/>
            </a:solidFill>
          </p:spPr>
          <p:txBody>
            <a:bodyPr wrap="square" lIns="0" tIns="0" rIns="0" bIns="0" rtlCol="0"/>
            <a:lstStyle/>
            <a:p>
              <a:endParaRPr dirty="0"/>
            </a:p>
          </p:txBody>
        </p:sp>
      </p:grpSp>
      <p:sp>
        <p:nvSpPr>
          <p:cNvPr id="106" name="object 106"/>
          <p:cNvSpPr txBox="1"/>
          <p:nvPr/>
        </p:nvSpPr>
        <p:spPr>
          <a:xfrm>
            <a:off x="3822988" y="4677533"/>
            <a:ext cx="3179133" cy="1390251"/>
          </a:xfrm>
          <a:prstGeom prst="rect">
            <a:avLst/>
          </a:prstGeom>
        </p:spPr>
        <p:txBody>
          <a:bodyPr vert="horz" wrap="square" lIns="0" tIns="14604" rIns="0" bIns="0" rtlCol="0">
            <a:spAutoFit/>
          </a:bodyPr>
          <a:lstStyle/>
          <a:p>
            <a:pPr marL="12700">
              <a:lnSpc>
                <a:spcPts val="1870"/>
              </a:lnSpc>
              <a:spcBef>
                <a:spcPts val="114"/>
              </a:spcBef>
            </a:pPr>
            <a:r>
              <a:rPr lang="en" sz="1700" b="1" u="sng" dirty="0">
                <a:solidFill>
                  <a:srgbClr val="1D1D1B"/>
                </a:solidFill>
                <a:uFill>
                  <a:solidFill>
                    <a:srgbClr val="1D1D1B"/>
                  </a:solidFill>
                </a:uFill>
                <a:latin typeface="Calibri"/>
                <a:cs typeface="Calibri"/>
              </a:rPr>
              <a:t>ACTIVITY 2</a:t>
            </a:r>
            <a:endParaRPr lang="fr-FR" sz="1700" b="1" dirty="0">
              <a:latin typeface="Calibri"/>
              <a:cs typeface="Calibri"/>
            </a:endParaRPr>
          </a:p>
          <a:p>
            <a:pPr marL="12700">
              <a:lnSpc>
                <a:spcPts val="2855"/>
              </a:lnSpc>
            </a:pPr>
            <a:r>
              <a:rPr lang="en" sz="2750" b="1" dirty="0">
                <a:solidFill>
                  <a:srgbClr val="1D1D1B"/>
                </a:solidFill>
                <a:latin typeface="Calibri"/>
                <a:cs typeface="Calibri"/>
              </a:rPr>
              <a:t>DON'T LET</a:t>
            </a:r>
            <a:endParaRPr lang="fr-FR" sz="2750" b="1" dirty="0">
              <a:latin typeface="Calibri"/>
              <a:cs typeface="Calibri"/>
            </a:endParaRPr>
          </a:p>
          <a:p>
            <a:pPr marL="12700" marR="5080">
              <a:lnSpc>
                <a:spcPts val="2750"/>
              </a:lnSpc>
              <a:spcBef>
                <a:spcPts val="275"/>
              </a:spcBef>
            </a:pPr>
            <a:r>
              <a:rPr lang="en" sz="2750" b="1" dirty="0">
                <a:solidFill>
                  <a:srgbClr val="1D1D1B"/>
                </a:solidFill>
                <a:latin typeface="Calibri"/>
                <a:cs typeface="Calibri"/>
              </a:rPr>
              <a:t>CYBERCRIMINALS STEAL FROM YOU</a:t>
            </a:r>
            <a:endParaRPr lang="fr-FR" sz="2750" b="1" dirty="0">
              <a:latin typeface="Calibri"/>
              <a:cs typeface="Calibri"/>
            </a:endParaRPr>
          </a:p>
        </p:txBody>
      </p:sp>
      <p:grpSp>
        <p:nvGrpSpPr>
          <p:cNvPr id="107" name="object 107"/>
          <p:cNvGrpSpPr/>
          <p:nvPr/>
        </p:nvGrpSpPr>
        <p:grpSpPr>
          <a:xfrm>
            <a:off x="1834963" y="3398085"/>
            <a:ext cx="15042515" cy="3470275"/>
            <a:chOff x="1834963" y="3398085"/>
            <a:chExt cx="15042515" cy="3470275"/>
          </a:xfrm>
        </p:grpSpPr>
        <p:sp>
          <p:nvSpPr>
            <p:cNvPr id="108" name="object 108"/>
            <p:cNvSpPr/>
            <p:nvPr/>
          </p:nvSpPr>
          <p:spPr>
            <a:xfrm>
              <a:off x="2498227" y="5482220"/>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1" y="6431"/>
                  </a:lnTo>
                  <a:lnTo>
                    <a:pt x="775285" y="14215"/>
                  </a:lnTo>
                  <a:lnTo>
                    <a:pt x="832388" y="24817"/>
                  </a:lnTo>
                  <a:lnTo>
                    <a:pt x="886411" y="38069"/>
                  </a:lnTo>
                  <a:lnTo>
                    <a:pt x="936995" y="53798"/>
                  </a:lnTo>
                  <a:lnTo>
                    <a:pt x="983780" y="71837"/>
                  </a:lnTo>
                  <a:lnTo>
                    <a:pt x="1026407"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7" y="465656"/>
                  </a:lnTo>
                  <a:lnTo>
                    <a:pt x="983780" y="485833"/>
                  </a:lnTo>
                  <a:lnTo>
                    <a:pt x="936995" y="503871"/>
                  </a:lnTo>
                  <a:lnTo>
                    <a:pt x="886411" y="519601"/>
                  </a:lnTo>
                  <a:lnTo>
                    <a:pt x="832388" y="532852"/>
                  </a:lnTo>
                  <a:lnTo>
                    <a:pt x="775285" y="543455"/>
                  </a:lnTo>
                  <a:lnTo>
                    <a:pt x="715461"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109" name="object 109"/>
            <p:cNvSpPr/>
            <p:nvPr/>
          </p:nvSpPr>
          <p:spPr>
            <a:xfrm>
              <a:off x="2674958" y="5486705"/>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110" name="object 110"/>
            <p:cNvSpPr/>
            <p:nvPr/>
          </p:nvSpPr>
          <p:spPr>
            <a:xfrm>
              <a:off x="2674958" y="5291525"/>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7"/>
                  </a:lnTo>
                  <a:lnTo>
                    <a:pt x="38325" y="112896"/>
                  </a:lnTo>
                  <a:lnTo>
                    <a:pt x="101144" y="67126"/>
                  </a:lnTo>
                  <a:lnTo>
                    <a:pt x="141820" y="47873"/>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3"/>
                  </a:lnTo>
                  <a:lnTo>
                    <a:pt x="723569" y="67126"/>
                  </a:lnTo>
                  <a:lnTo>
                    <a:pt x="758280" y="88901"/>
                  </a:lnTo>
                  <a:lnTo>
                    <a:pt x="807255" y="138808"/>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DFC2F1"/>
            </a:solidFill>
          </p:spPr>
          <p:txBody>
            <a:bodyPr wrap="square" lIns="0" tIns="0" rIns="0" bIns="0" rtlCol="0"/>
            <a:lstStyle/>
            <a:p>
              <a:endParaRPr dirty="0"/>
            </a:p>
          </p:txBody>
        </p:sp>
        <p:sp>
          <p:nvSpPr>
            <p:cNvPr id="111" name="object 111"/>
            <p:cNvSpPr/>
            <p:nvPr/>
          </p:nvSpPr>
          <p:spPr>
            <a:xfrm>
              <a:off x="2822181" y="5334666"/>
              <a:ext cx="184785" cy="323215"/>
            </a:xfrm>
            <a:custGeom>
              <a:avLst/>
              <a:gdLst/>
              <a:ahLst/>
              <a:cxnLst/>
              <a:rect l="l" t="t" r="r" b="b"/>
              <a:pathLst>
                <a:path w="184785" h="323214">
                  <a:moveTo>
                    <a:pt x="124256" y="292404"/>
                  </a:moveTo>
                  <a:lnTo>
                    <a:pt x="124231" y="278701"/>
                  </a:lnTo>
                  <a:lnTo>
                    <a:pt x="123126" y="264960"/>
                  </a:lnTo>
                  <a:lnTo>
                    <a:pt x="121526" y="251256"/>
                  </a:lnTo>
                  <a:lnTo>
                    <a:pt x="115798" y="198056"/>
                  </a:lnTo>
                  <a:lnTo>
                    <a:pt x="111493" y="144729"/>
                  </a:lnTo>
                  <a:lnTo>
                    <a:pt x="108635" y="91313"/>
                  </a:lnTo>
                  <a:lnTo>
                    <a:pt x="107213" y="37833"/>
                  </a:lnTo>
                  <a:lnTo>
                    <a:pt x="106730" y="28321"/>
                  </a:lnTo>
                  <a:lnTo>
                    <a:pt x="84137" y="1917"/>
                  </a:lnTo>
                  <a:lnTo>
                    <a:pt x="78600" y="2019"/>
                  </a:lnTo>
                  <a:lnTo>
                    <a:pt x="58559" y="3771"/>
                  </a:lnTo>
                  <a:lnTo>
                    <a:pt x="38963" y="8229"/>
                  </a:lnTo>
                  <a:lnTo>
                    <a:pt x="20154" y="15290"/>
                  </a:lnTo>
                  <a:lnTo>
                    <a:pt x="2527" y="24841"/>
                  </a:lnTo>
                  <a:lnTo>
                    <a:pt x="0" y="22948"/>
                  </a:lnTo>
                  <a:lnTo>
                    <a:pt x="4559" y="78892"/>
                  </a:lnTo>
                  <a:lnTo>
                    <a:pt x="6959" y="134962"/>
                  </a:lnTo>
                  <a:lnTo>
                    <a:pt x="7200" y="191096"/>
                  </a:lnTo>
                  <a:lnTo>
                    <a:pt x="5003" y="254622"/>
                  </a:lnTo>
                  <a:lnTo>
                    <a:pt x="5295" y="262051"/>
                  </a:lnTo>
                  <a:lnTo>
                    <a:pt x="32105" y="290741"/>
                  </a:lnTo>
                  <a:lnTo>
                    <a:pt x="69748" y="304596"/>
                  </a:lnTo>
                  <a:lnTo>
                    <a:pt x="108178" y="316153"/>
                  </a:lnTo>
                  <a:lnTo>
                    <a:pt x="113017" y="317398"/>
                  </a:lnTo>
                  <a:lnTo>
                    <a:pt x="119786" y="315493"/>
                  </a:lnTo>
                  <a:lnTo>
                    <a:pt x="121704" y="310426"/>
                  </a:lnTo>
                  <a:lnTo>
                    <a:pt x="122593" y="305981"/>
                  </a:lnTo>
                  <a:lnTo>
                    <a:pt x="124256" y="292404"/>
                  </a:lnTo>
                  <a:close/>
                </a:path>
                <a:path w="184785" h="323214">
                  <a:moveTo>
                    <a:pt x="184467" y="309321"/>
                  </a:moveTo>
                  <a:lnTo>
                    <a:pt x="181216" y="244792"/>
                  </a:lnTo>
                  <a:lnTo>
                    <a:pt x="178422" y="197993"/>
                  </a:lnTo>
                  <a:lnTo>
                    <a:pt x="175120" y="151244"/>
                  </a:lnTo>
                  <a:lnTo>
                    <a:pt x="171056" y="104559"/>
                  </a:lnTo>
                  <a:lnTo>
                    <a:pt x="165989" y="57988"/>
                  </a:lnTo>
                  <a:lnTo>
                    <a:pt x="159651" y="11569"/>
                  </a:lnTo>
                  <a:lnTo>
                    <a:pt x="155676" y="0"/>
                  </a:lnTo>
                  <a:lnTo>
                    <a:pt x="149275" y="2197"/>
                  </a:lnTo>
                  <a:lnTo>
                    <a:pt x="142836" y="25527"/>
                  </a:lnTo>
                  <a:lnTo>
                    <a:pt x="143192" y="32753"/>
                  </a:lnTo>
                  <a:lnTo>
                    <a:pt x="161950" y="318439"/>
                  </a:lnTo>
                  <a:lnTo>
                    <a:pt x="157721" y="318414"/>
                  </a:lnTo>
                  <a:lnTo>
                    <a:pt x="162394" y="322122"/>
                  </a:lnTo>
                  <a:lnTo>
                    <a:pt x="168529" y="322707"/>
                  </a:lnTo>
                  <a:lnTo>
                    <a:pt x="174713" y="320636"/>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112" name="object 112"/>
            <p:cNvSpPr/>
            <p:nvPr/>
          </p:nvSpPr>
          <p:spPr>
            <a:xfrm>
              <a:off x="2576946" y="4793347"/>
              <a:ext cx="1021080" cy="719455"/>
            </a:xfrm>
            <a:custGeom>
              <a:avLst/>
              <a:gdLst/>
              <a:ahLst/>
              <a:cxnLst/>
              <a:rect l="l" t="t" r="r" b="b"/>
              <a:pathLst>
                <a:path w="1021079" h="719454">
                  <a:moveTo>
                    <a:pt x="519030" y="719225"/>
                  </a:moveTo>
                  <a:lnTo>
                    <a:pt x="505201" y="716619"/>
                  </a:lnTo>
                  <a:lnTo>
                    <a:pt x="493230" y="708276"/>
                  </a:lnTo>
                  <a:lnTo>
                    <a:pt x="364118" y="568772"/>
                  </a:lnTo>
                  <a:lnTo>
                    <a:pt x="86369" y="568772"/>
                  </a:lnTo>
                  <a:lnTo>
                    <a:pt x="52750" y="562084"/>
                  </a:lnTo>
                  <a:lnTo>
                    <a:pt x="25297" y="543846"/>
                  </a:lnTo>
                  <a:lnTo>
                    <a:pt x="6787" y="516796"/>
                  </a:lnTo>
                  <a:lnTo>
                    <a:pt x="0" y="483674"/>
                  </a:lnTo>
                  <a:lnTo>
                    <a:pt x="0" y="85100"/>
                  </a:lnTo>
                  <a:lnTo>
                    <a:pt x="6787" y="51975"/>
                  </a:lnTo>
                  <a:lnTo>
                    <a:pt x="25297" y="24925"/>
                  </a:lnTo>
                  <a:lnTo>
                    <a:pt x="52750" y="6687"/>
                  </a:lnTo>
                  <a:lnTo>
                    <a:pt x="86369" y="0"/>
                  </a:lnTo>
                  <a:lnTo>
                    <a:pt x="934367" y="0"/>
                  </a:lnTo>
                  <a:lnTo>
                    <a:pt x="967986" y="6687"/>
                  </a:lnTo>
                  <a:lnTo>
                    <a:pt x="995438" y="24925"/>
                  </a:lnTo>
                  <a:lnTo>
                    <a:pt x="1013947" y="51975"/>
                  </a:lnTo>
                  <a:lnTo>
                    <a:pt x="1020734" y="85100"/>
                  </a:lnTo>
                  <a:lnTo>
                    <a:pt x="1020734" y="483674"/>
                  </a:lnTo>
                  <a:lnTo>
                    <a:pt x="1013947" y="516796"/>
                  </a:lnTo>
                  <a:lnTo>
                    <a:pt x="995438" y="543846"/>
                  </a:lnTo>
                  <a:lnTo>
                    <a:pt x="967986" y="562084"/>
                  </a:lnTo>
                  <a:lnTo>
                    <a:pt x="934367" y="568772"/>
                  </a:lnTo>
                  <a:lnTo>
                    <a:pt x="663706"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113" name="object 113"/>
            <p:cNvSpPr/>
            <p:nvPr/>
          </p:nvSpPr>
          <p:spPr>
            <a:xfrm>
              <a:off x="2794914" y="4583956"/>
              <a:ext cx="584835" cy="664845"/>
            </a:xfrm>
            <a:custGeom>
              <a:avLst/>
              <a:gdLst/>
              <a:ahLst/>
              <a:cxnLst/>
              <a:rect l="l" t="t" r="r" b="b"/>
              <a:pathLst>
                <a:path w="584835" h="664845">
                  <a:moveTo>
                    <a:pt x="584796" y="294132"/>
                  </a:moveTo>
                  <a:lnTo>
                    <a:pt x="559231" y="256311"/>
                  </a:lnTo>
                  <a:lnTo>
                    <a:pt x="548741" y="254088"/>
                  </a:lnTo>
                  <a:lnTo>
                    <a:pt x="538111" y="255333"/>
                  </a:lnTo>
                  <a:lnTo>
                    <a:pt x="507911" y="278790"/>
                  </a:lnTo>
                  <a:lnTo>
                    <a:pt x="476427" y="324002"/>
                  </a:lnTo>
                  <a:lnTo>
                    <a:pt x="465836" y="340245"/>
                  </a:lnTo>
                  <a:lnTo>
                    <a:pt x="460248" y="348081"/>
                  </a:lnTo>
                  <a:lnTo>
                    <a:pt x="429120" y="365264"/>
                  </a:lnTo>
                  <a:lnTo>
                    <a:pt x="423481" y="364604"/>
                  </a:lnTo>
                  <a:lnTo>
                    <a:pt x="411746" y="327469"/>
                  </a:lnTo>
                  <a:lnTo>
                    <a:pt x="412064" y="320992"/>
                  </a:lnTo>
                  <a:lnTo>
                    <a:pt x="414947" y="289585"/>
                  </a:lnTo>
                  <a:lnTo>
                    <a:pt x="421157" y="226834"/>
                  </a:lnTo>
                  <a:lnTo>
                    <a:pt x="424205" y="195453"/>
                  </a:lnTo>
                  <a:lnTo>
                    <a:pt x="426885" y="167132"/>
                  </a:lnTo>
                  <a:lnTo>
                    <a:pt x="429514" y="138811"/>
                  </a:lnTo>
                  <a:lnTo>
                    <a:pt x="431927" y="110464"/>
                  </a:lnTo>
                  <a:lnTo>
                    <a:pt x="434022" y="82105"/>
                  </a:lnTo>
                  <a:lnTo>
                    <a:pt x="433260" y="69710"/>
                  </a:lnTo>
                  <a:lnTo>
                    <a:pt x="429247" y="60121"/>
                  </a:lnTo>
                  <a:lnTo>
                    <a:pt x="422135" y="53035"/>
                  </a:lnTo>
                  <a:lnTo>
                    <a:pt x="412064" y="48133"/>
                  </a:lnTo>
                  <a:lnTo>
                    <a:pt x="394081" y="45542"/>
                  </a:lnTo>
                  <a:lnTo>
                    <a:pt x="378904" y="50279"/>
                  </a:lnTo>
                  <a:lnTo>
                    <a:pt x="359219" y="95542"/>
                  </a:lnTo>
                  <a:lnTo>
                    <a:pt x="354228" y="134480"/>
                  </a:lnTo>
                  <a:lnTo>
                    <a:pt x="345719" y="200914"/>
                  </a:lnTo>
                  <a:lnTo>
                    <a:pt x="338150" y="257289"/>
                  </a:lnTo>
                  <a:lnTo>
                    <a:pt x="321589" y="282689"/>
                  </a:lnTo>
                  <a:lnTo>
                    <a:pt x="318985" y="268262"/>
                  </a:lnTo>
                  <a:lnTo>
                    <a:pt x="317830" y="261302"/>
                  </a:lnTo>
                  <a:lnTo>
                    <a:pt x="316966" y="254406"/>
                  </a:lnTo>
                  <a:lnTo>
                    <a:pt x="311886" y="200494"/>
                  </a:lnTo>
                  <a:lnTo>
                    <a:pt x="301840" y="92646"/>
                  </a:lnTo>
                  <a:lnTo>
                    <a:pt x="296760" y="38735"/>
                  </a:lnTo>
                  <a:lnTo>
                    <a:pt x="292671" y="22936"/>
                  </a:lnTo>
                  <a:lnTo>
                    <a:pt x="284238" y="10731"/>
                  </a:lnTo>
                  <a:lnTo>
                    <a:pt x="272300" y="2832"/>
                  </a:lnTo>
                  <a:lnTo>
                    <a:pt x="257670" y="0"/>
                  </a:lnTo>
                  <a:lnTo>
                    <a:pt x="241325" y="2628"/>
                  </a:lnTo>
                  <a:lnTo>
                    <a:pt x="227876" y="10185"/>
                  </a:lnTo>
                  <a:lnTo>
                    <a:pt x="218376" y="22047"/>
                  </a:lnTo>
                  <a:lnTo>
                    <a:pt x="213880" y="37528"/>
                  </a:lnTo>
                  <a:lnTo>
                    <a:pt x="213423" y="47358"/>
                  </a:lnTo>
                  <a:lnTo>
                    <a:pt x="213702" y="57264"/>
                  </a:lnTo>
                  <a:lnTo>
                    <a:pt x="214388" y="67195"/>
                  </a:lnTo>
                  <a:lnTo>
                    <a:pt x="223012" y="174117"/>
                  </a:lnTo>
                  <a:lnTo>
                    <a:pt x="226847" y="222643"/>
                  </a:lnTo>
                  <a:lnTo>
                    <a:pt x="230949" y="277876"/>
                  </a:lnTo>
                  <a:lnTo>
                    <a:pt x="226364" y="284937"/>
                  </a:lnTo>
                  <a:lnTo>
                    <a:pt x="224129" y="291820"/>
                  </a:lnTo>
                  <a:lnTo>
                    <a:pt x="219684" y="286181"/>
                  </a:lnTo>
                  <a:lnTo>
                    <a:pt x="213182" y="281178"/>
                  </a:lnTo>
                  <a:lnTo>
                    <a:pt x="211112" y="274789"/>
                  </a:lnTo>
                  <a:lnTo>
                    <a:pt x="200431" y="241109"/>
                  </a:lnTo>
                  <a:lnTo>
                    <a:pt x="189979" y="207365"/>
                  </a:lnTo>
                  <a:lnTo>
                    <a:pt x="169291" y="139801"/>
                  </a:lnTo>
                  <a:lnTo>
                    <a:pt x="161036" y="112179"/>
                  </a:lnTo>
                  <a:lnTo>
                    <a:pt x="156718" y="98437"/>
                  </a:lnTo>
                  <a:lnTo>
                    <a:pt x="151980" y="84848"/>
                  </a:lnTo>
                  <a:lnTo>
                    <a:pt x="145440" y="73317"/>
                  </a:lnTo>
                  <a:lnTo>
                    <a:pt x="136194" y="65405"/>
                  </a:lnTo>
                  <a:lnTo>
                    <a:pt x="125056" y="61328"/>
                  </a:lnTo>
                  <a:lnTo>
                    <a:pt x="112776" y="61341"/>
                  </a:lnTo>
                  <a:lnTo>
                    <a:pt x="100622" y="65125"/>
                  </a:lnTo>
                  <a:lnTo>
                    <a:pt x="91998" y="71970"/>
                  </a:lnTo>
                  <a:lnTo>
                    <a:pt x="86791" y="82219"/>
                  </a:lnTo>
                  <a:lnTo>
                    <a:pt x="84861" y="96215"/>
                  </a:lnTo>
                  <a:lnTo>
                    <a:pt x="84924" y="103708"/>
                  </a:lnTo>
                  <a:lnTo>
                    <a:pt x="98526" y="171069"/>
                  </a:lnTo>
                  <a:lnTo>
                    <a:pt x="120053" y="261035"/>
                  </a:lnTo>
                  <a:lnTo>
                    <a:pt x="132346" y="313296"/>
                  </a:lnTo>
                  <a:lnTo>
                    <a:pt x="130886" y="321246"/>
                  </a:lnTo>
                  <a:lnTo>
                    <a:pt x="130886" y="328866"/>
                  </a:lnTo>
                  <a:lnTo>
                    <a:pt x="125183" y="330517"/>
                  </a:lnTo>
                  <a:lnTo>
                    <a:pt x="121158" y="325501"/>
                  </a:lnTo>
                  <a:lnTo>
                    <a:pt x="116027" y="321005"/>
                  </a:lnTo>
                  <a:lnTo>
                    <a:pt x="102958" y="293725"/>
                  </a:lnTo>
                  <a:lnTo>
                    <a:pt x="92773" y="271995"/>
                  </a:lnTo>
                  <a:lnTo>
                    <a:pt x="72580" y="228434"/>
                  </a:lnTo>
                  <a:lnTo>
                    <a:pt x="63334" y="214287"/>
                  </a:lnTo>
                  <a:lnTo>
                    <a:pt x="51485" y="206273"/>
                  </a:lnTo>
                  <a:lnTo>
                    <a:pt x="37033" y="204381"/>
                  </a:lnTo>
                  <a:lnTo>
                    <a:pt x="19939" y="208635"/>
                  </a:lnTo>
                  <a:lnTo>
                    <a:pt x="9118" y="215861"/>
                  </a:lnTo>
                  <a:lnTo>
                    <a:pt x="2349" y="226733"/>
                  </a:lnTo>
                  <a:lnTo>
                    <a:pt x="0" y="240195"/>
                  </a:lnTo>
                  <a:lnTo>
                    <a:pt x="2463" y="255143"/>
                  </a:lnTo>
                  <a:lnTo>
                    <a:pt x="46139" y="389585"/>
                  </a:lnTo>
                  <a:lnTo>
                    <a:pt x="60782" y="434365"/>
                  </a:lnTo>
                  <a:lnTo>
                    <a:pt x="75577" y="479107"/>
                  </a:lnTo>
                  <a:lnTo>
                    <a:pt x="90589" y="523773"/>
                  </a:lnTo>
                  <a:lnTo>
                    <a:pt x="112026" y="570344"/>
                  </a:lnTo>
                  <a:lnTo>
                    <a:pt x="153022" y="620166"/>
                  </a:lnTo>
                  <a:lnTo>
                    <a:pt x="191198" y="644817"/>
                  </a:lnTo>
                  <a:lnTo>
                    <a:pt x="233083" y="659396"/>
                  </a:lnTo>
                  <a:lnTo>
                    <a:pt x="276098" y="664603"/>
                  </a:lnTo>
                  <a:lnTo>
                    <a:pt x="317614" y="661098"/>
                  </a:lnTo>
                  <a:lnTo>
                    <a:pt x="355053" y="649579"/>
                  </a:lnTo>
                  <a:lnTo>
                    <a:pt x="409384" y="611860"/>
                  </a:lnTo>
                  <a:lnTo>
                    <a:pt x="448310" y="558609"/>
                  </a:lnTo>
                  <a:lnTo>
                    <a:pt x="473786" y="512343"/>
                  </a:lnTo>
                  <a:lnTo>
                    <a:pt x="524548" y="419709"/>
                  </a:lnTo>
                  <a:lnTo>
                    <a:pt x="578662" y="320624"/>
                  </a:lnTo>
                  <a:lnTo>
                    <a:pt x="583374" y="306743"/>
                  </a:lnTo>
                  <a:lnTo>
                    <a:pt x="584796" y="294132"/>
                  </a:lnTo>
                  <a:close/>
                </a:path>
              </a:pathLst>
            </a:custGeom>
            <a:solidFill>
              <a:srgbClr val="A663C7"/>
            </a:solidFill>
          </p:spPr>
          <p:txBody>
            <a:bodyPr wrap="square" lIns="0" tIns="0" rIns="0" bIns="0" rtlCol="0"/>
            <a:lstStyle/>
            <a:p>
              <a:endParaRPr dirty="0"/>
            </a:p>
          </p:txBody>
        </p:sp>
        <p:sp>
          <p:nvSpPr>
            <p:cNvPr id="114" name="object 114"/>
            <p:cNvSpPr/>
            <p:nvPr/>
          </p:nvSpPr>
          <p:spPr>
            <a:xfrm>
              <a:off x="3009379" y="4978148"/>
              <a:ext cx="114935" cy="113664"/>
            </a:xfrm>
            <a:custGeom>
              <a:avLst/>
              <a:gdLst/>
              <a:ahLst/>
              <a:cxnLst/>
              <a:rect l="l" t="t" r="r" b="b"/>
              <a:pathLst>
                <a:path w="114935" h="113664">
                  <a:moveTo>
                    <a:pt x="0" y="0"/>
                  </a:moveTo>
                  <a:lnTo>
                    <a:pt x="114879" y="113188"/>
                  </a:lnTo>
                </a:path>
              </a:pathLst>
            </a:custGeom>
            <a:ln w="27633">
              <a:solidFill>
                <a:srgbClr val="FFFFFF"/>
              </a:solidFill>
            </a:ln>
          </p:spPr>
          <p:txBody>
            <a:bodyPr wrap="square" lIns="0" tIns="0" rIns="0" bIns="0" rtlCol="0"/>
            <a:lstStyle/>
            <a:p>
              <a:endParaRPr dirty="0"/>
            </a:p>
          </p:txBody>
        </p:sp>
        <p:sp>
          <p:nvSpPr>
            <p:cNvPr id="115" name="object 115"/>
            <p:cNvSpPr/>
            <p:nvPr/>
          </p:nvSpPr>
          <p:spPr>
            <a:xfrm>
              <a:off x="3009379" y="4978148"/>
              <a:ext cx="114935" cy="113664"/>
            </a:xfrm>
            <a:custGeom>
              <a:avLst/>
              <a:gdLst/>
              <a:ahLst/>
              <a:cxnLst/>
              <a:rect l="l" t="t" r="r" b="b"/>
              <a:pathLst>
                <a:path w="114935" h="113664">
                  <a:moveTo>
                    <a:pt x="114879" y="0"/>
                  </a:moveTo>
                  <a:lnTo>
                    <a:pt x="0" y="113188"/>
                  </a:lnTo>
                </a:path>
              </a:pathLst>
            </a:custGeom>
            <a:ln w="27633">
              <a:solidFill>
                <a:srgbClr val="FFFFFF"/>
              </a:solidFill>
            </a:ln>
          </p:spPr>
          <p:txBody>
            <a:bodyPr wrap="square" lIns="0" tIns="0" rIns="0" bIns="0" rtlCol="0"/>
            <a:lstStyle/>
            <a:p>
              <a:endParaRPr dirty="0"/>
            </a:p>
          </p:txBody>
        </p:sp>
        <p:sp>
          <p:nvSpPr>
            <p:cNvPr id="116" name="object 116"/>
            <p:cNvSpPr/>
            <p:nvPr/>
          </p:nvSpPr>
          <p:spPr>
            <a:xfrm>
              <a:off x="1876847" y="386374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17" name="object 117"/>
            <p:cNvSpPr/>
            <p:nvPr/>
          </p:nvSpPr>
          <p:spPr>
            <a:xfrm>
              <a:off x="6745045" y="3429498"/>
              <a:ext cx="10100945" cy="2577465"/>
            </a:xfrm>
            <a:custGeom>
              <a:avLst/>
              <a:gdLst/>
              <a:ahLst/>
              <a:cxnLst/>
              <a:rect l="l" t="t" r="r" b="b"/>
              <a:pathLst>
                <a:path w="10100944" h="2577465">
                  <a:moveTo>
                    <a:pt x="9743764" y="0"/>
                  </a:moveTo>
                  <a:lnTo>
                    <a:pt x="953835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309332"/>
                  </a:lnTo>
                  <a:lnTo>
                    <a:pt x="114978" y="2354004"/>
                  </a:lnTo>
                  <a:lnTo>
                    <a:pt x="100853" y="2397461"/>
                  </a:lnTo>
                  <a:lnTo>
                    <a:pt x="78432" y="2438796"/>
                  </a:lnTo>
                  <a:lnTo>
                    <a:pt x="48634" y="2477099"/>
                  </a:lnTo>
                  <a:lnTo>
                    <a:pt x="12375" y="2511462"/>
                  </a:lnTo>
                  <a:lnTo>
                    <a:pt x="0" y="2531026"/>
                  </a:lnTo>
                  <a:lnTo>
                    <a:pt x="1565" y="2552629"/>
                  </a:lnTo>
                  <a:lnTo>
                    <a:pt x="14676" y="2570108"/>
                  </a:lnTo>
                  <a:lnTo>
                    <a:pt x="36939" y="2577303"/>
                  </a:lnTo>
                  <a:lnTo>
                    <a:pt x="9778046" y="2577324"/>
                  </a:lnTo>
                  <a:lnTo>
                    <a:pt x="9825763" y="2573823"/>
                  </a:lnTo>
                  <a:lnTo>
                    <a:pt x="9871306" y="2563653"/>
                  </a:lnTo>
                  <a:lnTo>
                    <a:pt x="9914174" y="2547314"/>
                  </a:lnTo>
                  <a:lnTo>
                    <a:pt x="9953869" y="2525305"/>
                  </a:lnTo>
                  <a:lnTo>
                    <a:pt x="9989891" y="2498125"/>
                  </a:lnTo>
                  <a:lnTo>
                    <a:pt x="10021741" y="2466274"/>
                  </a:lnTo>
                  <a:lnTo>
                    <a:pt x="10048920" y="2430252"/>
                  </a:lnTo>
                  <a:lnTo>
                    <a:pt x="10070928" y="2390557"/>
                  </a:lnTo>
                  <a:lnTo>
                    <a:pt x="10087267" y="2347689"/>
                  </a:lnTo>
                  <a:lnTo>
                    <a:pt x="10097436" y="2302148"/>
                  </a:lnTo>
                  <a:lnTo>
                    <a:pt x="10100937" y="2254433"/>
                  </a:lnTo>
                  <a:lnTo>
                    <a:pt x="10100937" y="357172"/>
                  </a:lnTo>
                  <a:lnTo>
                    <a:pt x="10097676" y="308706"/>
                  </a:lnTo>
                  <a:lnTo>
                    <a:pt x="10088178" y="262221"/>
                  </a:lnTo>
                  <a:lnTo>
                    <a:pt x="10072868" y="218144"/>
                  </a:lnTo>
                  <a:lnTo>
                    <a:pt x="10052172" y="176900"/>
                  </a:lnTo>
                  <a:lnTo>
                    <a:pt x="10026515" y="138914"/>
                  </a:lnTo>
                  <a:lnTo>
                    <a:pt x="9996323" y="104613"/>
                  </a:lnTo>
                  <a:lnTo>
                    <a:pt x="9962022" y="74421"/>
                  </a:lnTo>
                  <a:lnTo>
                    <a:pt x="9924036" y="48764"/>
                  </a:lnTo>
                  <a:lnTo>
                    <a:pt x="9882792" y="28068"/>
                  </a:lnTo>
                  <a:lnTo>
                    <a:pt x="9838715" y="12758"/>
                  </a:lnTo>
                  <a:lnTo>
                    <a:pt x="9792230" y="3260"/>
                  </a:lnTo>
                  <a:lnTo>
                    <a:pt x="9743764" y="0"/>
                  </a:lnTo>
                  <a:close/>
                </a:path>
              </a:pathLst>
            </a:custGeom>
            <a:solidFill>
              <a:srgbClr val="FFFFFF"/>
            </a:solidFill>
          </p:spPr>
          <p:txBody>
            <a:bodyPr wrap="square" lIns="0" tIns="0" rIns="0" bIns="0" rtlCol="0"/>
            <a:lstStyle/>
            <a:p>
              <a:endParaRPr dirty="0"/>
            </a:p>
          </p:txBody>
        </p:sp>
        <p:sp>
          <p:nvSpPr>
            <p:cNvPr id="118" name="object 118"/>
            <p:cNvSpPr/>
            <p:nvPr/>
          </p:nvSpPr>
          <p:spPr>
            <a:xfrm>
              <a:off x="6745045" y="3429498"/>
              <a:ext cx="10100945" cy="2577465"/>
            </a:xfrm>
            <a:custGeom>
              <a:avLst/>
              <a:gdLst/>
              <a:ahLst/>
              <a:cxnLst/>
              <a:rect l="l" t="t" r="r" b="b"/>
              <a:pathLst>
                <a:path w="10100944" h="2577465">
                  <a:moveTo>
                    <a:pt x="9538357" y="0"/>
                  </a:moveTo>
                  <a:lnTo>
                    <a:pt x="9743764" y="0"/>
                  </a:lnTo>
                  <a:lnTo>
                    <a:pt x="9792230" y="3260"/>
                  </a:lnTo>
                  <a:lnTo>
                    <a:pt x="9838715" y="12758"/>
                  </a:lnTo>
                  <a:lnTo>
                    <a:pt x="9882792" y="28068"/>
                  </a:lnTo>
                  <a:lnTo>
                    <a:pt x="9924036" y="48764"/>
                  </a:lnTo>
                  <a:lnTo>
                    <a:pt x="9962022" y="74421"/>
                  </a:lnTo>
                  <a:lnTo>
                    <a:pt x="9996323" y="104613"/>
                  </a:lnTo>
                  <a:lnTo>
                    <a:pt x="10026515" y="138914"/>
                  </a:lnTo>
                  <a:lnTo>
                    <a:pt x="10052172" y="176900"/>
                  </a:lnTo>
                  <a:lnTo>
                    <a:pt x="10072868" y="218144"/>
                  </a:lnTo>
                  <a:lnTo>
                    <a:pt x="10088178" y="262221"/>
                  </a:lnTo>
                  <a:lnTo>
                    <a:pt x="10097676" y="308706"/>
                  </a:lnTo>
                  <a:lnTo>
                    <a:pt x="10100937" y="357172"/>
                  </a:lnTo>
                  <a:lnTo>
                    <a:pt x="10100937" y="2254433"/>
                  </a:lnTo>
                  <a:lnTo>
                    <a:pt x="10097436" y="2302148"/>
                  </a:lnTo>
                  <a:lnTo>
                    <a:pt x="10087267" y="2347689"/>
                  </a:lnTo>
                  <a:lnTo>
                    <a:pt x="10070928" y="2390557"/>
                  </a:lnTo>
                  <a:lnTo>
                    <a:pt x="10048920" y="2430252"/>
                  </a:lnTo>
                  <a:lnTo>
                    <a:pt x="10021741" y="2466274"/>
                  </a:lnTo>
                  <a:lnTo>
                    <a:pt x="9989891" y="2498125"/>
                  </a:lnTo>
                  <a:lnTo>
                    <a:pt x="9953869" y="2525305"/>
                  </a:lnTo>
                  <a:lnTo>
                    <a:pt x="9914174" y="2547314"/>
                  </a:lnTo>
                  <a:lnTo>
                    <a:pt x="9871306" y="2563653"/>
                  </a:lnTo>
                  <a:lnTo>
                    <a:pt x="9825763" y="2573823"/>
                  </a:lnTo>
                  <a:lnTo>
                    <a:pt x="9778046" y="2577324"/>
                  </a:lnTo>
                  <a:lnTo>
                    <a:pt x="36939" y="2577303"/>
                  </a:lnTo>
                  <a:lnTo>
                    <a:pt x="14676" y="2570108"/>
                  </a:lnTo>
                  <a:lnTo>
                    <a:pt x="1565" y="2552629"/>
                  </a:lnTo>
                  <a:lnTo>
                    <a:pt x="0" y="2531026"/>
                  </a:lnTo>
                  <a:lnTo>
                    <a:pt x="12375" y="2511462"/>
                  </a:lnTo>
                  <a:lnTo>
                    <a:pt x="48634" y="2477099"/>
                  </a:lnTo>
                  <a:lnTo>
                    <a:pt x="78432" y="2438796"/>
                  </a:lnTo>
                  <a:lnTo>
                    <a:pt x="100853" y="2397461"/>
                  </a:lnTo>
                  <a:lnTo>
                    <a:pt x="114978" y="2354004"/>
                  </a:lnTo>
                  <a:lnTo>
                    <a:pt x="119890" y="230933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9538357" y="0"/>
                  </a:lnTo>
                  <a:close/>
                </a:path>
              </a:pathLst>
            </a:custGeom>
            <a:ln w="62825">
              <a:solidFill>
                <a:srgbClr val="CC96EA"/>
              </a:solidFill>
            </a:ln>
          </p:spPr>
          <p:txBody>
            <a:bodyPr wrap="square" lIns="0" tIns="0" rIns="0" bIns="0" rtlCol="0"/>
            <a:lstStyle/>
            <a:p>
              <a:endParaRPr dirty="0"/>
            </a:p>
          </p:txBody>
        </p:sp>
      </p:grpSp>
      <p:sp>
        <p:nvSpPr>
          <p:cNvPr id="120" name="object 120"/>
          <p:cNvSpPr txBox="1"/>
          <p:nvPr/>
        </p:nvSpPr>
        <p:spPr>
          <a:xfrm>
            <a:off x="7335111" y="3658037"/>
            <a:ext cx="6145939" cy="873316"/>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10" dirty="0">
                <a:solidFill>
                  <a:srgbClr val="231F20"/>
                </a:solidFill>
                <a:latin typeface="Arial Narrow"/>
                <a:cs typeface="Arial Narrow"/>
              </a:rPr>
              <a:t>Have you ever received suspicious messages by email or SMS?</a:t>
            </a:r>
            <a:endParaRPr sz="2300" dirty="0">
              <a:latin typeface="Arial Narrow"/>
              <a:cs typeface="Arial Narrow"/>
            </a:endParaRPr>
          </a:p>
        </p:txBody>
      </p:sp>
      <p:sp>
        <p:nvSpPr>
          <p:cNvPr id="121" name="object 121"/>
          <p:cNvSpPr txBox="1"/>
          <p:nvPr/>
        </p:nvSpPr>
        <p:spPr>
          <a:xfrm>
            <a:off x="7335112" y="4529395"/>
            <a:ext cx="5741035" cy="377825"/>
          </a:xfrm>
          <a:prstGeom prst="rect">
            <a:avLst/>
          </a:prstGeom>
        </p:spPr>
        <p:txBody>
          <a:bodyPr vert="horz" wrap="square" lIns="0" tIns="13335" rIns="0" bIns="0" rtlCol="0">
            <a:spAutoFit/>
          </a:bodyPr>
          <a:lstStyle/>
          <a:p>
            <a:pPr marL="12700">
              <a:lnSpc>
                <a:spcPct val="100000"/>
              </a:lnSpc>
              <a:spcBef>
                <a:spcPts val="105"/>
              </a:spcBef>
            </a:pPr>
            <a:r>
              <a:rPr lang="en" sz="2300" i="1" spc="-175" dirty="0">
                <a:solidFill>
                  <a:srgbClr val="231F20"/>
                </a:solidFill>
                <a:latin typeface="Arial Narrow"/>
                <a:cs typeface="Arial Narrow"/>
              </a:rPr>
              <a:t>Do you know someone who has ever been a victim of phishing?</a:t>
            </a:r>
            <a:endParaRPr sz="2300" dirty="0">
              <a:latin typeface="Arial Narrow"/>
              <a:cs typeface="Arial Narrow"/>
            </a:endParaRPr>
          </a:p>
        </p:txBody>
      </p:sp>
      <p:sp>
        <p:nvSpPr>
          <p:cNvPr id="122" name="object 122"/>
          <p:cNvSpPr txBox="1"/>
          <p:nvPr/>
        </p:nvSpPr>
        <p:spPr>
          <a:xfrm>
            <a:off x="7335112" y="4901028"/>
            <a:ext cx="9055100" cy="377825"/>
          </a:xfrm>
          <a:prstGeom prst="rect">
            <a:avLst/>
          </a:prstGeom>
        </p:spPr>
        <p:txBody>
          <a:bodyPr vert="horz" wrap="square" lIns="0" tIns="13335" rIns="0" bIns="0" rtlCol="0">
            <a:spAutoFit/>
          </a:bodyPr>
          <a:lstStyle/>
          <a:p>
            <a:pPr marL="12700">
              <a:lnSpc>
                <a:spcPct val="100000"/>
              </a:lnSpc>
              <a:spcBef>
                <a:spcPts val="105"/>
              </a:spcBef>
            </a:pPr>
            <a:r>
              <a:rPr lang="en" sz="2300" i="1" spc="-200" dirty="0">
                <a:solidFill>
                  <a:srgbClr val="231F20"/>
                </a:solidFill>
                <a:latin typeface="Arial Narrow"/>
                <a:cs typeface="Arial Narrow"/>
              </a:rPr>
              <a:t>What can be the consequences if you click on a link contained in a suspicious message?</a:t>
            </a:r>
            <a:endParaRPr sz="2300" dirty="0">
              <a:latin typeface="Arial Narrow"/>
              <a:cs typeface="Arial Narrow"/>
            </a:endParaRPr>
          </a:p>
        </p:txBody>
      </p:sp>
      <p:sp>
        <p:nvSpPr>
          <p:cNvPr id="123" name="object 123"/>
          <p:cNvSpPr txBox="1"/>
          <p:nvPr/>
        </p:nvSpPr>
        <p:spPr>
          <a:xfrm>
            <a:off x="7335112" y="5272662"/>
            <a:ext cx="4987290"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can make you want to click on a link?</a:t>
            </a:r>
            <a:endParaRPr sz="2300" dirty="0">
              <a:latin typeface="Arial Narrow"/>
              <a:cs typeface="Arial Narrow"/>
            </a:endParaRPr>
          </a:p>
        </p:txBody>
      </p:sp>
      <p:grpSp>
        <p:nvGrpSpPr>
          <p:cNvPr id="125" name="object 2">
            <a:extLst>
              <a:ext uri="{FF2B5EF4-FFF2-40B4-BE49-F238E27FC236}">
                <a16:creationId xmlns:a16="http://schemas.microsoft.com/office/drawing/2014/main" id="{C152471C-5034-A7E2-FACF-0AAF9BD8CB58}"/>
              </a:ext>
            </a:extLst>
          </p:cNvPr>
          <p:cNvGrpSpPr/>
          <p:nvPr/>
        </p:nvGrpSpPr>
        <p:grpSpPr>
          <a:xfrm>
            <a:off x="0" y="0"/>
            <a:ext cx="20104100" cy="1543685"/>
            <a:chOff x="0" y="0"/>
            <a:chExt cx="20104100" cy="1543685"/>
          </a:xfrm>
        </p:grpSpPr>
        <p:sp>
          <p:nvSpPr>
            <p:cNvPr id="126" name="object 3">
              <a:extLst>
                <a:ext uri="{FF2B5EF4-FFF2-40B4-BE49-F238E27FC236}">
                  <a16:creationId xmlns:a16="http://schemas.microsoft.com/office/drawing/2014/main" id="{54BB7244-6A09-8496-F3F8-6A4352D3D9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7" name="object 4">
              <a:extLst>
                <a:ext uri="{FF2B5EF4-FFF2-40B4-BE49-F238E27FC236}">
                  <a16:creationId xmlns:a16="http://schemas.microsoft.com/office/drawing/2014/main" id="{485FFCAB-9E01-0FCB-7016-50974EFC6687}"/>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8" name="object 5">
              <a:extLst>
                <a:ext uri="{FF2B5EF4-FFF2-40B4-BE49-F238E27FC236}">
                  <a16:creationId xmlns:a16="http://schemas.microsoft.com/office/drawing/2014/main" id="{C5CEF159-AC54-4043-EA37-A5D1A337EC3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29" name="object 6">
              <a:extLst>
                <a:ext uri="{FF2B5EF4-FFF2-40B4-BE49-F238E27FC236}">
                  <a16:creationId xmlns:a16="http://schemas.microsoft.com/office/drawing/2014/main" id="{EFA37600-B4D4-1216-121A-48717E70CB6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0" name="object 7">
              <a:extLst>
                <a:ext uri="{FF2B5EF4-FFF2-40B4-BE49-F238E27FC236}">
                  <a16:creationId xmlns:a16="http://schemas.microsoft.com/office/drawing/2014/main" id="{AD375577-0773-C381-A548-423FA069B8E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1" name="object 8">
              <a:extLst>
                <a:ext uri="{FF2B5EF4-FFF2-40B4-BE49-F238E27FC236}">
                  <a16:creationId xmlns:a16="http://schemas.microsoft.com/office/drawing/2014/main" id="{D568C529-E8CC-482C-1367-3F9BA1D05523}"/>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2" name="object 9">
              <a:extLst>
                <a:ext uri="{FF2B5EF4-FFF2-40B4-BE49-F238E27FC236}">
                  <a16:creationId xmlns:a16="http://schemas.microsoft.com/office/drawing/2014/main" id="{F4EF12EF-4C7D-4742-A4F4-1D89136AA25C}"/>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33" name="object 10">
              <a:extLst>
                <a:ext uri="{FF2B5EF4-FFF2-40B4-BE49-F238E27FC236}">
                  <a16:creationId xmlns:a16="http://schemas.microsoft.com/office/drawing/2014/main" id="{25AC1DD9-934F-F4C1-CE4D-9D41DDF668E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4" name="object 11">
              <a:extLst>
                <a:ext uri="{FF2B5EF4-FFF2-40B4-BE49-F238E27FC236}">
                  <a16:creationId xmlns:a16="http://schemas.microsoft.com/office/drawing/2014/main" id="{2FBCD8D7-636E-8F4F-EEF0-38C4052149C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35" name="object 12">
              <a:extLst>
                <a:ext uri="{FF2B5EF4-FFF2-40B4-BE49-F238E27FC236}">
                  <a16:creationId xmlns:a16="http://schemas.microsoft.com/office/drawing/2014/main" id="{28A42061-BE9A-2ED5-6A81-5ED1EF2F22CE}"/>
                </a:ext>
              </a:extLst>
            </p:cNvPr>
            <p:cNvPicPr/>
            <p:nvPr/>
          </p:nvPicPr>
          <p:blipFill>
            <a:blip r:embed="rId14"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6" name="object 13">
              <a:extLst>
                <a:ext uri="{FF2B5EF4-FFF2-40B4-BE49-F238E27FC236}">
                  <a16:creationId xmlns:a16="http://schemas.microsoft.com/office/drawing/2014/main" id="{5DB006AE-0587-7033-2741-FB52321159B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7" name="object 14">
              <a:extLst>
                <a:ext uri="{FF2B5EF4-FFF2-40B4-BE49-F238E27FC236}">
                  <a16:creationId xmlns:a16="http://schemas.microsoft.com/office/drawing/2014/main" id="{67C41F35-7CB3-6A35-E415-6EB815ADF7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8" name="object 15">
            <a:extLst>
              <a:ext uri="{FF2B5EF4-FFF2-40B4-BE49-F238E27FC236}">
                <a16:creationId xmlns:a16="http://schemas.microsoft.com/office/drawing/2014/main" id="{7BB84D91-8AC9-0FF1-7441-676C65E0FB0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39" name="object 21">
            <a:extLst>
              <a:ext uri="{FF2B5EF4-FFF2-40B4-BE49-F238E27FC236}">
                <a16:creationId xmlns:a16="http://schemas.microsoft.com/office/drawing/2014/main" id="{B9C9C96A-4800-0C0F-A1FB-797FA35B1A11}"/>
              </a:ext>
            </a:extLst>
          </p:cNvPr>
          <p:cNvGrpSpPr/>
          <p:nvPr/>
        </p:nvGrpSpPr>
        <p:grpSpPr>
          <a:xfrm>
            <a:off x="1322959" y="1556894"/>
            <a:ext cx="1341120" cy="1238250"/>
            <a:chOff x="1322959" y="1556894"/>
            <a:chExt cx="1341120" cy="1238250"/>
          </a:xfrm>
        </p:grpSpPr>
        <p:sp>
          <p:nvSpPr>
            <p:cNvPr id="140" name="object 22">
              <a:extLst>
                <a:ext uri="{FF2B5EF4-FFF2-40B4-BE49-F238E27FC236}">
                  <a16:creationId xmlns:a16="http://schemas.microsoft.com/office/drawing/2014/main" id="{0EE24DE9-9364-835F-31F4-F15A4C6AF6A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1" name="object 23">
              <a:extLst>
                <a:ext uri="{FF2B5EF4-FFF2-40B4-BE49-F238E27FC236}">
                  <a16:creationId xmlns:a16="http://schemas.microsoft.com/office/drawing/2014/main" id="{128E1EE4-BB1F-7D4F-7D5E-E144173A8EB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2" name="object 24">
              <a:extLst>
                <a:ext uri="{FF2B5EF4-FFF2-40B4-BE49-F238E27FC236}">
                  <a16:creationId xmlns:a16="http://schemas.microsoft.com/office/drawing/2014/main" id="{E21B99F2-91EB-87F8-6457-CA4DEC000AD0}"/>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3" name="object 26">
            <a:extLst>
              <a:ext uri="{FF2B5EF4-FFF2-40B4-BE49-F238E27FC236}">
                <a16:creationId xmlns:a16="http://schemas.microsoft.com/office/drawing/2014/main" id="{E4C8C04A-C8CF-BA31-C4BF-85EB3D31B774}"/>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sp>
        <p:nvSpPr>
          <p:cNvPr id="144" name="object 109">
            <a:extLst>
              <a:ext uri="{FF2B5EF4-FFF2-40B4-BE49-F238E27FC236}">
                <a16:creationId xmlns:a16="http://schemas.microsoft.com/office/drawing/2014/main" id="{45B676F0-7196-3F5A-8FAD-45A98029309C}"/>
              </a:ext>
            </a:extLst>
          </p:cNvPr>
          <p:cNvSpPr txBox="1"/>
          <p:nvPr/>
        </p:nvSpPr>
        <p:spPr>
          <a:xfrm>
            <a:off x="1840113" y="7010398"/>
            <a:ext cx="2071335" cy="278281"/>
          </a:xfrm>
          <a:prstGeom prst="rect">
            <a:avLst/>
          </a:prstGeom>
        </p:spPr>
        <p:txBody>
          <a:bodyPr vert="horz" wrap="square" lIns="0" tIns="16510" rIns="0" bIns="0" rtlCol="0">
            <a:spAutoFit/>
          </a:bodyPr>
          <a:lstStyle/>
          <a:p>
            <a:pPr marL="12700">
              <a:lnSpc>
                <a:spcPct val="100000"/>
              </a:lnSpc>
              <a:spcBef>
                <a:spcPts val="130"/>
              </a:spcBef>
            </a:pPr>
            <a:r>
              <a:rPr lang="en" sz="1700" b="1" spc="125" dirty="0">
                <a:solidFill>
                  <a:srgbClr val="231F20"/>
                </a:solidFill>
                <a:latin typeface="Calibri"/>
                <a:cs typeface="Calibri"/>
              </a:rPr>
              <a:t>SLIDES TO PROJECT</a:t>
            </a:r>
            <a:endParaRPr lang="fr-FR" sz="1700" b="1" dirty="0">
              <a:latin typeface="Calibri"/>
              <a:cs typeface="Calibri"/>
            </a:endParaRPr>
          </a:p>
        </p:txBody>
      </p:sp>
      <p:grpSp>
        <p:nvGrpSpPr>
          <p:cNvPr id="2" name="Group 1">
            <a:extLst>
              <a:ext uri="{FF2B5EF4-FFF2-40B4-BE49-F238E27FC236}">
                <a16:creationId xmlns:a16="http://schemas.microsoft.com/office/drawing/2014/main" id="{17AF3CAB-0A5F-A352-4CE4-540A1E0F5F4B}"/>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25BCA66D-2A7C-23C1-8915-886BF85A1648}"/>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BA124C7-D819-502E-F5DC-B24440C6F7C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618833" y="7388958"/>
            <a:ext cx="5582920" cy="3279775"/>
            <a:chOff x="4618833" y="7388958"/>
            <a:chExt cx="5582920" cy="3279775"/>
          </a:xfrm>
        </p:grpSpPr>
        <p:sp>
          <p:nvSpPr>
            <p:cNvPr id="15" name="object 15"/>
            <p:cNvSpPr/>
            <p:nvPr/>
          </p:nvSpPr>
          <p:spPr>
            <a:xfrm>
              <a:off x="4618833" y="738895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4745323" y="7515447"/>
              <a:ext cx="5266991" cy="2962684"/>
            </a:xfrm>
            <a:prstGeom prst="rect">
              <a:avLst/>
            </a:prstGeom>
          </p:spPr>
        </p:pic>
      </p:grpSp>
      <p:sp>
        <p:nvSpPr>
          <p:cNvPr id="17" name="object 17"/>
          <p:cNvSpPr txBox="1"/>
          <p:nvPr/>
        </p:nvSpPr>
        <p:spPr>
          <a:xfrm>
            <a:off x="6384200"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en"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8242676"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en"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5041170" y="7726214"/>
            <a:ext cx="3869054" cy="2397125"/>
            <a:chOff x="5041170" y="7726214"/>
            <a:chExt cx="3869054" cy="2397125"/>
          </a:xfrm>
        </p:grpSpPr>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6221024" y="9095348"/>
              <a:ext cx="2688927" cy="1027384"/>
            </a:xfrm>
            <a:prstGeom prst="rect">
              <a:avLst/>
            </a:prstGeom>
          </p:spPr>
        </p:pic>
        <p:sp>
          <p:nvSpPr>
            <p:cNvPr id="21" name="object 21"/>
            <p:cNvSpPr/>
            <p:nvPr/>
          </p:nvSpPr>
          <p:spPr>
            <a:xfrm>
              <a:off x="5041170" y="7726214"/>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8417540" y="7598192"/>
            <a:ext cx="411480"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2</a:t>
            </a:r>
            <a:endParaRPr sz="750" dirty="0">
              <a:latin typeface="Calibri"/>
              <a:cs typeface="Calibri"/>
            </a:endParaRPr>
          </a:p>
        </p:txBody>
      </p:sp>
      <p:sp>
        <p:nvSpPr>
          <p:cNvPr id="28" name="object 28"/>
          <p:cNvSpPr txBox="1"/>
          <p:nvPr/>
        </p:nvSpPr>
        <p:spPr>
          <a:xfrm>
            <a:off x="3172247" y="4363348"/>
            <a:ext cx="3189605" cy="1708150"/>
          </a:xfrm>
          <a:prstGeom prst="rect">
            <a:avLst/>
          </a:prstGeom>
        </p:spPr>
        <p:txBody>
          <a:bodyPr vert="horz" wrap="square" lIns="0" tIns="0" rIns="0" bIns="0" rtlCol="0">
            <a:spAutoFit/>
          </a:bodyPr>
          <a:lstStyle/>
          <a:p>
            <a:pPr algn="r">
              <a:lnSpc>
                <a:spcPts val="70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lang="en" sz="1400" spc="114" dirty="0">
                <a:solidFill>
                  <a:srgbClr val="231F20"/>
                </a:solidFill>
                <a:latin typeface="Calibri"/>
                <a:cs typeface="Calibri"/>
              </a:rPr>
              <a:t>Should you click or not?</a:t>
            </a:r>
            <a:endParaRPr sz="1400" dirty="0">
              <a:latin typeface="Calibri"/>
              <a:cs typeface="Calibri"/>
            </a:endParaRPr>
          </a:p>
          <a:p>
            <a:pPr>
              <a:lnSpc>
                <a:spcPct val="100000"/>
              </a:lnSpc>
            </a:pPr>
            <a:endParaRPr sz="1600" dirty="0">
              <a:latin typeface="Calibri"/>
              <a:cs typeface="Calibri"/>
            </a:endParaRPr>
          </a:p>
          <a:p>
            <a:pPr marL="721360">
              <a:lnSpc>
                <a:spcPct val="100000"/>
              </a:lnSpc>
            </a:pPr>
            <a:r>
              <a:rPr lang="en" sz="1750" spc="45" dirty="0">
                <a:solidFill>
                  <a:srgbClr val="FFFFFF"/>
                </a:solidFill>
                <a:latin typeface="Calibri"/>
                <a:cs typeface="Calibri"/>
              </a:rPr>
              <a:t>No</a:t>
            </a:r>
            <a:endParaRPr sz="1750" dirty="0">
              <a:latin typeface="Calibri"/>
              <a:cs typeface="Calibri"/>
            </a:endParaRPr>
          </a:p>
          <a:p>
            <a:pPr marL="179070" marR="1784350">
              <a:lnSpc>
                <a:spcPct val="101899"/>
              </a:lnSpc>
              <a:spcBef>
                <a:spcPts val="2039"/>
              </a:spcBef>
            </a:pPr>
            <a:r>
              <a:rPr lang="en" sz="450" dirty="0">
                <a:solidFill>
                  <a:srgbClr val="602177"/>
                </a:solidFill>
                <a:latin typeface="Calibri"/>
                <a:cs typeface="Calibri"/>
              </a:rPr>
              <a:t>It is probably a scam. Often, fraudsters use shortened links to make it look like a link looks like it's safe to click.</a:t>
            </a:r>
            <a:endParaRPr sz="450" dirty="0">
              <a:latin typeface="Calibri"/>
              <a:cs typeface="Calibri"/>
            </a:endParaRPr>
          </a:p>
        </p:txBody>
      </p:sp>
      <p:grpSp>
        <p:nvGrpSpPr>
          <p:cNvPr id="29" name="object 29"/>
          <p:cNvGrpSpPr/>
          <p:nvPr/>
        </p:nvGrpSpPr>
        <p:grpSpPr>
          <a:xfrm>
            <a:off x="2912089" y="4177296"/>
            <a:ext cx="4587875" cy="2695575"/>
            <a:chOff x="2912089" y="4177296"/>
            <a:chExt cx="4587875" cy="2695575"/>
          </a:xfrm>
        </p:grpSpPr>
        <p:sp>
          <p:nvSpPr>
            <p:cNvPr id="30" name="object 30"/>
            <p:cNvSpPr/>
            <p:nvPr/>
          </p:nvSpPr>
          <p:spPr>
            <a:xfrm>
              <a:off x="2912089" y="4177296"/>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31" name="object 31"/>
            <p:cNvSpPr/>
            <p:nvPr/>
          </p:nvSpPr>
          <p:spPr>
            <a:xfrm>
              <a:off x="3016947" y="428214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4" cstate="screen">
              <a:extLst>
                <a:ext uri="{28A0092B-C50C-407E-A947-70E740481C1C}">
                  <a14:useLocalDpi xmlns:a14="http://schemas.microsoft.com/office/drawing/2010/main"/>
                </a:ext>
              </a:extLst>
            </a:blip>
            <a:stretch>
              <a:fillRect/>
            </a:stretch>
          </p:blipFill>
          <p:spPr>
            <a:xfrm>
              <a:off x="4722992" y="4619481"/>
              <a:ext cx="1080434" cy="1976566"/>
            </a:xfrm>
            <a:prstGeom prst="rect">
              <a:avLst/>
            </a:prstGeom>
          </p:spPr>
        </p:pic>
        <p:pic>
          <p:nvPicPr>
            <p:cNvPr id="33" name="object 33"/>
            <p:cNvPicPr/>
            <p:nvPr/>
          </p:nvPicPr>
          <p:blipFill>
            <a:blip r:embed="rId5" cstate="screen">
              <a:extLst>
                <a:ext uri="{28A0092B-C50C-407E-A947-70E740481C1C}">
                  <a14:useLocalDpi xmlns:a14="http://schemas.microsoft.com/office/drawing/2010/main"/>
                </a:ext>
              </a:extLst>
            </a:blip>
            <a:stretch>
              <a:fillRect/>
            </a:stretch>
          </p:blipFill>
          <p:spPr>
            <a:xfrm>
              <a:off x="5234252" y="5269441"/>
              <a:ext cx="106231" cy="122521"/>
            </a:xfrm>
            <a:prstGeom prst="rect">
              <a:avLst/>
            </a:prstGeom>
          </p:spPr>
        </p:pic>
        <p:pic>
          <p:nvPicPr>
            <p:cNvPr id="34" name="object 34"/>
            <p:cNvPicPr/>
            <p:nvPr/>
          </p:nvPicPr>
          <p:blipFill>
            <a:blip r:embed="rId6" cstate="screen">
              <a:extLst>
                <a:ext uri="{28A0092B-C50C-407E-A947-70E740481C1C}">
                  <a14:useLocalDpi xmlns:a14="http://schemas.microsoft.com/office/drawing/2010/main"/>
                </a:ext>
              </a:extLst>
            </a:blip>
            <a:stretch>
              <a:fillRect/>
            </a:stretch>
          </p:blipFill>
          <p:spPr>
            <a:xfrm>
              <a:off x="3546065" y="5177561"/>
              <a:ext cx="1546649" cy="545813"/>
            </a:xfrm>
            <a:prstGeom prst="rect">
              <a:avLst/>
            </a:prstGeom>
          </p:spPr>
        </p:pic>
        <p:sp>
          <p:nvSpPr>
            <p:cNvPr id="35" name="object 35"/>
            <p:cNvSpPr/>
            <p:nvPr/>
          </p:nvSpPr>
          <p:spPr>
            <a:xfrm>
              <a:off x="3260023" y="4455317"/>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sp>
        <p:nvSpPr>
          <p:cNvPr id="36" name="object 36"/>
          <p:cNvSpPr txBox="1"/>
          <p:nvPr/>
        </p:nvSpPr>
        <p:spPr>
          <a:xfrm>
            <a:off x="2563751" y="3894664"/>
            <a:ext cx="3189605" cy="670560"/>
          </a:xfrm>
          <a:prstGeom prst="rect">
            <a:avLst/>
          </a:prstGeom>
        </p:spPr>
        <p:txBody>
          <a:bodyPr vert="horz" wrap="square" lIns="0" tIns="0" rIns="0" bIns="0" rtlCol="0">
            <a:spAutoFit/>
          </a:bodyPr>
          <a:lstStyle/>
          <a:p>
            <a:pPr algn="r">
              <a:lnSpc>
                <a:spcPts val="70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lang="en" sz="1400" spc="114" dirty="0">
                <a:solidFill>
                  <a:srgbClr val="231F20"/>
                </a:solidFill>
                <a:latin typeface="Calibri"/>
                <a:cs typeface="Calibri"/>
              </a:rPr>
              <a:t>Should you click or not?</a:t>
            </a:r>
            <a:endParaRPr sz="1400" dirty="0">
              <a:latin typeface="Calibri"/>
              <a:cs typeface="Calibri"/>
            </a:endParaRPr>
          </a:p>
        </p:txBody>
      </p:sp>
      <p:grpSp>
        <p:nvGrpSpPr>
          <p:cNvPr id="37" name="object 37"/>
          <p:cNvGrpSpPr/>
          <p:nvPr/>
        </p:nvGrpSpPr>
        <p:grpSpPr>
          <a:xfrm>
            <a:off x="2303594" y="3708609"/>
            <a:ext cx="5075555" cy="3042920"/>
            <a:chOff x="2303594" y="3708609"/>
            <a:chExt cx="5075555" cy="3042920"/>
          </a:xfrm>
        </p:grpSpPr>
        <p:sp>
          <p:nvSpPr>
            <p:cNvPr id="38" name="object 38"/>
            <p:cNvSpPr/>
            <p:nvPr/>
          </p:nvSpPr>
          <p:spPr>
            <a:xfrm>
              <a:off x="5228679" y="4455318"/>
              <a:ext cx="1972310" cy="22860"/>
            </a:xfrm>
            <a:custGeom>
              <a:avLst/>
              <a:gdLst/>
              <a:ahLst/>
              <a:cxnLst/>
              <a:rect l="l" t="t" r="r" b="b"/>
              <a:pathLst>
                <a:path w="1972309" h="22860">
                  <a:moveTo>
                    <a:pt x="1971789" y="5041"/>
                  </a:moveTo>
                  <a:lnTo>
                    <a:pt x="1969223" y="5041"/>
                  </a:lnTo>
                  <a:lnTo>
                    <a:pt x="1969223" y="0"/>
                  </a:lnTo>
                  <a:lnTo>
                    <a:pt x="0" y="0"/>
                  </a:lnTo>
                  <a:lnTo>
                    <a:pt x="0" y="5041"/>
                  </a:lnTo>
                  <a:lnTo>
                    <a:pt x="0" y="17653"/>
                  </a:lnTo>
                  <a:lnTo>
                    <a:pt x="0" y="22694"/>
                  </a:lnTo>
                  <a:lnTo>
                    <a:pt x="1969071" y="22694"/>
                  </a:lnTo>
                  <a:lnTo>
                    <a:pt x="1969071" y="17653"/>
                  </a:lnTo>
                  <a:lnTo>
                    <a:pt x="1971789" y="17653"/>
                  </a:lnTo>
                  <a:lnTo>
                    <a:pt x="1971789" y="5041"/>
                  </a:lnTo>
                  <a:close/>
                </a:path>
              </a:pathLst>
            </a:custGeom>
            <a:solidFill>
              <a:srgbClr val="CC96EA"/>
            </a:solidFill>
          </p:spPr>
          <p:txBody>
            <a:bodyPr wrap="square" lIns="0" tIns="0" rIns="0" bIns="0" rtlCol="0"/>
            <a:lstStyle/>
            <a:p>
              <a:endParaRPr dirty="0"/>
            </a:p>
          </p:txBody>
        </p:sp>
        <p:sp>
          <p:nvSpPr>
            <p:cNvPr id="39" name="object 39"/>
            <p:cNvSpPr/>
            <p:nvPr/>
          </p:nvSpPr>
          <p:spPr>
            <a:xfrm>
              <a:off x="5219970" y="4455315"/>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40" name="object 40"/>
            <p:cNvSpPr/>
            <p:nvPr/>
          </p:nvSpPr>
          <p:spPr>
            <a:xfrm>
              <a:off x="5199967" y="4436747"/>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41" name="object 41"/>
            <p:cNvSpPr/>
            <p:nvPr/>
          </p:nvSpPr>
          <p:spPr>
            <a:xfrm>
              <a:off x="5194248" y="4431115"/>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42" name="object 42"/>
            <p:cNvPicPr/>
            <p:nvPr/>
          </p:nvPicPr>
          <p:blipFill>
            <a:blip r:embed="rId7" cstate="screen">
              <a:extLst>
                <a:ext uri="{28A0092B-C50C-407E-A947-70E740481C1C}">
                  <a14:useLocalDpi xmlns:a14="http://schemas.microsoft.com/office/drawing/2010/main"/>
                </a:ext>
              </a:extLst>
            </a:blip>
            <a:stretch>
              <a:fillRect/>
            </a:stretch>
          </p:blipFill>
          <p:spPr>
            <a:xfrm>
              <a:off x="3141425" y="4413833"/>
              <a:ext cx="140278" cy="93903"/>
            </a:xfrm>
            <a:prstGeom prst="rect">
              <a:avLst/>
            </a:prstGeom>
          </p:spPr>
        </p:pic>
        <p:sp>
          <p:nvSpPr>
            <p:cNvPr id="43" name="object 43"/>
            <p:cNvSpPr/>
            <p:nvPr/>
          </p:nvSpPr>
          <p:spPr>
            <a:xfrm>
              <a:off x="5160950" y="4413840"/>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90436" y="2108"/>
                  </a:lnTo>
                  <a:lnTo>
                    <a:pt x="70142" y="0"/>
                  </a:lnTo>
                  <a:lnTo>
                    <a:pt x="49847" y="2108"/>
                  </a:lnTo>
                  <a:lnTo>
                    <a:pt x="33629" y="7937"/>
                  </a:lnTo>
                  <a:lnTo>
                    <a:pt x="22885" y="16725"/>
                  </a:lnTo>
                  <a:lnTo>
                    <a:pt x="18986" y="27724"/>
                  </a:lnTo>
                  <a:lnTo>
                    <a:pt x="18986" y="31673"/>
                  </a:lnTo>
                  <a:lnTo>
                    <a:pt x="10833" y="37096"/>
                  </a:lnTo>
                  <a:lnTo>
                    <a:pt x="4889" y="43243"/>
                  </a:lnTo>
                  <a:lnTo>
                    <a:pt x="1244" y="49987"/>
                  </a:lnTo>
                  <a:lnTo>
                    <a:pt x="0" y="57188"/>
                  </a:lnTo>
                  <a:lnTo>
                    <a:pt x="5334" y="71755"/>
                  </a:lnTo>
                  <a:lnTo>
                    <a:pt x="20078" y="83400"/>
                  </a:lnTo>
                  <a:lnTo>
                    <a:pt x="42316" y="91109"/>
                  </a:lnTo>
                  <a:lnTo>
                    <a:pt x="70142" y="93903"/>
                  </a:lnTo>
                  <a:lnTo>
                    <a:pt x="97967" y="91109"/>
                  </a:lnTo>
                  <a:lnTo>
                    <a:pt x="109410" y="87147"/>
                  </a:lnTo>
                  <a:lnTo>
                    <a:pt x="120205" y="83400"/>
                  </a:lnTo>
                  <a:lnTo>
                    <a:pt x="134950" y="71755"/>
                  </a:lnTo>
                  <a:lnTo>
                    <a:pt x="140284" y="57188"/>
                  </a:lnTo>
                  <a:close/>
                </a:path>
              </a:pathLst>
            </a:custGeom>
            <a:solidFill>
              <a:srgbClr val="FFFFFF"/>
            </a:solidFill>
          </p:spPr>
          <p:txBody>
            <a:bodyPr wrap="square" lIns="0" tIns="0" rIns="0" bIns="0" rtlCol="0"/>
            <a:lstStyle/>
            <a:p>
              <a:endParaRPr dirty="0"/>
            </a:p>
          </p:txBody>
        </p:sp>
        <p:sp>
          <p:nvSpPr>
            <p:cNvPr id="44" name="object 44"/>
            <p:cNvSpPr/>
            <p:nvPr/>
          </p:nvSpPr>
          <p:spPr>
            <a:xfrm>
              <a:off x="5167819" y="4449636"/>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45" name="object 45"/>
            <p:cNvSpPr/>
            <p:nvPr/>
          </p:nvSpPr>
          <p:spPr>
            <a:xfrm>
              <a:off x="5167883" y="4449636"/>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46" name="object 46"/>
            <p:cNvSpPr/>
            <p:nvPr/>
          </p:nvSpPr>
          <p:spPr>
            <a:xfrm>
              <a:off x="5186806" y="4441558"/>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47" name="object 47"/>
            <p:cNvSpPr/>
            <p:nvPr/>
          </p:nvSpPr>
          <p:spPr>
            <a:xfrm>
              <a:off x="5186805" y="4420591"/>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48" name="object 48"/>
            <p:cNvSpPr/>
            <p:nvPr/>
          </p:nvSpPr>
          <p:spPr>
            <a:xfrm>
              <a:off x="5202606" y="4425384"/>
              <a:ext cx="20320" cy="34925"/>
            </a:xfrm>
            <a:custGeom>
              <a:avLst/>
              <a:gdLst/>
              <a:ahLst/>
              <a:cxnLst/>
              <a:rect l="l" t="t" r="r" b="b"/>
              <a:pathLst>
                <a:path w="20320" h="34925">
                  <a:moveTo>
                    <a:pt x="13563" y="30784"/>
                  </a:moveTo>
                  <a:lnTo>
                    <a:pt x="12141" y="19227"/>
                  </a:lnTo>
                  <a:lnTo>
                    <a:pt x="11620" y="11569"/>
                  </a:lnTo>
                  <a:lnTo>
                    <a:pt x="11506" y="2590"/>
                  </a:lnTo>
                  <a:lnTo>
                    <a:pt x="11353" y="1016"/>
                  </a:lnTo>
                  <a:lnTo>
                    <a:pt x="9715" y="114"/>
                  </a:lnTo>
                  <a:lnTo>
                    <a:pt x="9169" y="63"/>
                  </a:lnTo>
                  <a:lnTo>
                    <a:pt x="8648" y="63"/>
                  </a:lnTo>
                  <a:lnTo>
                    <a:pt x="5562" y="114"/>
                  </a:lnTo>
                  <a:lnTo>
                    <a:pt x="2705" y="977"/>
                  </a:lnTo>
                  <a:lnTo>
                    <a:pt x="279" y="2514"/>
                  </a:lnTo>
                  <a:lnTo>
                    <a:pt x="0" y="2311"/>
                  </a:lnTo>
                  <a:lnTo>
                    <a:pt x="812" y="10312"/>
                  </a:lnTo>
                  <a:lnTo>
                    <a:pt x="1003" y="18376"/>
                  </a:lnTo>
                  <a:lnTo>
                    <a:pt x="469" y="28575"/>
                  </a:lnTo>
                  <a:lnTo>
                    <a:pt x="1587" y="30289"/>
                  </a:lnTo>
                  <a:lnTo>
                    <a:pt x="6121" y="32143"/>
                  </a:lnTo>
                  <a:lnTo>
                    <a:pt x="8851" y="33070"/>
                  </a:lnTo>
                  <a:lnTo>
                    <a:pt x="11620" y="33807"/>
                  </a:lnTo>
                  <a:lnTo>
                    <a:pt x="12166" y="33896"/>
                  </a:lnTo>
                  <a:lnTo>
                    <a:pt x="12395" y="33870"/>
                  </a:lnTo>
                  <a:lnTo>
                    <a:pt x="12865" y="33731"/>
                  </a:lnTo>
                  <a:lnTo>
                    <a:pt x="13081" y="33197"/>
                  </a:lnTo>
                  <a:lnTo>
                    <a:pt x="13563" y="30784"/>
                  </a:lnTo>
                  <a:close/>
                </a:path>
                <a:path w="20320" h="34925">
                  <a:moveTo>
                    <a:pt x="19824" y="33070"/>
                  </a:moveTo>
                  <a:lnTo>
                    <a:pt x="16802" y="0"/>
                  </a:lnTo>
                  <a:lnTo>
                    <a:pt x="16370" y="0"/>
                  </a:lnTo>
                  <a:lnTo>
                    <a:pt x="16205" y="25"/>
                  </a:lnTo>
                  <a:lnTo>
                    <a:pt x="15824" y="381"/>
                  </a:lnTo>
                  <a:lnTo>
                    <a:pt x="15278" y="1244"/>
                  </a:lnTo>
                  <a:lnTo>
                    <a:pt x="17399" y="34048"/>
                  </a:lnTo>
                  <a:lnTo>
                    <a:pt x="16954" y="34048"/>
                  </a:lnTo>
                  <a:lnTo>
                    <a:pt x="17157" y="34378"/>
                  </a:lnTo>
                  <a:lnTo>
                    <a:pt x="17526" y="34518"/>
                  </a:lnTo>
                  <a:lnTo>
                    <a:pt x="18427" y="34518"/>
                  </a:lnTo>
                  <a:lnTo>
                    <a:pt x="18986" y="34264"/>
                  </a:lnTo>
                  <a:lnTo>
                    <a:pt x="19824" y="33070"/>
                  </a:lnTo>
                  <a:close/>
                </a:path>
              </a:pathLst>
            </a:custGeom>
            <a:solidFill>
              <a:srgbClr val="EFE0F9"/>
            </a:solidFill>
          </p:spPr>
          <p:txBody>
            <a:bodyPr wrap="square" lIns="0" tIns="0" rIns="0" bIns="0" rtlCol="0"/>
            <a:lstStyle/>
            <a:p>
              <a:endParaRPr dirty="0"/>
            </a:p>
          </p:txBody>
        </p:sp>
        <p:sp>
          <p:nvSpPr>
            <p:cNvPr id="49" name="object 49"/>
            <p:cNvSpPr/>
            <p:nvPr/>
          </p:nvSpPr>
          <p:spPr>
            <a:xfrm>
              <a:off x="3016948" y="4282147"/>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50" name="object 50"/>
            <p:cNvSpPr/>
            <p:nvPr/>
          </p:nvSpPr>
          <p:spPr>
            <a:xfrm>
              <a:off x="2303594" y="3708609"/>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51" name="object 51"/>
            <p:cNvSpPr/>
            <p:nvPr/>
          </p:nvSpPr>
          <p:spPr>
            <a:xfrm>
              <a:off x="2408451" y="3813462"/>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8" cstate="screen">
              <a:extLst>
                <a:ext uri="{28A0092B-C50C-407E-A947-70E740481C1C}">
                  <a14:useLocalDpi xmlns:a14="http://schemas.microsoft.com/office/drawing/2010/main"/>
                </a:ext>
              </a:extLst>
            </a:blip>
            <a:stretch>
              <a:fillRect/>
            </a:stretch>
          </p:blipFill>
          <p:spPr>
            <a:xfrm>
              <a:off x="4114496" y="4151608"/>
              <a:ext cx="2169927" cy="1867839"/>
            </a:xfrm>
            <a:prstGeom prst="rect">
              <a:avLst/>
            </a:prstGeom>
          </p:spPr>
        </p:pic>
        <p:pic>
          <p:nvPicPr>
            <p:cNvPr id="53" name="object 53"/>
            <p:cNvPicPr/>
            <p:nvPr/>
          </p:nvPicPr>
          <p:blipFill>
            <a:blip r:embed="rId9" cstate="screen">
              <a:extLst>
                <a:ext uri="{28A0092B-C50C-407E-A947-70E740481C1C}">
                  <a14:useLocalDpi xmlns:a14="http://schemas.microsoft.com/office/drawing/2010/main"/>
                </a:ext>
              </a:extLst>
            </a:blip>
            <a:stretch>
              <a:fillRect/>
            </a:stretch>
          </p:blipFill>
          <p:spPr>
            <a:xfrm>
              <a:off x="4616229" y="5158716"/>
              <a:ext cx="106231" cy="122521"/>
            </a:xfrm>
            <a:prstGeom prst="rect">
              <a:avLst/>
            </a:prstGeom>
          </p:spPr>
        </p:pic>
        <p:pic>
          <p:nvPicPr>
            <p:cNvPr id="54" name="object 54"/>
            <p:cNvPicPr/>
            <p:nvPr/>
          </p:nvPicPr>
          <p:blipFill>
            <a:blip r:embed="rId10" cstate="screen">
              <a:extLst>
                <a:ext uri="{28A0092B-C50C-407E-A947-70E740481C1C}">
                  <a14:useLocalDpi xmlns:a14="http://schemas.microsoft.com/office/drawing/2010/main"/>
                </a:ext>
              </a:extLst>
            </a:blip>
            <a:stretch>
              <a:fillRect/>
            </a:stretch>
          </p:blipFill>
          <p:spPr>
            <a:xfrm>
              <a:off x="2743366" y="5098014"/>
              <a:ext cx="1442315" cy="177811"/>
            </a:xfrm>
            <a:prstGeom prst="rect">
              <a:avLst/>
            </a:prstGeom>
          </p:spPr>
        </p:pic>
        <p:sp>
          <p:nvSpPr>
            <p:cNvPr id="55" name="object 55"/>
            <p:cNvSpPr/>
            <p:nvPr/>
          </p:nvSpPr>
          <p:spPr>
            <a:xfrm>
              <a:off x="2651527" y="3986633"/>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grpSp>
        <p:nvGrpSpPr>
          <p:cNvPr id="56" name="object 56"/>
          <p:cNvGrpSpPr/>
          <p:nvPr/>
        </p:nvGrpSpPr>
        <p:grpSpPr>
          <a:xfrm>
            <a:off x="1690095" y="3228278"/>
            <a:ext cx="5080635" cy="3054350"/>
            <a:chOff x="1690095" y="3228278"/>
            <a:chExt cx="5080635" cy="3054350"/>
          </a:xfrm>
        </p:grpSpPr>
        <p:sp>
          <p:nvSpPr>
            <p:cNvPr id="57" name="object 57"/>
            <p:cNvSpPr/>
            <p:nvPr/>
          </p:nvSpPr>
          <p:spPr>
            <a:xfrm>
              <a:off x="4620171" y="3986637"/>
              <a:ext cx="1972310" cy="22860"/>
            </a:xfrm>
            <a:custGeom>
              <a:avLst/>
              <a:gdLst/>
              <a:ahLst/>
              <a:cxnLst/>
              <a:rect l="l" t="t" r="r" b="b"/>
              <a:pathLst>
                <a:path w="1972309" h="22860">
                  <a:moveTo>
                    <a:pt x="1971802" y="5041"/>
                  </a:moveTo>
                  <a:lnTo>
                    <a:pt x="1969236" y="5041"/>
                  </a:lnTo>
                  <a:lnTo>
                    <a:pt x="1969236" y="0"/>
                  </a:lnTo>
                  <a:lnTo>
                    <a:pt x="0" y="0"/>
                  </a:lnTo>
                  <a:lnTo>
                    <a:pt x="0" y="5041"/>
                  </a:lnTo>
                  <a:lnTo>
                    <a:pt x="0" y="17653"/>
                  </a:lnTo>
                  <a:lnTo>
                    <a:pt x="0" y="22694"/>
                  </a:lnTo>
                  <a:lnTo>
                    <a:pt x="1969084" y="22694"/>
                  </a:lnTo>
                  <a:lnTo>
                    <a:pt x="1969084" y="17653"/>
                  </a:lnTo>
                  <a:lnTo>
                    <a:pt x="1971802" y="17653"/>
                  </a:lnTo>
                  <a:lnTo>
                    <a:pt x="1971802" y="5041"/>
                  </a:lnTo>
                  <a:close/>
                </a:path>
              </a:pathLst>
            </a:custGeom>
            <a:solidFill>
              <a:srgbClr val="CC96EA"/>
            </a:solidFill>
          </p:spPr>
          <p:txBody>
            <a:bodyPr wrap="square" lIns="0" tIns="0" rIns="0" bIns="0" rtlCol="0"/>
            <a:lstStyle/>
            <a:p>
              <a:endParaRPr dirty="0"/>
            </a:p>
          </p:txBody>
        </p:sp>
        <p:sp>
          <p:nvSpPr>
            <p:cNvPr id="58" name="object 58"/>
            <p:cNvSpPr/>
            <p:nvPr/>
          </p:nvSpPr>
          <p:spPr>
            <a:xfrm>
              <a:off x="4611474" y="3986631"/>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59" name="object 59"/>
            <p:cNvSpPr/>
            <p:nvPr/>
          </p:nvSpPr>
          <p:spPr>
            <a:xfrm>
              <a:off x="4591471" y="3968062"/>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60" name="object 60"/>
            <p:cNvSpPr/>
            <p:nvPr/>
          </p:nvSpPr>
          <p:spPr>
            <a:xfrm>
              <a:off x="4585752" y="3962430"/>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screen">
              <a:extLst>
                <a:ext uri="{28A0092B-C50C-407E-A947-70E740481C1C}">
                  <a14:useLocalDpi xmlns:a14="http://schemas.microsoft.com/office/drawing/2010/main"/>
                </a:ext>
              </a:extLst>
            </a:blip>
            <a:stretch>
              <a:fillRect/>
            </a:stretch>
          </p:blipFill>
          <p:spPr>
            <a:xfrm>
              <a:off x="2532928" y="3945148"/>
              <a:ext cx="140278" cy="93903"/>
            </a:xfrm>
            <a:prstGeom prst="rect">
              <a:avLst/>
            </a:prstGeom>
          </p:spPr>
        </p:pic>
        <p:sp>
          <p:nvSpPr>
            <p:cNvPr id="62" name="object 62"/>
            <p:cNvSpPr/>
            <p:nvPr/>
          </p:nvSpPr>
          <p:spPr>
            <a:xfrm>
              <a:off x="4552454" y="3945159"/>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117398" y="16713"/>
                  </a:lnTo>
                  <a:lnTo>
                    <a:pt x="106654" y="7924"/>
                  </a:lnTo>
                  <a:lnTo>
                    <a:pt x="103390" y="6756"/>
                  </a:lnTo>
                  <a:lnTo>
                    <a:pt x="90436" y="2108"/>
                  </a:lnTo>
                  <a:lnTo>
                    <a:pt x="70142" y="0"/>
                  </a:lnTo>
                  <a:lnTo>
                    <a:pt x="49847" y="2108"/>
                  </a:lnTo>
                  <a:lnTo>
                    <a:pt x="33629" y="7924"/>
                  </a:lnTo>
                  <a:lnTo>
                    <a:pt x="22885" y="16713"/>
                  </a:lnTo>
                  <a:lnTo>
                    <a:pt x="18986" y="27724"/>
                  </a:lnTo>
                  <a:lnTo>
                    <a:pt x="18986" y="31673"/>
                  </a:lnTo>
                  <a:lnTo>
                    <a:pt x="10833" y="37096"/>
                  </a:lnTo>
                  <a:lnTo>
                    <a:pt x="4889" y="43243"/>
                  </a:lnTo>
                  <a:lnTo>
                    <a:pt x="1244" y="49987"/>
                  </a:lnTo>
                  <a:lnTo>
                    <a:pt x="0" y="57188"/>
                  </a:lnTo>
                  <a:lnTo>
                    <a:pt x="5334" y="71755"/>
                  </a:lnTo>
                  <a:lnTo>
                    <a:pt x="20078" y="83388"/>
                  </a:lnTo>
                  <a:lnTo>
                    <a:pt x="42316" y="91109"/>
                  </a:lnTo>
                  <a:lnTo>
                    <a:pt x="70142" y="93903"/>
                  </a:lnTo>
                  <a:lnTo>
                    <a:pt x="97967" y="91109"/>
                  </a:lnTo>
                  <a:lnTo>
                    <a:pt x="109397" y="87134"/>
                  </a:lnTo>
                  <a:lnTo>
                    <a:pt x="120205" y="83388"/>
                  </a:lnTo>
                  <a:lnTo>
                    <a:pt x="134937" y="71755"/>
                  </a:lnTo>
                  <a:lnTo>
                    <a:pt x="140284" y="57188"/>
                  </a:lnTo>
                  <a:close/>
                </a:path>
              </a:pathLst>
            </a:custGeom>
            <a:solidFill>
              <a:srgbClr val="FFFFFF"/>
            </a:solidFill>
          </p:spPr>
          <p:txBody>
            <a:bodyPr wrap="square" lIns="0" tIns="0" rIns="0" bIns="0" rtlCol="0"/>
            <a:lstStyle/>
            <a:p>
              <a:endParaRPr dirty="0"/>
            </a:p>
          </p:txBody>
        </p:sp>
        <p:sp>
          <p:nvSpPr>
            <p:cNvPr id="63" name="object 63"/>
            <p:cNvSpPr/>
            <p:nvPr/>
          </p:nvSpPr>
          <p:spPr>
            <a:xfrm>
              <a:off x="4559322" y="3980952"/>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64" name="object 64"/>
            <p:cNvSpPr/>
            <p:nvPr/>
          </p:nvSpPr>
          <p:spPr>
            <a:xfrm>
              <a:off x="4559386" y="3980952"/>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65" name="object 65"/>
            <p:cNvSpPr/>
            <p:nvPr/>
          </p:nvSpPr>
          <p:spPr>
            <a:xfrm>
              <a:off x="4578310" y="3972874"/>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66" name="object 66"/>
            <p:cNvSpPr/>
            <p:nvPr/>
          </p:nvSpPr>
          <p:spPr>
            <a:xfrm>
              <a:off x="4578309" y="3951906"/>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67" name="object 67"/>
            <p:cNvSpPr/>
            <p:nvPr/>
          </p:nvSpPr>
          <p:spPr>
            <a:xfrm>
              <a:off x="4594110" y="3956703"/>
              <a:ext cx="20320" cy="34925"/>
            </a:xfrm>
            <a:custGeom>
              <a:avLst/>
              <a:gdLst/>
              <a:ahLst/>
              <a:cxnLst/>
              <a:rect l="l" t="t" r="r" b="b"/>
              <a:pathLst>
                <a:path w="20320" h="34925">
                  <a:moveTo>
                    <a:pt x="13563" y="30772"/>
                  </a:moveTo>
                  <a:lnTo>
                    <a:pt x="12141" y="19227"/>
                  </a:lnTo>
                  <a:lnTo>
                    <a:pt x="11620" y="11569"/>
                  </a:lnTo>
                  <a:lnTo>
                    <a:pt x="11506" y="2578"/>
                  </a:lnTo>
                  <a:lnTo>
                    <a:pt x="11353" y="1003"/>
                  </a:lnTo>
                  <a:lnTo>
                    <a:pt x="9715" y="101"/>
                  </a:lnTo>
                  <a:lnTo>
                    <a:pt x="9169" y="63"/>
                  </a:lnTo>
                  <a:lnTo>
                    <a:pt x="8648" y="63"/>
                  </a:lnTo>
                  <a:lnTo>
                    <a:pt x="5562" y="101"/>
                  </a:lnTo>
                  <a:lnTo>
                    <a:pt x="2705" y="977"/>
                  </a:lnTo>
                  <a:lnTo>
                    <a:pt x="279" y="2514"/>
                  </a:lnTo>
                  <a:lnTo>
                    <a:pt x="0" y="2311"/>
                  </a:lnTo>
                  <a:lnTo>
                    <a:pt x="812" y="10312"/>
                  </a:lnTo>
                  <a:lnTo>
                    <a:pt x="1003" y="18364"/>
                  </a:lnTo>
                  <a:lnTo>
                    <a:pt x="469" y="28575"/>
                  </a:lnTo>
                  <a:lnTo>
                    <a:pt x="1587" y="30276"/>
                  </a:lnTo>
                  <a:lnTo>
                    <a:pt x="6121" y="32143"/>
                  </a:lnTo>
                  <a:lnTo>
                    <a:pt x="8851" y="33058"/>
                  </a:lnTo>
                  <a:lnTo>
                    <a:pt x="11620" y="33807"/>
                  </a:lnTo>
                  <a:lnTo>
                    <a:pt x="12166" y="33896"/>
                  </a:lnTo>
                  <a:lnTo>
                    <a:pt x="12395" y="33870"/>
                  </a:lnTo>
                  <a:lnTo>
                    <a:pt x="12865" y="33731"/>
                  </a:lnTo>
                  <a:lnTo>
                    <a:pt x="13081" y="33185"/>
                  </a:lnTo>
                  <a:lnTo>
                    <a:pt x="13563" y="30772"/>
                  </a:lnTo>
                  <a:close/>
                </a:path>
                <a:path w="20320" h="34925">
                  <a:moveTo>
                    <a:pt x="19824" y="33070"/>
                  </a:moveTo>
                  <a:lnTo>
                    <a:pt x="16802" y="0"/>
                  </a:lnTo>
                  <a:lnTo>
                    <a:pt x="16370" y="0"/>
                  </a:lnTo>
                  <a:lnTo>
                    <a:pt x="16205" y="25"/>
                  </a:lnTo>
                  <a:lnTo>
                    <a:pt x="15824" y="368"/>
                  </a:lnTo>
                  <a:lnTo>
                    <a:pt x="15265" y="1244"/>
                  </a:lnTo>
                  <a:lnTo>
                    <a:pt x="17399" y="34048"/>
                  </a:lnTo>
                  <a:lnTo>
                    <a:pt x="16954" y="34048"/>
                  </a:lnTo>
                  <a:lnTo>
                    <a:pt x="17157" y="34378"/>
                  </a:lnTo>
                  <a:lnTo>
                    <a:pt x="17526" y="34518"/>
                  </a:lnTo>
                  <a:lnTo>
                    <a:pt x="18427" y="34518"/>
                  </a:lnTo>
                  <a:lnTo>
                    <a:pt x="18986" y="34251"/>
                  </a:lnTo>
                  <a:lnTo>
                    <a:pt x="19824" y="33070"/>
                  </a:lnTo>
                  <a:close/>
                </a:path>
              </a:pathLst>
            </a:custGeom>
            <a:solidFill>
              <a:srgbClr val="EFE0F9"/>
            </a:solidFill>
          </p:spPr>
          <p:txBody>
            <a:bodyPr wrap="square" lIns="0" tIns="0" rIns="0" bIns="0" rtlCol="0"/>
            <a:lstStyle/>
            <a:p>
              <a:endParaRPr dirty="0"/>
            </a:p>
          </p:txBody>
        </p:sp>
        <p:sp>
          <p:nvSpPr>
            <p:cNvPr id="68" name="object 68"/>
            <p:cNvSpPr/>
            <p:nvPr/>
          </p:nvSpPr>
          <p:spPr>
            <a:xfrm>
              <a:off x="2408451" y="3813462"/>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69" name="object 69"/>
            <p:cNvSpPr/>
            <p:nvPr/>
          </p:nvSpPr>
          <p:spPr>
            <a:xfrm>
              <a:off x="1690095"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dirty="0"/>
            </a:p>
          </p:txBody>
        </p:sp>
        <p:pic>
          <p:nvPicPr>
            <p:cNvPr id="70" name="object 70"/>
            <p:cNvPicPr/>
            <p:nvPr/>
          </p:nvPicPr>
          <p:blipFill>
            <a:blip r:embed="rId11" cstate="screen">
              <a:extLst>
                <a:ext uri="{28A0092B-C50C-407E-A947-70E740481C1C}">
                  <a14:useLocalDpi xmlns:a14="http://schemas.microsoft.com/office/drawing/2010/main"/>
                </a:ext>
              </a:extLst>
            </a:blip>
            <a:stretch>
              <a:fillRect/>
            </a:stretch>
          </p:blipFill>
          <p:spPr>
            <a:xfrm>
              <a:off x="1795264" y="3333448"/>
              <a:ext cx="4339116" cy="2440752"/>
            </a:xfrm>
            <a:prstGeom prst="rect">
              <a:avLst/>
            </a:prstGeom>
          </p:spPr>
        </p:pic>
      </p:grpSp>
      <p:grpSp>
        <p:nvGrpSpPr>
          <p:cNvPr id="71" name="object 71"/>
          <p:cNvGrpSpPr/>
          <p:nvPr/>
        </p:nvGrpSpPr>
        <p:grpSpPr>
          <a:xfrm>
            <a:off x="4703413" y="5873073"/>
            <a:ext cx="13226415" cy="4647565"/>
            <a:chOff x="4703413" y="5873073"/>
            <a:chExt cx="13226415" cy="4647565"/>
          </a:xfrm>
        </p:grpSpPr>
        <p:sp>
          <p:nvSpPr>
            <p:cNvPr id="72" name="object 72"/>
            <p:cNvSpPr/>
            <p:nvPr/>
          </p:nvSpPr>
          <p:spPr>
            <a:xfrm>
              <a:off x="7437234" y="7726216"/>
              <a:ext cx="2400300" cy="27940"/>
            </a:xfrm>
            <a:custGeom>
              <a:avLst/>
              <a:gdLst/>
              <a:ahLst/>
              <a:cxnLst/>
              <a:rect l="l" t="t" r="r" b="b"/>
              <a:pathLst>
                <a:path w="2400300" h="27940">
                  <a:moveTo>
                    <a:pt x="2399893" y="6299"/>
                  </a:moveTo>
                  <a:lnTo>
                    <a:pt x="2396858" y="6299"/>
                  </a:lnTo>
                  <a:lnTo>
                    <a:pt x="2396858" y="0"/>
                  </a:lnTo>
                  <a:lnTo>
                    <a:pt x="0" y="0"/>
                  </a:lnTo>
                  <a:lnTo>
                    <a:pt x="0" y="6299"/>
                  </a:lnTo>
                  <a:lnTo>
                    <a:pt x="0" y="21437"/>
                  </a:lnTo>
                  <a:lnTo>
                    <a:pt x="0" y="27736"/>
                  </a:lnTo>
                  <a:lnTo>
                    <a:pt x="2396553" y="27736"/>
                  </a:lnTo>
                  <a:lnTo>
                    <a:pt x="2396553" y="21437"/>
                  </a:lnTo>
                  <a:lnTo>
                    <a:pt x="2399893" y="21437"/>
                  </a:lnTo>
                  <a:lnTo>
                    <a:pt x="2399893" y="6299"/>
                  </a:lnTo>
                  <a:close/>
                </a:path>
              </a:pathLst>
            </a:custGeom>
            <a:solidFill>
              <a:srgbClr val="CC96EA"/>
            </a:solidFill>
          </p:spPr>
          <p:txBody>
            <a:bodyPr wrap="square" lIns="0" tIns="0" rIns="0" bIns="0" rtlCol="0"/>
            <a:lstStyle/>
            <a:p>
              <a:endParaRPr dirty="0"/>
            </a:p>
          </p:txBody>
        </p:sp>
        <p:sp>
          <p:nvSpPr>
            <p:cNvPr id="73" name="object 73"/>
            <p:cNvSpPr/>
            <p:nvPr/>
          </p:nvSpPr>
          <p:spPr>
            <a:xfrm>
              <a:off x="7426642" y="7726212"/>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74" name="object 74"/>
            <p:cNvSpPr/>
            <p:nvPr/>
          </p:nvSpPr>
          <p:spPr>
            <a:xfrm>
              <a:off x="7402296" y="7703612"/>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75" name="object 75"/>
            <p:cNvSpPr/>
            <p:nvPr/>
          </p:nvSpPr>
          <p:spPr>
            <a:xfrm>
              <a:off x="7395335" y="7696757"/>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76" name="object 76"/>
            <p:cNvPicPr/>
            <p:nvPr/>
          </p:nvPicPr>
          <p:blipFill>
            <a:blip r:embed="rId12" cstate="screen">
              <a:extLst>
                <a:ext uri="{28A0092B-C50C-407E-A947-70E740481C1C}">
                  <a14:useLocalDpi xmlns:a14="http://schemas.microsoft.com/office/drawing/2010/main"/>
                </a:ext>
              </a:extLst>
            </a:blip>
            <a:stretch>
              <a:fillRect/>
            </a:stretch>
          </p:blipFill>
          <p:spPr>
            <a:xfrm>
              <a:off x="4896823" y="7675723"/>
              <a:ext cx="170734" cy="114291"/>
            </a:xfrm>
            <a:prstGeom prst="rect">
              <a:avLst/>
            </a:prstGeom>
          </p:spPr>
        </p:pic>
        <p:sp>
          <p:nvSpPr>
            <p:cNvPr id="77" name="object 77"/>
            <p:cNvSpPr/>
            <p:nvPr/>
          </p:nvSpPr>
          <p:spPr>
            <a:xfrm>
              <a:off x="7354811" y="7675733"/>
              <a:ext cx="170815" cy="114300"/>
            </a:xfrm>
            <a:custGeom>
              <a:avLst/>
              <a:gdLst/>
              <a:ahLst/>
              <a:cxnLst/>
              <a:rect l="l" t="t" r="r" b="b"/>
              <a:pathLst>
                <a:path w="170815" h="114300">
                  <a:moveTo>
                    <a:pt x="170738" y="69608"/>
                  </a:moveTo>
                  <a:lnTo>
                    <a:pt x="169227" y="60833"/>
                  </a:lnTo>
                  <a:lnTo>
                    <a:pt x="164782" y="52628"/>
                  </a:lnTo>
                  <a:lnTo>
                    <a:pt x="157543" y="45148"/>
                  </a:lnTo>
                  <a:lnTo>
                    <a:pt x="147624" y="38544"/>
                  </a:lnTo>
                  <a:lnTo>
                    <a:pt x="147624" y="33743"/>
                  </a:lnTo>
                  <a:lnTo>
                    <a:pt x="142887" y="20345"/>
                  </a:lnTo>
                  <a:lnTo>
                    <a:pt x="129806"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43" y="52628"/>
                  </a:lnTo>
                  <a:lnTo>
                    <a:pt x="1511" y="60833"/>
                  </a:lnTo>
                  <a:lnTo>
                    <a:pt x="0" y="69608"/>
                  </a:lnTo>
                  <a:lnTo>
                    <a:pt x="6489"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8" name="object 78"/>
            <p:cNvSpPr/>
            <p:nvPr/>
          </p:nvSpPr>
          <p:spPr>
            <a:xfrm>
              <a:off x="7363168" y="7719300"/>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79" name="object 79"/>
            <p:cNvSpPr/>
            <p:nvPr/>
          </p:nvSpPr>
          <p:spPr>
            <a:xfrm>
              <a:off x="7363246" y="7719300"/>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80" name="object 80"/>
            <p:cNvSpPr/>
            <p:nvPr/>
          </p:nvSpPr>
          <p:spPr>
            <a:xfrm>
              <a:off x="7386278" y="7709468"/>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1" name="object 81"/>
            <p:cNvSpPr/>
            <p:nvPr/>
          </p:nvSpPr>
          <p:spPr>
            <a:xfrm>
              <a:off x="7386277" y="7683948"/>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2" name="object 82"/>
            <p:cNvSpPr/>
            <p:nvPr/>
          </p:nvSpPr>
          <p:spPr>
            <a:xfrm>
              <a:off x="7405510" y="7689780"/>
              <a:ext cx="24130" cy="42545"/>
            </a:xfrm>
            <a:custGeom>
              <a:avLst/>
              <a:gdLst/>
              <a:ahLst/>
              <a:cxnLst/>
              <a:rect l="l" t="t" r="r" b="b"/>
              <a:pathLst>
                <a:path w="24129" h="42545">
                  <a:moveTo>
                    <a:pt x="16510" y="37465"/>
                  </a:moveTo>
                  <a:lnTo>
                    <a:pt x="14008" y="3149"/>
                  </a:lnTo>
                  <a:lnTo>
                    <a:pt x="13830" y="1231"/>
                  </a:lnTo>
                  <a:lnTo>
                    <a:pt x="11823" y="139"/>
                  </a:lnTo>
                  <a:lnTo>
                    <a:pt x="11163" y="76"/>
                  </a:lnTo>
                  <a:lnTo>
                    <a:pt x="10515" y="76"/>
                  </a:lnTo>
                  <a:lnTo>
                    <a:pt x="6769" y="139"/>
                  </a:lnTo>
                  <a:lnTo>
                    <a:pt x="3289" y="1193"/>
                  </a:lnTo>
                  <a:lnTo>
                    <a:pt x="342" y="3060"/>
                  </a:lnTo>
                  <a:lnTo>
                    <a:pt x="0" y="2819"/>
                  </a:lnTo>
                  <a:lnTo>
                    <a:pt x="596" y="10134"/>
                  </a:lnTo>
                  <a:lnTo>
                    <a:pt x="914" y="17462"/>
                  </a:lnTo>
                  <a:lnTo>
                    <a:pt x="939" y="24803"/>
                  </a:lnTo>
                  <a:lnTo>
                    <a:pt x="571" y="34785"/>
                  </a:lnTo>
                  <a:lnTo>
                    <a:pt x="1930" y="36855"/>
                  </a:lnTo>
                  <a:lnTo>
                    <a:pt x="7442" y="39128"/>
                  </a:lnTo>
                  <a:lnTo>
                    <a:pt x="10769" y="40246"/>
                  </a:lnTo>
                  <a:lnTo>
                    <a:pt x="14147" y="41148"/>
                  </a:lnTo>
                  <a:lnTo>
                    <a:pt x="14808" y="41262"/>
                  </a:lnTo>
                  <a:lnTo>
                    <a:pt x="15087" y="41224"/>
                  </a:lnTo>
                  <a:lnTo>
                    <a:pt x="15659" y="41059"/>
                  </a:lnTo>
                  <a:lnTo>
                    <a:pt x="15913" y="40398"/>
                  </a:lnTo>
                  <a:lnTo>
                    <a:pt x="16510" y="37465"/>
                  </a:lnTo>
                  <a:close/>
                </a:path>
                <a:path w="24129" h="42545">
                  <a:moveTo>
                    <a:pt x="24130" y="40259"/>
                  </a:moveTo>
                  <a:lnTo>
                    <a:pt x="20789" y="749"/>
                  </a:lnTo>
                  <a:lnTo>
                    <a:pt x="20447" y="0"/>
                  </a:lnTo>
                  <a:lnTo>
                    <a:pt x="19926" y="0"/>
                  </a:lnTo>
                  <a:lnTo>
                    <a:pt x="19723" y="25"/>
                  </a:lnTo>
                  <a:lnTo>
                    <a:pt x="19265" y="457"/>
                  </a:lnTo>
                  <a:lnTo>
                    <a:pt x="18592" y="1511"/>
                  </a:lnTo>
                  <a:lnTo>
                    <a:pt x="21170" y="41452"/>
                  </a:lnTo>
                  <a:lnTo>
                    <a:pt x="20624" y="41440"/>
                  </a:lnTo>
                  <a:lnTo>
                    <a:pt x="20891" y="41846"/>
                  </a:lnTo>
                  <a:lnTo>
                    <a:pt x="21323" y="42024"/>
                  </a:lnTo>
                  <a:lnTo>
                    <a:pt x="22415" y="42024"/>
                  </a:lnTo>
                  <a:lnTo>
                    <a:pt x="23114" y="41706"/>
                  </a:lnTo>
                  <a:lnTo>
                    <a:pt x="24130" y="40259"/>
                  </a:lnTo>
                  <a:close/>
                </a:path>
              </a:pathLst>
            </a:custGeom>
            <a:solidFill>
              <a:srgbClr val="EFE0F9"/>
            </a:solidFill>
          </p:spPr>
          <p:txBody>
            <a:bodyPr wrap="square" lIns="0" tIns="0" rIns="0" bIns="0" rtlCol="0"/>
            <a:lstStyle/>
            <a:p>
              <a:endParaRPr dirty="0"/>
            </a:p>
          </p:txBody>
        </p:sp>
        <p:sp>
          <p:nvSpPr>
            <p:cNvPr id="83" name="object 83"/>
            <p:cNvSpPr/>
            <p:nvPr/>
          </p:nvSpPr>
          <p:spPr>
            <a:xfrm>
              <a:off x="4745323" y="75154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4" name="object 84"/>
            <p:cNvSpPr/>
            <p:nvPr/>
          </p:nvSpPr>
          <p:spPr>
            <a:xfrm>
              <a:off x="8791409" y="5904506"/>
              <a:ext cx="9107170" cy="3735070"/>
            </a:xfrm>
            <a:custGeom>
              <a:avLst/>
              <a:gdLst/>
              <a:ahLst/>
              <a:cxnLst/>
              <a:rect l="l" t="t" r="r" b="b"/>
              <a:pathLst>
                <a:path w="9107169" h="3735070">
                  <a:moveTo>
                    <a:pt x="8749449" y="0"/>
                  </a:moveTo>
                  <a:lnTo>
                    <a:pt x="8544031"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3466899"/>
                  </a:lnTo>
                  <a:lnTo>
                    <a:pt x="114977" y="3511571"/>
                  </a:lnTo>
                  <a:lnTo>
                    <a:pt x="100850" y="3555028"/>
                  </a:lnTo>
                  <a:lnTo>
                    <a:pt x="78428" y="3596363"/>
                  </a:lnTo>
                  <a:lnTo>
                    <a:pt x="48630" y="3634666"/>
                  </a:lnTo>
                  <a:lnTo>
                    <a:pt x="12375" y="3669029"/>
                  </a:lnTo>
                  <a:lnTo>
                    <a:pt x="0" y="3688593"/>
                  </a:lnTo>
                  <a:lnTo>
                    <a:pt x="1565" y="3710195"/>
                  </a:lnTo>
                  <a:lnTo>
                    <a:pt x="14676" y="3727675"/>
                  </a:lnTo>
                  <a:lnTo>
                    <a:pt x="36939" y="3734870"/>
                  </a:lnTo>
                  <a:lnTo>
                    <a:pt x="8783731" y="3734901"/>
                  </a:lnTo>
                  <a:lnTo>
                    <a:pt x="8831445" y="3731400"/>
                  </a:lnTo>
                  <a:lnTo>
                    <a:pt x="8876986" y="3721230"/>
                  </a:lnTo>
                  <a:lnTo>
                    <a:pt x="8919852" y="3704890"/>
                  </a:lnTo>
                  <a:lnTo>
                    <a:pt x="8959546" y="3682879"/>
                  </a:lnTo>
                  <a:lnTo>
                    <a:pt x="8995567" y="3655698"/>
                  </a:lnTo>
                  <a:lnTo>
                    <a:pt x="9027416" y="3623846"/>
                  </a:lnTo>
                  <a:lnTo>
                    <a:pt x="9054595" y="3587822"/>
                  </a:lnTo>
                  <a:lnTo>
                    <a:pt x="9076603" y="3548126"/>
                  </a:lnTo>
                  <a:lnTo>
                    <a:pt x="9092941" y="3505257"/>
                  </a:lnTo>
                  <a:lnTo>
                    <a:pt x="9103110" y="3459715"/>
                  </a:lnTo>
                  <a:lnTo>
                    <a:pt x="9106611" y="3412000"/>
                  </a:lnTo>
                  <a:lnTo>
                    <a:pt x="9106611" y="357172"/>
                  </a:lnTo>
                  <a:lnTo>
                    <a:pt x="9103350" y="308706"/>
                  </a:lnTo>
                  <a:lnTo>
                    <a:pt x="9093853" y="262221"/>
                  </a:lnTo>
                  <a:lnTo>
                    <a:pt x="9078544" y="218144"/>
                  </a:lnTo>
                  <a:lnTo>
                    <a:pt x="9057849" y="176900"/>
                  </a:lnTo>
                  <a:lnTo>
                    <a:pt x="9032193" y="138914"/>
                  </a:lnTo>
                  <a:lnTo>
                    <a:pt x="9002003" y="104613"/>
                  </a:lnTo>
                  <a:lnTo>
                    <a:pt x="8967702" y="74421"/>
                  </a:lnTo>
                  <a:lnTo>
                    <a:pt x="8929718" y="48764"/>
                  </a:lnTo>
                  <a:lnTo>
                    <a:pt x="8888475" y="28068"/>
                  </a:lnTo>
                  <a:lnTo>
                    <a:pt x="8844399" y="12758"/>
                  </a:lnTo>
                  <a:lnTo>
                    <a:pt x="8797915" y="3260"/>
                  </a:lnTo>
                  <a:lnTo>
                    <a:pt x="8749449" y="0"/>
                  </a:lnTo>
                  <a:close/>
                </a:path>
              </a:pathLst>
            </a:custGeom>
            <a:solidFill>
              <a:srgbClr val="FFFFFF"/>
            </a:solidFill>
          </p:spPr>
          <p:txBody>
            <a:bodyPr wrap="square" lIns="0" tIns="0" rIns="0" bIns="0" rtlCol="0"/>
            <a:lstStyle/>
            <a:p>
              <a:endParaRPr dirty="0"/>
            </a:p>
          </p:txBody>
        </p:sp>
        <p:sp>
          <p:nvSpPr>
            <p:cNvPr id="85" name="object 85"/>
            <p:cNvSpPr/>
            <p:nvPr/>
          </p:nvSpPr>
          <p:spPr>
            <a:xfrm>
              <a:off x="8791409" y="5904506"/>
              <a:ext cx="9107170" cy="3735070"/>
            </a:xfrm>
            <a:custGeom>
              <a:avLst/>
              <a:gdLst/>
              <a:ahLst/>
              <a:cxnLst/>
              <a:rect l="l" t="t" r="r" b="b"/>
              <a:pathLst>
                <a:path w="9107169" h="3735070">
                  <a:moveTo>
                    <a:pt x="8544031" y="0"/>
                  </a:moveTo>
                  <a:lnTo>
                    <a:pt x="8749449" y="0"/>
                  </a:lnTo>
                  <a:lnTo>
                    <a:pt x="8797915" y="3260"/>
                  </a:lnTo>
                  <a:lnTo>
                    <a:pt x="8844399" y="12758"/>
                  </a:lnTo>
                  <a:lnTo>
                    <a:pt x="8888475" y="28068"/>
                  </a:lnTo>
                  <a:lnTo>
                    <a:pt x="8929718" y="48764"/>
                  </a:lnTo>
                  <a:lnTo>
                    <a:pt x="8967702" y="74421"/>
                  </a:lnTo>
                  <a:lnTo>
                    <a:pt x="9002003" y="104613"/>
                  </a:lnTo>
                  <a:lnTo>
                    <a:pt x="9032193" y="138914"/>
                  </a:lnTo>
                  <a:lnTo>
                    <a:pt x="9057849" y="176900"/>
                  </a:lnTo>
                  <a:lnTo>
                    <a:pt x="9078544" y="218144"/>
                  </a:lnTo>
                  <a:lnTo>
                    <a:pt x="9093853" y="262221"/>
                  </a:lnTo>
                  <a:lnTo>
                    <a:pt x="9103350" y="308706"/>
                  </a:lnTo>
                  <a:lnTo>
                    <a:pt x="9106611" y="357172"/>
                  </a:lnTo>
                  <a:lnTo>
                    <a:pt x="9106611" y="3412000"/>
                  </a:lnTo>
                  <a:lnTo>
                    <a:pt x="9103110" y="3459715"/>
                  </a:lnTo>
                  <a:lnTo>
                    <a:pt x="9092941" y="3505257"/>
                  </a:lnTo>
                  <a:lnTo>
                    <a:pt x="9076603" y="3548126"/>
                  </a:lnTo>
                  <a:lnTo>
                    <a:pt x="9054595" y="3587822"/>
                  </a:lnTo>
                  <a:lnTo>
                    <a:pt x="9027416" y="3623846"/>
                  </a:lnTo>
                  <a:lnTo>
                    <a:pt x="8995567" y="3655698"/>
                  </a:lnTo>
                  <a:lnTo>
                    <a:pt x="8959546" y="3682879"/>
                  </a:lnTo>
                  <a:lnTo>
                    <a:pt x="8919852" y="3704890"/>
                  </a:lnTo>
                  <a:lnTo>
                    <a:pt x="8876986" y="3721230"/>
                  </a:lnTo>
                  <a:lnTo>
                    <a:pt x="8831445" y="3731400"/>
                  </a:lnTo>
                  <a:lnTo>
                    <a:pt x="8783731" y="3734901"/>
                  </a:lnTo>
                  <a:lnTo>
                    <a:pt x="36939" y="3734870"/>
                  </a:lnTo>
                  <a:lnTo>
                    <a:pt x="14676" y="3727675"/>
                  </a:lnTo>
                  <a:lnTo>
                    <a:pt x="1565" y="3710195"/>
                  </a:lnTo>
                  <a:lnTo>
                    <a:pt x="0" y="3688593"/>
                  </a:lnTo>
                  <a:lnTo>
                    <a:pt x="12375" y="3669029"/>
                  </a:lnTo>
                  <a:lnTo>
                    <a:pt x="48630" y="3634666"/>
                  </a:lnTo>
                  <a:lnTo>
                    <a:pt x="78428" y="3596363"/>
                  </a:lnTo>
                  <a:lnTo>
                    <a:pt x="100850" y="3555028"/>
                  </a:lnTo>
                  <a:lnTo>
                    <a:pt x="114977" y="3511571"/>
                  </a:lnTo>
                  <a:lnTo>
                    <a:pt x="119890" y="3466899"/>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8544031"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2058040" y="4449951"/>
            <a:ext cx="4828153" cy="456535"/>
          </a:xfrm>
          <a:prstGeom prst="rect">
            <a:avLst/>
          </a:prstGeom>
        </p:spPr>
        <p:txBody>
          <a:bodyPr vert="horz" wrap="square" lIns="0" tIns="17780" rIns="0" bIns="0" rtlCol="0">
            <a:spAutoFit/>
          </a:bodyPr>
          <a:lstStyle/>
          <a:p>
            <a:pPr marL="12700">
              <a:lnSpc>
                <a:spcPct val="100000"/>
              </a:lnSpc>
              <a:spcBef>
                <a:spcPts val="140"/>
              </a:spcBef>
            </a:pPr>
            <a:r>
              <a:rPr lang="en" sz="2850" b="1" spc="-150" dirty="0">
                <a:solidFill>
                  <a:srgbClr val="1D1D1B"/>
                </a:solidFill>
                <a:latin typeface="Calibri"/>
                <a:cs typeface="Calibri"/>
              </a:rPr>
              <a:t>TO CLICK OR NOT TO CLICK?</a:t>
            </a:r>
            <a:endParaRPr lang="en-US" sz="2850" b="1" spc="-150" dirty="0">
              <a:latin typeface="Calibri"/>
              <a:cs typeface="Calibri"/>
            </a:endParaRPr>
          </a:p>
        </p:txBody>
      </p:sp>
      <p:sp>
        <p:nvSpPr>
          <p:cNvPr id="87" name="object 87"/>
          <p:cNvSpPr/>
          <p:nvPr/>
        </p:nvSpPr>
        <p:spPr>
          <a:xfrm>
            <a:off x="2038993" y="3507085"/>
            <a:ext cx="1962785" cy="22860"/>
          </a:xfrm>
          <a:custGeom>
            <a:avLst/>
            <a:gdLst/>
            <a:ahLst/>
            <a:cxnLst/>
            <a:rect l="l" t="t" r="r" b="b"/>
            <a:pathLst>
              <a:path w="1962785" h="22860">
                <a:moveTo>
                  <a:pt x="1962719" y="22599"/>
                </a:moveTo>
                <a:lnTo>
                  <a:pt x="0" y="22599"/>
                </a:lnTo>
                <a:lnTo>
                  <a:pt x="0" y="0"/>
                </a:lnTo>
                <a:lnTo>
                  <a:pt x="1962719" y="0"/>
                </a:lnTo>
                <a:lnTo>
                  <a:pt x="1962719" y="22599"/>
                </a:lnTo>
                <a:close/>
              </a:path>
            </a:pathLst>
          </a:custGeom>
          <a:solidFill>
            <a:srgbClr val="CC96EA"/>
          </a:solidFill>
        </p:spPr>
        <p:txBody>
          <a:bodyPr wrap="square" lIns="0" tIns="0" rIns="0" bIns="0" rtlCol="0"/>
          <a:lstStyle/>
          <a:p>
            <a:endParaRPr dirty="0"/>
          </a:p>
        </p:txBody>
      </p:sp>
      <p:sp>
        <p:nvSpPr>
          <p:cNvPr id="88" name="object 88"/>
          <p:cNvSpPr txBox="1"/>
          <p:nvPr/>
        </p:nvSpPr>
        <p:spPr>
          <a:xfrm>
            <a:off x="4818317" y="3399377"/>
            <a:ext cx="343535" cy="118745"/>
          </a:xfrm>
          <a:prstGeom prst="rect">
            <a:avLst/>
          </a:prstGeom>
        </p:spPr>
        <p:txBody>
          <a:bodyPr vert="horz" wrap="square" lIns="0" tIns="13970" rIns="0" bIns="0" rtlCol="0">
            <a:spAutoFit/>
          </a:bodyPr>
          <a:lstStyle/>
          <a:p>
            <a:pPr marL="12700">
              <a:lnSpc>
                <a:spcPct val="100000"/>
              </a:lnSpc>
              <a:spcBef>
                <a:spcPts val="110"/>
              </a:spcBef>
            </a:pPr>
            <a:r>
              <a:rPr lang="en" sz="600" dirty="0">
                <a:solidFill>
                  <a:srgbClr val="212121"/>
                </a:solidFill>
                <a:latin typeface="Calibri"/>
                <a:cs typeface="Calibri"/>
              </a:rPr>
              <a:t>Activity 2</a:t>
            </a:r>
            <a:endParaRPr sz="600" dirty="0">
              <a:latin typeface="Calibri"/>
              <a:cs typeface="Calibri"/>
            </a:endParaRPr>
          </a:p>
        </p:txBody>
      </p:sp>
      <p:grpSp>
        <p:nvGrpSpPr>
          <p:cNvPr id="89" name="object 89"/>
          <p:cNvGrpSpPr/>
          <p:nvPr/>
        </p:nvGrpSpPr>
        <p:grpSpPr>
          <a:xfrm>
            <a:off x="1760759" y="3298941"/>
            <a:ext cx="16193135" cy="2510155"/>
            <a:chOff x="1760759" y="3298941"/>
            <a:chExt cx="16193135" cy="2510155"/>
          </a:xfrm>
        </p:grpSpPr>
        <p:sp>
          <p:nvSpPr>
            <p:cNvPr id="90" name="object 90"/>
            <p:cNvSpPr/>
            <p:nvPr/>
          </p:nvSpPr>
          <p:spPr>
            <a:xfrm>
              <a:off x="4012946" y="3507085"/>
              <a:ext cx="1977389" cy="22860"/>
            </a:xfrm>
            <a:custGeom>
              <a:avLst/>
              <a:gdLst/>
              <a:ahLst/>
              <a:cxnLst/>
              <a:rect l="l" t="t" r="r" b="b"/>
              <a:pathLst>
                <a:path w="1977389" h="22860">
                  <a:moveTo>
                    <a:pt x="1977110" y="5041"/>
                  </a:moveTo>
                  <a:lnTo>
                    <a:pt x="1974532" y="5041"/>
                  </a:lnTo>
                  <a:lnTo>
                    <a:pt x="1974532" y="0"/>
                  </a:lnTo>
                  <a:lnTo>
                    <a:pt x="0" y="0"/>
                  </a:lnTo>
                  <a:lnTo>
                    <a:pt x="0" y="5041"/>
                  </a:lnTo>
                  <a:lnTo>
                    <a:pt x="0" y="17653"/>
                  </a:lnTo>
                  <a:lnTo>
                    <a:pt x="0" y="22694"/>
                  </a:lnTo>
                  <a:lnTo>
                    <a:pt x="1974443" y="22694"/>
                  </a:lnTo>
                  <a:lnTo>
                    <a:pt x="1974443" y="17653"/>
                  </a:lnTo>
                  <a:lnTo>
                    <a:pt x="1977110" y="17653"/>
                  </a:lnTo>
                  <a:lnTo>
                    <a:pt x="1977110" y="5041"/>
                  </a:lnTo>
                  <a:close/>
                </a:path>
              </a:pathLst>
            </a:custGeom>
            <a:solidFill>
              <a:srgbClr val="CC96EA"/>
            </a:solidFill>
          </p:spPr>
          <p:txBody>
            <a:bodyPr wrap="square" lIns="0" tIns="0" rIns="0" bIns="0" rtlCol="0"/>
            <a:lstStyle/>
            <a:p>
              <a:endParaRPr dirty="0"/>
            </a:p>
          </p:txBody>
        </p:sp>
        <p:sp>
          <p:nvSpPr>
            <p:cNvPr id="91" name="object 91"/>
            <p:cNvSpPr/>
            <p:nvPr/>
          </p:nvSpPr>
          <p:spPr>
            <a:xfrm>
              <a:off x="4004220" y="3507083"/>
              <a:ext cx="22860" cy="22860"/>
            </a:xfrm>
            <a:custGeom>
              <a:avLst/>
              <a:gdLst/>
              <a:ahLst/>
              <a:cxnLst/>
              <a:rect l="l" t="t" r="r" b="b"/>
              <a:pathLst>
                <a:path w="22860" h="22860">
                  <a:moveTo>
                    <a:pt x="22310" y="22599"/>
                  </a:moveTo>
                  <a:lnTo>
                    <a:pt x="5133" y="22599"/>
                  </a:lnTo>
                  <a:lnTo>
                    <a:pt x="0" y="17544"/>
                  </a:lnTo>
                  <a:lnTo>
                    <a:pt x="0" y="5060"/>
                  </a:lnTo>
                  <a:lnTo>
                    <a:pt x="5133" y="0"/>
                  </a:lnTo>
                  <a:lnTo>
                    <a:pt x="22310" y="0"/>
                  </a:lnTo>
                  <a:lnTo>
                    <a:pt x="22310" y="22599"/>
                  </a:lnTo>
                  <a:close/>
                </a:path>
              </a:pathLst>
            </a:custGeom>
            <a:solidFill>
              <a:srgbClr val="F7F2C4"/>
            </a:solidFill>
          </p:spPr>
          <p:txBody>
            <a:bodyPr wrap="square" lIns="0" tIns="0" rIns="0" bIns="0" rtlCol="0"/>
            <a:lstStyle/>
            <a:p>
              <a:endParaRPr dirty="0"/>
            </a:p>
          </p:txBody>
        </p:sp>
        <p:sp>
          <p:nvSpPr>
            <p:cNvPr id="92" name="object 92"/>
            <p:cNvSpPr/>
            <p:nvPr/>
          </p:nvSpPr>
          <p:spPr>
            <a:xfrm>
              <a:off x="3984163" y="3488464"/>
              <a:ext cx="60960" cy="60325"/>
            </a:xfrm>
            <a:custGeom>
              <a:avLst/>
              <a:gdLst/>
              <a:ahLst/>
              <a:cxnLst/>
              <a:rect l="l" t="t" r="r" b="b"/>
              <a:pathLst>
                <a:path w="60960" h="60325">
                  <a:moveTo>
                    <a:pt x="30363" y="59836"/>
                  </a:moveTo>
                  <a:lnTo>
                    <a:pt x="18556" y="57481"/>
                  </a:lnTo>
                  <a:lnTo>
                    <a:pt x="8903" y="51063"/>
                  </a:lnTo>
                  <a:lnTo>
                    <a:pt x="2390" y="41553"/>
                  </a:lnTo>
                  <a:lnTo>
                    <a:pt x="0" y="29919"/>
                  </a:lnTo>
                  <a:lnTo>
                    <a:pt x="2390" y="18284"/>
                  </a:lnTo>
                  <a:lnTo>
                    <a:pt x="8903" y="8773"/>
                  </a:lnTo>
                  <a:lnTo>
                    <a:pt x="18556" y="2354"/>
                  </a:lnTo>
                  <a:lnTo>
                    <a:pt x="30363" y="0"/>
                  </a:lnTo>
                  <a:lnTo>
                    <a:pt x="42170" y="2354"/>
                  </a:lnTo>
                  <a:lnTo>
                    <a:pt x="51823" y="8773"/>
                  </a:lnTo>
                  <a:lnTo>
                    <a:pt x="58337" y="18284"/>
                  </a:lnTo>
                  <a:lnTo>
                    <a:pt x="60727" y="29919"/>
                  </a:lnTo>
                  <a:lnTo>
                    <a:pt x="58337" y="41553"/>
                  </a:lnTo>
                  <a:lnTo>
                    <a:pt x="51823" y="51063"/>
                  </a:lnTo>
                  <a:lnTo>
                    <a:pt x="42170" y="57481"/>
                  </a:lnTo>
                  <a:lnTo>
                    <a:pt x="30363" y="59836"/>
                  </a:lnTo>
                  <a:close/>
                </a:path>
              </a:pathLst>
            </a:custGeom>
            <a:solidFill>
              <a:srgbClr val="E0C1F2"/>
            </a:solidFill>
          </p:spPr>
          <p:txBody>
            <a:bodyPr wrap="square" lIns="0" tIns="0" rIns="0" bIns="0" rtlCol="0"/>
            <a:lstStyle/>
            <a:p>
              <a:endParaRPr dirty="0"/>
            </a:p>
          </p:txBody>
        </p:sp>
        <p:sp>
          <p:nvSpPr>
            <p:cNvPr id="93" name="object 93"/>
            <p:cNvSpPr/>
            <p:nvPr/>
          </p:nvSpPr>
          <p:spPr>
            <a:xfrm>
              <a:off x="3978429" y="3482817"/>
              <a:ext cx="72390" cy="71755"/>
            </a:xfrm>
            <a:custGeom>
              <a:avLst/>
              <a:gdLst/>
              <a:ahLst/>
              <a:cxnLst/>
              <a:rect l="l" t="t" r="r" b="b"/>
              <a:pathLst>
                <a:path w="72389" h="71754">
                  <a:moveTo>
                    <a:pt x="36097" y="71136"/>
                  </a:moveTo>
                  <a:lnTo>
                    <a:pt x="22060" y="68337"/>
                  </a:lnTo>
                  <a:lnTo>
                    <a:pt x="10584" y="60706"/>
                  </a:lnTo>
                  <a:lnTo>
                    <a:pt x="2841" y="49398"/>
                  </a:lnTo>
                  <a:lnTo>
                    <a:pt x="0" y="35564"/>
                  </a:lnTo>
                  <a:lnTo>
                    <a:pt x="2841" y="21735"/>
                  </a:lnTo>
                  <a:lnTo>
                    <a:pt x="10584" y="10428"/>
                  </a:lnTo>
                  <a:lnTo>
                    <a:pt x="22060" y="2799"/>
                  </a:lnTo>
                  <a:lnTo>
                    <a:pt x="36097" y="0"/>
                  </a:lnTo>
                  <a:lnTo>
                    <a:pt x="50135" y="2799"/>
                  </a:lnTo>
                  <a:lnTo>
                    <a:pt x="61610" y="10428"/>
                  </a:lnTo>
                  <a:lnTo>
                    <a:pt x="62207" y="11299"/>
                  </a:lnTo>
                  <a:lnTo>
                    <a:pt x="36097" y="11299"/>
                  </a:lnTo>
                  <a:lnTo>
                    <a:pt x="26510" y="13206"/>
                  </a:lnTo>
                  <a:lnTo>
                    <a:pt x="18682" y="18407"/>
                  </a:lnTo>
                  <a:lnTo>
                    <a:pt x="13405" y="26120"/>
                  </a:lnTo>
                  <a:lnTo>
                    <a:pt x="11470" y="35564"/>
                  </a:lnTo>
                  <a:lnTo>
                    <a:pt x="13405" y="45012"/>
                  </a:lnTo>
                  <a:lnTo>
                    <a:pt x="18682" y="52727"/>
                  </a:lnTo>
                  <a:lnTo>
                    <a:pt x="26510" y="57929"/>
                  </a:lnTo>
                  <a:lnTo>
                    <a:pt x="36097" y="59836"/>
                  </a:lnTo>
                  <a:lnTo>
                    <a:pt x="62206" y="59836"/>
                  </a:lnTo>
                  <a:lnTo>
                    <a:pt x="61610" y="60706"/>
                  </a:lnTo>
                  <a:lnTo>
                    <a:pt x="50135" y="68337"/>
                  </a:lnTo>
                  <a:lnTo>
                    <a:pt x="36097" y="71136"/>
                  </a:lnTo>
                  <a:close/>
                </a:path>
                <a:path w="72389" h="71754">
                  <a:moveTo>
                    <a:pt x="62206" y="59836"/>
                  </a:moveTo>
                  <a:lnTo>
                    <a:pt x="36097" y="59836"/>
                  </a:lnTo>
                  <a:lnTo>
                    <a:pt x="45683" y="57929"/>
                  </a:lnTo>
                  <a:lnTo>
                    <a:pt x="53511" y="52727"/>
                  </a:lnTo>
                  <a:lnTo>
                    <a:pt x="58789" y="45012"/>
                  </a:lnTo>
                  <a:lnTo>
                    <a:pt x="60724" y="35564"/>
                  </a:lnTo>
                  <a:lnTo>
                    <a:pt x="58789" y="26120"/>
                  </a:lnTo>
                  <a:lnTo>
                    <a:pt x="53511" y="18407"/>
                  </a:lnTo>
                  <a:lnTo>
                    <a:pt x="45683" y="13206"/>
                  </a:lnTo>
                  <a:lnTo>
                    <a:pt x="36097" y="11299"/>
                  </a:lnTo>
                  <a:lnTo>
                    <a:pt x="62207" y="11299"/>
                  </a:lnTo>
                  <a:lnTo>
                    <a:pt x="69354" y="21735"/>
                  </a:lnTo>
                  <a:lnTo>
                    <a:pt x="72195" y="35564"/>
                  </a:lnTo>
                  <a:lnTo>
                    <a:pt x="69354" y="49398"/>
                  </a:lnTo>
                  <a:lnTo>
                    <a:pt x="62206" y="59836"/>
                  </a:lnTo>
                  <a:close/>
                </a:path>
              </a:pathLst>
            </a:custGeom>
            <a:solidFill>
              <a:srgbClr val="FFFFFF"/>
            </a:solidFill>
          </p:spPr>
          <p:txBody>
            <a:bodyPr wrap="square" lIns="0" tIns="0" rIns="0" bIns="0" rtlCol="0"/>
            <a:lstStyle/>
            <a:p>
              <a:endParaRPr dirty="0"/>
            </a:p>
          </p:txBody>
        </p:sp>
        <p:pic>
          <p:nvPicPr>
            <p:cNvPr id="94" name="object 94"/>
            <p:cNvPicPr/>
            <p:nvPr/>
          </p:nvPicPr>
          <p:blipFill>
            <a:blip r:embed="rId13" cstate="screen">
              <a:extLst>
                <a:ext uri="{28A0092B-C50C-407E-A947-70E740481C1C}">
                  <a14:useLocalDpi xmlns:a14="http://schemas.microsoft.com/office/drawing/2010/main"/>
                </a:ext>
              </a:extLst>
            </a:blip>
            <a:stretch>
              <a:fillRect/>
            </a:stretch>
          </p:blipFill>
          <p:spPr>
            <a:xfrm>
              <a:off x="1920075" y="3465489"/>
              <a:ext cx="140656" cy="94156"/>
            </a:xfrm>
            <a:prstGeom prst="rect">
              <a:avLst/>
            </a:prstGeom>
          </p:spPr>
        </p:pic>
        <p:sp>
          <p:nvSpPr>
            <p:cNvPr id="95" name="object 95"/>
            <p:cNvSpPr/>
            <p:nvPr/>
          </p:nvSpPr>
          <p:spPr>
            <a:xfrm>
              <a:off x="3945039" y="3465492"/>
              <a:ext cx="140970" cy="94615"/>
            </a:xfrm>
            <a:custGeom>
              <a:avLst/>
              <a:gdLst/>
              <a:ahLst/>
              <a:cxnLst/>
              <a:rect l="l" t="t" r="r" b="b"/>
              <a:pathLst>
                <a:path w="140970" h="94614">
                  <a:moveTo>
                    <a:pt x="140665" y="57353"/>
                  </a:moveTo>
                  <a:lnTo>
                    <a:pt x="139420" y="50126"/>
                  </a:lnTo>
                  <a:lnTo>
                    <a:pt x="135763" y="43370"/>
                  </a:lnTo>
                  <a:lnTo>
                    <a:pt x="129794" y="37198"/>
                  </a:lnTo>
                  <a:lnTo>
                    <a:pt x="121627" y="31762"/>
                  </a:lnTo>
                  <a:lnTo>
                    <a:pt x="121627" y="27800"/>
                  </a:lnTo>
                  <a:lnTo>
                    <a:pt x="90678" y="2120"/>
                  </a:lnTo>
                  <a:lnTo>
                    <a:pt x="70332" y="0"/>
                  </a:lnTo>
                  <a:lnTo>
                    <a:pt x="49987" y="2120"/>
                  </a:lnTo>
                  <a:lnTo>
                    <a:pt x="33718" y="7962"/>
                  </a:lnTo>
                  <a:lnTo>
                    <a:pt x="22948" y="16776"/>
                  </a:lnTo>
                  <a:lnTo>
                    <a:pt x="19037" y="27800"/>
                  </a:lnTo>
                  <a:lnTo>
                    <a:pt x="19037" y="31762"/>
                  </a:lnTo>
                  <a:lnTo>
                    <a:pt x="10871" y="37198"/>
                  </a:lnTo>
                  <a:lnTo>
                    <a:pt x="4902" y="43370"/>
                  </a:lnTo>
                  <a:lnTo>
                    <a:pt x="1244" y="50126"/>
                  </a:lnTo>
                  <a:lnTo>
                    <a:pt x="0" y="57353"/>
                  </a:lnTo>
                  <a:lnTo>
                    <a:pt x="5359" y="71958"/>
                  </a:lnTo>
                  <a:lnTo>
                    <a:pt x="20129" y="83629"/>
                  </a:lnTo>
                  <a:lnTo>
                    <a:pt x="42430" y="91363"/>
                  </a:lnTo>
                  <a:lnTo>
                    <a:pt x="70332" y="94157"/>
                  </a:lnTo>
                  <a:lnTo>
                    <a:pt x="98234" y="91363"/>
                  </a:lnTo>
                  <a:lnTo>
                    <a:pt x="109702" y="87376"/>
                  </a:lnTo>
                  <a:lnTo>
                    <a:pt x="120535" y="83629"/>
                  </a:lnTo>
                  <a:lnTo>
                    <a:pt x="135305" y="71958"/>
                  </a:lnTo>
                  <a:lnTo>
                    <a:pt x="140665" y="57353"/>
                  </a:lnTo>
                  <a:close/>
                </a:path>
              </a:pathLst>
            </a:custGeom>
            <a:solidFill>
              <a:srgbClr val="FFFFFF"/>
            </a:solidFill>
          </p:spPr>
          <p:txBody>
            <a:bodyPr wrap="square" lIns="0" tIns="0" rIns="0" bIns="0" rtlCol="0"/>
            <a:lstStyle/>
            <a:p>
              <a:endParaRPr dirty="0"/>
            </a:p>
          </p:txBody>
        </p:sp>
        <p:sp>
          <p:nvSpPr>
            <p:cNvPr id="96" name="object 96"/>
            <p:cNvSpPr/>
            <p:nvPr/>
          </p:nvSpPr>
          <p:spPr>
            <a:xfrm>
              <a:off x="3951928" y="3501388"/>
              <a:ext cx="127000" cy="52069"/>
            </a:xfrm>
            <a:custGeom>
              <a:avLst/>
              <a:gdLst/>
              <a:ahLst/>
              <a:cxnLst/>
              <a:rect l="l" t="t" r="r" b="b"/>
              <a:pathLst>
                <a:path w="127000" h="52070">
                  <a:moveTo>
                    <a:pt x="63447" y="51475"/>
                  </a:moveTo>
                  <a:lnTo>
                    <a:pt x="19536" y="43120"/>
                  </a:lnTo>
                  <a:lnTo>
                    <a:pt x="0" y="21444"/>
                  </a:lnTo>
                  <a:lnTo>
                    <a:pt x="133" y="19489"/>
                  </a:lnTo>
                  <a:lnTo>
                    <a:pt x="2001" y="13939"/>
                  </a:lnTo>
                  <a:lnTo>
                    <a:pt x="5914" y="8777"/>
                  </a:lnTo>
                  <a:lnTo>
                    <a:pt x="11662" y="4101"/>
                  </a:lnTo>
                  <a:lnTo>
                    <a:pt x="19037" y="0"/>
                  </a:lnTo>
                  <a:lnTo>
                    <a:pt x="19037" y="15921"/>
                  </a:lnTo>
                  <a:lnTo>
                    <a:pt x="22527" y="24106"/>
                  </a:lnTo>
                  <a:lnTo>
                    <a:pt x="32044" y="30789"/>
                  </a:lnTo>
                  <a:lnTo>
                    <a:pt x="46160" y="35295"/>
                  </a:lnTo>
                  <a:lnTo>
                    <a:pt x="63447" y="36948"/>
                  </a:lnTo>
                  <a:lnTo>
                    <a:pt x="80736" y="35295"/>
                  </a:lnTo>
                  <a:lnTo>
                    <a:pt x="94853" y="30789"/>
                  </a:lnTo>
                  <a:lnTo>
                    <a:pt x="104371" y="24106"/>
                  </a:lnTo>
                  <a:lnTo>
                    <a:pt x="107862" y="15921"/>
                  </a:lnTo>
                  <a:lnTo>
                    <a:pt x="107862" y="9"/>
                  </a:lnTo>
                  <a:lnTo>
                    <a:pt x="115236" y="4101"/>
                  </a:lnTo>
                  <a:lnTo>
                    <a:pt x="120983" y="8777"/>
                  </a:lnTo>
                  <a:lnTo>
                    <a:pt x="124895" y="13940"/>
                  </a:lnTo>
                  <a:lnTo>
                    <a:pt x="126764" y="19492"/>
                  </a:lnTo>
                  <a:lnTo>
                    <a:pt x="126832" y="22798"/>
                  </a:lnTo>
                  <a:lnTo>
                    <a:pt x="121091" y="34011"/>
                  </a:lnTo>
                  <a:lnTo>
                    <a:pt x="107360" y="43120"/>
                  </a:lnTo>
                  <a:lnTo>
                    <a:pt x="87520" y="49238"/>
                  </a:lnTo>
                  <a:lnTo>
                    <a:pt x="63447" y="51475"/>
                  </a:lnTo>
                  <a:close/>
                </a:path>
              </a:pathLst>
            </a:custGeom>
            <a:solidFill>
              <a:srgbClr val="F9E5FC"/>
            </a:solidFill>
          </p:spPr>
          <p:txBody>
            <a:bodyPr wrap="square" lIns="0" tIns="0" rIns="0" bIns="0" rtlCol="0"/>
            <a:lstStyle/>
            <a:p>
              <a:endParaRPr dirty="0"/>
            </a:p>
          </p:txBody>
        </p:sp>
        <p:sp>
          <p:nvSpPr>
            <p:cNvPr id="97" name="object 97"/>
            <p:cNvSpPr/>
            <p:nvPr/>
          </p:nvSpPr>
          <p:spPr>
            <a:xfrm>
              <a:off x="3951992" y="3501388"/>
              <a:ext cx="127000" cy="52069"/>
            </a:xfrm>
            <a:custGeom>
              <a:avLst/>
              <a:gdLst/>
              <a:ahLst/>
              <a:cxnLst/>
              <a:rect l="l" t="t" r="r" b="b"/>
              <a:pathLst>
                <a:path w="127000" h="52070">
                  <a:moveTo>
                    <a:pt x="68" y="19489"/>
                  </a:moveTo>
                  <a:lnTo>
                    <a:pt x="1937" y="13937"/>
                  </a:lnTo>
                  <a:lnTo>
                    <a:pt x="5849" y="8772"/>
                  </a:lnTo>
                  <a:lnTo>
                    <a:pt x="11596" y="4093"/>
                  </a:lnTo>
                  <a:lnTo>
                    <a:pt x="18973" y="0"/>
                  </a:lnTo>
                  <a:lnTo>
                    <a:pt x="11597" y="4101"/>
                  </a:lnTo>
                  <a:lnTo>
                    <a:pt x="5850" y="8777"/>
                  </a:lnTo>
                  <a:lnTo>
                    <a:pt x="1937" y="13939"/>
                  </a:lnTo>
                  <a:lnTo>
                    <a:pt x="68" y="19489"/>
                  </a:lnTo>
                  <a:close/>
                </a:path>
                <a:path w="127000" h="52070">
                  <a:moveTo>
                    <a:pt x="126699" y="19492"/>
                  </a:moveTo>
                  <a:lnTo>
                    <a:pt x="124831" y="13939"/>
                  </a:lnTo>
                  <a:lnTo>
                    <a:pt x="120915" y="8774"/>
                  </a:lnTo>
                  <a:lnTo>
                    <a:pt x="115161" y="4095"/>
                  </a:lnTo>
                  <a:lnTo>
                    <a:pt x="107797" y="2"/>
                  </a:lnTo>
                  <a:lnTo>
                    <a:pt x="115180" y="4101"/>
                  </a:lnTo>
                  <a:lnTo>
                    <a:pt x="120923" y="8777"/>
                  </a:lnTo>
                  <a:lnTo>
                    <a:pt x="124832" y="13940"/>
                  </a:lnTo>
                  <a:lnTo>
                    <a:pt x="126699" y="19492"/>
                  </a:lnTo>
                  <a:close/>
                </a:path>
                <a:path w="127000" h="52070">
                  <a:moveTo>
                    <a:pt x="63385" y="51475"/>
                  </a:moveTo>
                  <a:lnTo>
                    <a:pt x="39299" y="49238"/>
                  </a:lnTo>
                  <a:lnTo>
                    <a:pt x="19467" y="43120"/>
                  </a:lnTo>
                  <a:lnTo>
                    <a:pt x="5740" y="34011"/>
                  </a:lnTo>
                  <a:lnTo>
                    <a:pt x="0" y="22798"/>
                  </a:lnTo>
                  <a:lnTo>
                    <a:pt x="5744" y="34012"/>
                  </a:lnTo>
                  <a:lnTo>
                    <a:pt x="19482" y="43123"/>
                  </a:lnTo>
                  <a:lnTo>
                    <a:pt x="39357" y="49242"/>
                  </a:lnTo>
                  <a:lnTo>
                    <a:pt x="63385" y="51475"/>
                  </a:lnTo>
                  <a:close/>
                </a:path>
                <a:path w="127000" h="52070">
                  <a:moveTo>
                    <a:pt x="63434" y="51475"/>
                  </a:moveTo>
                  <a:lnTo>
                    <a:pt x="87457" y="49238"/>
                  </a:lnTo>
                  <a:lnTo>
                    <a:pt x="107296" y="43120"/>
                  </a:lnTo>
                  <a:lnTo>
                    <a:pt x="121026" y="34011"/>
                  </a:lnTo>
                  <a:lnTo>
                    <a:pt x="126768" y="22798"/>
                  </a:lnTo>
                  <a:lnTo>
                    <a:pt x="121026" y="34012"/>
                  </a:lnTo>
                  <a:lnTo>
                    <a:pt x="107296" y="43123"/>
                  </a:lnTo>
                  <a:lnTo>
                    <a:pt x="87457" y="49242"/>
                  </a:lnTo>
                  <a:lnTo>
                    <a:pt x="63434" y="51475"/>
                  </a:lnTo>
                  <a:close/>
                </a:path>
                <a:path w="127000" h="52070">
                  <a:moveTo>
                    <a:pt x="63385" y="51479"/>
                  </a:moveTo>
                  <a:close/>
                </a:path>
              </a:pathLst>
            </a:custGeom>
            <a:solidFill>
              <a:srgbClr val="F9F4C6"/>
            </a:solidFill>
          </p:spPr>
          <p:txBody>
            <a:bodyPr wrap="square" lIns="0" tIns="0" rIns="0" bIns="0" rtlCol="0"/>
            <a:lstStyle/>
            <a:p>
              <a:endParaRPr dirty="0"/>
            </a:p>
          </p:txBody>
        </p:sp>
        <p:sp>
          <p:nvSpPr>
            <p:cNvPr id="98" name="object 98"/>
            <p:cNvSpPr/>
            <p:nvPr/>
          </p:nvSpPr>
          <p:spPr>
            <a:xfrm>
              <a:off x="3970967" y="3493289"/>
              <a:ext cx="88900" cy="45085"/>
            </a:xfrm>
            <a:custGeom>
              <a:avLst/>
              <a:gdLst/>
              <a:ahLst/>
              <a:cxnLst/>
              <a:rect l="l" t="t" r="r" b="b"/>
              <a:pathLst>
                <a:path w="88900" h="45085">
                  <a:moveTo>
                    <a:pt x="44407" y="45045"/>
                  </a:moveTo>
                  <a:lnTo>
                    <a:pt x="27122" y="43393"/>
                  </a:lnTo>
                  <a:lnTo>
                    <a:pt x="13006" y="38887"/>
                  </a:lnTo>
                  <a:lnTo>
                    <a:pt x="3489" y="32204"/>
                  </a:lnTo>
                  <a:lnTo>
                    <a:pt x="0" y="24021"/>
                  </a:lnTo>
                  <a:lnTo>
                    <a:pt x="0" y="0"/>
                  </a:lnTo>
                  <a:lnTo>
                    <a:pt x="88822" y="0"/>
                  </a:lnTo>
                  <a:lnTo>
                    <a:pt x="88822" y="24021"/>
                  </a:lnTo>
                  <a:lnTo>
                    <a:pt x="85332" y="32204"/>
                  </a:lnTo>
                  <a:lnTo>
                    <a:pt x="75814" y="38887"/>
                  </a:lnTo>
                  <a:lnTo>
                    <a:pt x="61697" y="43393"/>
                  </a:lnTo>
                  <a:lnTo>
                    <a:pt x="44407" y="45045"/>
                  </a:lnTo>
                  <a:close/>
                </a:path>
              </a:pathLst>
            </a:custGeom>
            <a:solidFill>
              <a:srgbClr val="A563C6"/>
            </a:solidFill>
          </p:spPr>
          <p:txBody>
            <a:bodyPr wrap="square" lIns="0" tIns="0" rIns="0" bIns="0" rtlCol="0"/>
            <a:lstStyle/>
            <a:p>
              <a:endParaRPr dirty="0"/>
            </a:p>
          </p:txBody>
        </p:sp>
        <p:sp>
          <p:nvSpPr>
            <p:cNvPr id="99" name="object 99"/>
            <p:cNvSpPr/>
            <p:nvPr/>
          </p:nvSpPr>
          <p:spPr>
            <a:xfrm>
              <a:off x="3970966" y="3472264"/>
              <a:ext cx="88900" cy="42545"/>
            </a:xfrm>
            <a:custGeom>
              <a:avLst/>
              <a:gdLst/>
              <a:ahLst/>
              <a:cxnLst/>
              <a:rect l="l" t="t" r="r" b="b"/>
              <a:pathLst>
                <a:path w="88900" h="42545">
                  <a:moveTo>
                    <a:pt x="44407" y="42046"/>
                  </a:moveTo>
                  <a:lnTo>
                    <a:pt x="27122" y="40394"/>
                  </a:lnTo>
                  <a:lnTo>
                    <a:pt x="13006" y="35888"/>
                  </a:lnTo>
                  <a:lnTo>
                    <a:pt x="3489" y="29206"/>
                  </a:lnTo>
                  <a:lnTo>
                    <a:pt x="0" y="21024"/>
                  </a:lnTo>
                  <a:lnTo>
                    <a:pt x="3489" y="12839"/>
                  </a:lnTo>
                  <a:lnTo>
                    <a:pt x="13006" y="6156"/>
                  </a:lnTo>
                  <a:lnTo>
                    <a:pt x="27122" y="1651"/>
                  </a:lnTo>
                  <a:lnTo>
                    <a:pt x="44407" y="0"/>
                  </a:lnTo>
                  <a:lnTo>
                    <a:pt x="61697" y="1651"/>
                  </a:lnTo>
                  <a:lnTo>
                    <a:pt x="75814" y="6156"/>
                  </a:lnTo>
                  <a:lnTo>
                    <a:pt x="85332" y="12839"/>
                  </a:lnTo>
                  <a:lnTo>
                    <a:pt x="88822" y="21024"/>
                  </a:lnTo>
                  <a:lnTo>
                    <a:pt x="85332" y="29206"/>
                  </a:lnTo>
                  <a:lnTo>
                    <a:pt x="75814" y="35888"/>
                  </a:lnTo>
                  <a:lnTo>
                    <a:pt x="61697" y="40394"/>
                  </a:lnTo>
                  <a:lnTo>
                    <a:pt x="44407" y="42046"/>
                  </a:lnTo>
                  <a:close/>
                </a:path>
              </a:pathLst>
            </a:custGeom>
            <a:solidFill>
              <a:srgbClr val="E0C1F2"/>
            </a:solidFill>
          </p:spPr>
          <p:txBody>
            <a:bodyPr wrap="square" lIns="0" tIns="0" rIns="0" bIns="0" rtlCol="0"/>
            <a:lstStyle/>
            <a:p>
              <a:endParaRPr dirty="0"/>
            </a:p>
          </p:txBody>
        </p:sp>
        <p:sp>
          <p:nvSpPr>
            <p:cNvPr id="100" name="object 100"/>
            <p:cNvSpPr/>
            <p:nvPr/>
          </p:nvSpPr>
          <p:spPr>
            <a:xfrm>
              <a:off x="3986809" y="3477075"/>
              <a:ext cx="20320" cy="34925"/>
            </a:xfrm>
            <a:custGeom>
              <a:avLst/>
              <a:gdLst/>
              <a:ahLst/>
              <a:cxnLst/>
              <a:rect l="l" t="t" r="r" b="b"/>
              <a:pathLst>
                <a:path w="20320" h="34925">
                  <a:moveTo>
                    <a:pt x="13601" y="30861"/>
                  </a:moveTo>
                  <a:lnTo>
                    <a:pt x="12166" y="19278"/>
                  </a:lnTo>
                  <a:lnTo>
                    <a:pt x="11658" y="11595"/>
                  </a:lnTo>
                  <a:lnTo>
                    <a:pt x="11531" y="2590"/>
                  </a:lnTo>
                  <a:lnTo>
                    <a:pt x="11391" y="1003"/>
                  </a:lnTo>
                  <a:lnTo>
                    <a:pt x="9740" y="101"/>
                  </a:lnTo>
                  <a:lnTo>
                    <a:pt x="9194" y="50"/>
                  </a:lnTo>
                  <a:lnTo>
                    <a:pt x="8661" y="50"/>
                  </a:lnTo>
                  <a:lnTo>
                    <a:pt x="5588" y="101"/>
                  </a:lnTo>
                  <a:lnTo>
                    <a:pt x="2705" y="977"/>
                  </a:lnTo>
                  <a:lnTo>
                    <a:pt x="279" y="2514"/>
                  </a:lnTo>
                  <a:lnTo>
                    <a:pt x="0" y="2311"/>
                  </a:lnTo>
                  <a:lnTo>
                    <a:pt x="812" y="10337"/>
                  </a:lnTo>
                  <a:lnTo>
                    <a:pt x="1003" y="18415"/>
                  </a:lnTo>
                  <a:lnTo>
                    <a:pt x="469" y="28651"/>
                  </a:lnTo>
                  <a:lnTo>
                    <a:pt x="1587" y="30365"/>
                  </a:lnTo>
                  <a:lnTo>
                    <a:pt x="6134" y="32232"/>
                  </a:lnTo>
                  <a:lnTo>
                    <a:pt x="8877" y="33147"/>
                  </a:lnTo>
                  <a:lnTo>
                    <a:pt x="11658" y="33896"/>
                  </a:lnTo>
                  <a:lnTo>
                    <a:pt x="12192" y="33985"/>
                  </a:lnTo>
                  <a:lnTo>
                    <a:pt x="12433" y="33959"/>
                  </a:lnTo>
                  <a:lnTo>
                    <a:pt x="12903" y="33820"/>
                  </a:lnTo>
                  <a:lnTo>
                    <a:pt x="13106" y="33274"/>
                  </a:lnTo>
                  <a:lnTo>
                    <a:pt x="13601" y="30861"/>
                  </a:lnTo>
                  <a:close/>
                </a:path>
                <a:path w="20320" h="34925">
                  <a:moveTo>
                    <a:pt x="19875" y="33159"/>
                  </a:moveTo>
                  <a:lnTo>
                    <a:pt x="16840" y="0"/>
                  </a:lnTo>
                  <a:lnTo>
                    <a:pt x="16408" y="0"/>
                  </a:lnTo>
                  <a:lnTo>
                    <a:pt x="16256" y="25"/>
                  </a:lnTo>
                  <a:lnTo>
                    <a:pt x="15875" y="368"/>
                  </a:lnTo>
                  <a:lnTo>
                    <a:pt x="15316" y="1244"/>
                  </a:lnTo>
                  <a:lnTo>
                    <a:pt x="17449" y="34137"/>
                  </a:lnTo>
                  <a:lnTo>
                    <a:pt x="16992" y="34137"/>
                  </a:lnTo>
                  <a:lnTo>
                    <a:pt x="17208" y="34467"/>
                  </a:lnTo>
                  <a:lnTo>
                    <a:pt x="17564" y="34607"/>
                  </a:lnTo>
                  <a:lnTo>
                    <a:pt x="18465" y="34607"/>
                  </a:lnTo>
                  <a:lnTo>
                    <a:pt x="19037" y="34353"/>
                  </a:lnTo>
                  <a:lnTo>
                    <a:pt x="19875" y="33159"/>
                  </a:lnTo>
                  <a:close/>
                </a:path>
              </a:pathLst>
            </a:custGeom>
            <a:solidFill>
              <a:srgbClr val="EFE0F9"/>
            </a:solidFill>
          </p:spPr>
          <p:txBody>
            <a:bodyPr wrap="square" lIns="0" tIns="0" rIns="0" bIns="0" rtlCol="0"/>
            <a:lstStyle/>
            <a:p>
              <a:endParaRPr dirty="0"/>
            </a:p>
          </p:txBody>
        </p:sp>
        <p:sp>
          <p:nvSpPr>
            <p:cNvPr id="101" name="object 101"/>
            <p:cNvSpPr/>
            <p:nvPr/>
          </p:nvSpPr>
          <p:spPr>
            <a:xfrm>
              <a:off x="1795266" y="3333448"/>
              <a:ext cx="4339590" cy="2440940"/>
            </a:xfrm>
            <a:custGeom>
              <a:avLst/>
              <a:gdLst/>
              <a:ahLst/>
              <a:cxnLst/>
              <a:rect l="l" t="t" r="r" b="b"/>
              <a:pathLst>
                <a:path w="4339590" h="2440940">
                  <a:moveTo>
                    <a:pt x="122258" y="0"/>
                  </a:move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lnTo>
                    <a:pt x="122258" y="0"/>
                  </a:lnTo>
                  <a:close/>
                </a:path>
              </a:pathLst>
            </a:custGeom>
            <a:ln w="69013">
              <a:solidFill>
                <a:srgbClr val="FFFFFF"/>
              </a:solidFill>
            </a:ln>
          </p:spPr>
          <p:txBody>
            <a:bodyPr wrap="square" lIns="0" tIns="0" rIns="0" bIns="0" rtlCol="0"/>
            <a:lstStyle/>
            <a:p>
              <a:endParaRPr dirty="0"/>
            </a:p>
          </p:txBody>
        </p:sp>
        <p:sp>
          <p:nvSpPr>
            <p:cNvPr id="102" name="object 102"/>
            <p:cNvSpPr/>
            <p:nvPr/>
          </p:nvSpPr>
          <p:spPr>
            <a:xfrm>
              <a:off x="6522439" y="3451759"/>
              <a:ext cx="11399520" cy="2132330"/>
            </a:xfrm>
            <a:custGeom>
              <a:avLst/>
              <a:gdLst/>
              <a:ahLst/>
              <a:cxnLst/>
              <a:rect l="l" t="t" r="r" b="b"/>
              <a:pathLst>
                <a:path w="11399519" h="2132329">
                  <a:moveTo>
                    <a:pt x="11042316" y="0"/>
                  </a:moveTo>
                  <a:lnTo>
                    <a:pt x="1083690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864110"/>
                  </a:lnTo>
                  <a:lnTo>
                    <a:pt x="114972" y="1908782"/>
                  </a:lnTo>
                  <a:lnTo>
                    <a:pt x="100848" y="1952239"/>
                  </a:lnTo>
                  <a:lnTo>
                    <a:pt x="78429" y="1993574"/>
                  </a:lnTo>
                  <a:lnTo>
                    <a:pt x="48634" y="2031877"/>
                  </a:lnTo>
                  <a:lnTo>
                    <a:pt x="12379" y="2066240"/>
                  </a:lnTo>
                  <a:lnTo>
                    <a:pt x="0" y="2085809"/>
                  </a:lnTo>
                  <a:lnTo>
                    <a:pt x="1564" y="2107410"/>
                  </a:lnTo>
                  <a:lnTo>
                    <a:pt x="14675" y="2124887"/>
                  </a:lnTo>
                  <a:lnTo>
                    <a:pt x="36933" y="2132081"/>
                  </a:lnTo>
                  <a:lnTo>
                    <a:pt x="11076597" y="2132113"/>
                  </a:lnTo>
                  <a:lnTo>
                    <a:pt x="11124315" y="2128611"/>
                  </a:lnTo>
                  <a:lnTo>
                    <a:pt x="11169857" y="2118441"/>
                  </a:lnTo>
                  <a:lnTo>
                    <a:pt x="11212725" y="2102101"/>
                  </a:lnTo>
                  <a:lnTo>
                    <a:pt x="11252420" y="2080090"/>
                  </a:lnTo>
                  <a:lnTo>
                    <a:pt x="11288442" y="2052909"/>
                  </a:lnTo>
                  <a:lnTo>
                    <a:pt x="11320293" y="2021057"/>
                  </a:lnTo>
                  <a:lnTo>
                    <a:pt x="11347471" y="1985033"/>
                  </a:lnTo>
                  <a:lnTo>
                    <a:pt x="11369480" y="1945337"/>
                  </a:lnTo>
                  <a:lnTo>
                    <a:pt x="11385818" y="1902468"/>
                  </a:lnTo>
                  <a:lnTo>
                    <a:pt x="11395987" y="1856927"/>
                  </a:lnTo>
                  <a:lnTo>
                    <a:pt x="11399488" y="1809211"/>
                  </a:lnTo>
                  <a:lnTo>
                    <a:pt x="11399488" y="357172"/>
                  </a:lnTo>
                  <a:lnTo>
                    <a:pt x="11396227" y="308706"/>
                  </a:lnTo>
                  <a:lnTo>
                    <a:pt x="11386729" y="262221"/>
                  </a:lnTo>
                  <a:lnTo>
                    <a:pt x="11371420" y="218144"/>
                  </a:lnTo>
                  <a:lnTo>
                    <a:pt x="11350724" y="176900"/>
                  </a:lnTo>
                  <a:lnTo>
                    <a:pt x="11325067" y="138914"/>
                  </a:lnTo>
                  <a:lnTo>
                    <a:pt x="11294875" y="104613"/>
                  </a:lnTo>
                  <a:lnTo>
                    <a:pt x="11260573" y="74421"/>
                  </a:lnTo>
                  <a:lnTo>
                    <a:pt x="11222587" y="48764"/>
                  </a:lnTo>
                  <a:lnTo>
                    <a:pt x="11181343" y="28068"/>
                  </a:lnTo>
                  <a:lnTo>
                    <a:pt x="11137266" y="12758"/>
                  </a:lnTo>
                  <a:lnTo>
                    <a:pt x="11090782" y="3260"/>
                  </a:lnTo>
                  <a:lnTo>
                    <a:pt x="11042316" y="0"/>
                  </a:lnTo>
                  <a:close/>
                </a:path>
              </a:pathLst>
            </a:custGeom>
            <a:solidFill>
              <a:srgbClr val="FFFFFF"/>
            </a:solidFill>
          </p:spPr>
          <p:txBody>
            <a:bodyPr wrap="square" lIns="0" tIns="0" rIns="0" bIns="0" rtlCol="0"/>
            <a:lstStyle/>
            <a:p>
              <a:endParaRPr dirty="0"/>
            </a:p>
          </p:txBody>
        </p:sp>
        <p:sp>
          <p:nvSpPr>
            <p:cNvPr id="103" name="object 103"/>
            <p:cNvSpPr/>
            <p:nvPr/>
          </p:nvSpPr>
          <p:spPr>
            <a:xfrm>
              <a:off x="6522439" y="3451759"/>
              <a:ext cx="11399520" cy="2132330"/>
            </a:xfrm>
            <a:custGeom>
              <a:avLst/>
              <a:gdLst/>
              <a:ahLst/>
              <a:cxnLst/>
              <a:rect l="l" t="t" r="r" b="b"/>
              <a:pathLst>
                <a:path w="11399519" h="2132329">
                  <a:moveTo>
                    <a:pt x="10836908" y="0"/>
                  </a:moveTo>
                  <a:lnTo>
                    <a:pt x="11042316" y="0"/>
                  </a:lnTo>
                  <a:lnTo>
                    <a:pt x="11090782" y="3260"/>
                  </a:lnTo>
                  <a:lnTo>
                    <a:pt x="11137266" y="12758"/>
                  </a:lnTo>
                  <a:lnTo>
                    <a:pt x="11181343" y="28068"/>
                  </a:lnTo>
                  <a:lnTo>
                    <a:pt x="11222587" y="48764"/>
                  </a:lnTo>
                  <a:lnTo>
                    <a:pt x="11260573" y="74421"/>
                  </a:lnTo>
                  <a:lnTo>
                    <a:pt x="11294875" y="104613"/>
                  </a:lnTo>
                  <a:lnTo>
                    <a:pt x="11325067" y="138914"/>
                  </a:lnTo>
                  <a:lnTo>
                    <a:pt x="11350724" y="176900"/>
                  </a:lnTo>
                  <a:lnTo>
                    <a:pt x="11371420" y="218144"/>
                  </a:lnTo>
                  <a:lnTo>
                    <a:pt x="11386729" y="262221"/>
                  </a:lnTo>
                  <a:lnTo>
                    <a:pt x="11396227" y="308706"/>
                  </a:lnTo>
                  <a:lnTo>
                    <a:pt x="11399488" y="357172"/>
                  </a:lnTo>
                  <a:lnTo>
                    <a:pt x="11399488" y="1809211"/>
                  </a:lnTo>
                  <a:lnTo>
                    <a:pt x="11395987" y="1856927"/>
                  </a:lnTo>
                  <a:lnTo>
                    <a:pt x="11385818" y="1902468"/>
                  </a:lnTo>
                  <a:lnTo>
                    <a:pt x="11369480" y="1945337"/>
                  </a:lnTo>
                  <a:lnTo>
                    <a:pt x="11347471" y="1985033"/>
                  </a:lnTo>
                  <a:lnTo>
                    <a:pt x="11320293" y="2021057"/>
                  </a:lnTo>
                  <a:lnTo>
                    <a:pt x="11288442" y="2052909"/>
                  </a:lnTo>
                  <a:lnTo>
                    <a:pt x="11252420" y="2080090"/>
                  </a:lnTo>
                  <a:lnTo>
                    <a:pt x="11212725" y="2102101"/>
                  </a:lnTo>
                  <a:lnTo>
                    <a:pt x="11169857" y="2118441"/>
                  </a:lnTo>
                  <a:lnTo>
                    <a:pt x="11124315" y="2128611"/>
                  </a:lnTo>
                  <a:lnTo>
                    <a:pt x="11076597" y="2132113"/>
                  </a:lnTo>
                  <a:lnTo>
                    <a:pt x="36933" y="2132081"/>
                  </a:lnTo>
                  <a:lnTo>
                    <a:pt x="14675" y="2124887"/>
                  </a:lnTo>
                  <a:lnTo>
                    <a:pt x="1564" y="2107410"/>
                  </a:lnTo>
                  <a:lnTo>
                    <a:pt x="0" y="2085809"/>
                  </a:lnTo>
                  <a:lnTo>
                    <a:pt x="12379" y="2066240"/>
                  </a:lnTo>
                  <a:lnTo>
                    <a:pt x="48634" y="2031877"/>
                  </a:lnTo>
                  <a:lnTo>
                    <a:pt x="78429" y="1993574"/>
                  </a:lnTo>
                  <a:lnTo>
                    <a:pt x="100848" y="1952239"/>
                  </a:lnTo>
                  <a:lnTo>
                    <a:pt x="114972" y="1908782"/>
                  </a:lnTo>
                  <a:lnTo>
                    <a:pt x="119884" y="18641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10836908" y="0"/>
                  </a:lnTo>
                  <a:close/>
                </a:path>
              </a:pathLst>
            </a:custGeom>
            <a:ln w="62825">
              <a:solidFill>
                <a:srgbClr val="CC96EA"/>
              </a:solidFill>
            </a:ln>
          </p:spPr>
          <p:txBody>
            <a:bodyPr wrap="square" lIns="0" tIns="0" rIns="0" bIns="0" rtlCol="0"/>
            <a:lstStyle/>
            <a:p>
              <a:endParaRPr dirty="0"/>
            </a:p>
          </p:txBody>
        </p:sp>
      </p:grpSp>
      <p:sp>
        <p:nvSpPr>
          <p:cNvPr id="104" name="object 104"/>
          <p:cNvSpPr txBox="1"/>
          <p:nvPr/>
        </p:nvSpPr>
        <p:spPr>
          <a:xfrm>
            <a:off x="9381475" y="6133044"/>
            <a:ext cx="8132561" cy="1252907"/>
          </a:xfrm>
          <a:prstGeom prst="rect">
            <a:avLst/>
          </a:prstGeom>
        </p:spPr>
        <p:txBody>
          <a:bodyPr vert="horz" wrap="square" lIns="0" tIns="87630" rIns="0" bIns="0" rtlCol="0">
            <a:spAutoFit/>
          </a:bodyPr>
          <a:lstStyle/>
          <a:p>
            <a:pPr marL="12700">
              <a:lnSpc>
                <a:spcPct val="100000"/>
              </a:lnSpc>
              <a:spcBef>
                <a:spcPts val="690"/>
              </a:spcBef>
            </a:pPr>
            <a:r>
              <a:rPr lang="en" sz="2300" b="1" spc="-45" dirty="0">
                <a:solidFill>
                  <a:srgbClr val="231F20"/>
                </a:solidFill>
                <a:latin typeface="Calibri"/>
                <a:cs typeface="Calibri"/>
              </a:rPr>
              <a:t>Debrief the exercise by explaining the concepts of phishing and smishing:</a:t>
            </a:r>
            <a:endParaRPr sz="2300" b="1" dirty="0">
              <a:latin typeface="Calibri"/>
              <a:cs typeface="Calibri"/>
            </a:endParaRPr>
          </a:p>
          <a:p>
            <a:pPr marL="12700">
              <a:lnSpc>
                <a:spcPct val="100000"/>
              </a:lnSpc>
              <a:spcBef>
                <a:spcPts val="590"/>
              </a:spcBef>
            </a:pPr>
            <a:r>
              <a:rPr lang="en" sz="2300" i="1" spc="-190" dirty="0">
                <a:solidFill>
                  <a:srgbClr val="231F20"/>
                </a:solidFill>
                <a:latin typeface="Arial Narrow"/>
                <a:cs typeface="Arial Narrow"/>
              </a:rPr>
              <a:t>Phishing is the most common form of scam on the internet.</a:t>
            </a:r>
            <a:endParaRPr sz="2300" dirty="0">
              <a:latin typeface="Arial Narrow"/>
              <a:cs typeface="Arial Narrow"/>
            </a:endParaRPr>
          </a:p>
          <a:p>
            <a:pPr marL="12700">
              <a:lnSpc>
                <a:spcPct val="100000"/>
              </a:lnSpc>
              <a:spcBef>
                <a:spcPts val="170"/>
              </a:spcBef>
            </a:pPr>
            <a:r>
              <a:rPr lang="en" sz="2300" i="1" spc="-190" dirty="0">
                <a:solidFill>
                  <a:srgbClr val="231F20"/>
                </a:solidFill>
                <a:latin typeface="Arial Narrow"/>
                <a:cs typeface="Arial Narrow"/>
              </a:rPr>
              <a:t>The fraudster impersonates a known organization or company by using</a:t>
            </a:r>
            <a:endParaRPr sz="2300" dirty="0">
              <a:latin typeface="Arial Narrow"/>
              <a:cs typeface="Arial Narrow"/>
            </a:endParaRPr>
          </a:p>
        </p:txBody>
      </p:sp>
      <p:sp>
        <p:nvSpPr>
          <p:cNvPr id="105" name="object 105"/>
          <p:cNvSpPr txBox="1"/>
          <p:nvPr/>
        </p:nvSpPr>
        <p:spPr>
          <a:xfrm>
            <a:off x="9381475" y="7376036"/>
            <a:ext cx="7392034" cy="377825"/>
          </a:xfrm>
          <a:prstGeom prst="rect">
            <a:avLst/>
          </a:prstGeom>
        </p:spPr>
        <p:txBody>
          <a:bodyPr vert="horz" wrap="square" lIns="0" tIns="13335" rIns="0" bIns="0" rtlCol="0">
            <a:spAutoFit/>
          </a:bodyPr>
          <a:lstStyle/>
          <a:p>
            <a:pPr marL="12700">
              <a:lnSpc>
                <a:spcPct val="100000"/>
              </a:lnSpc>
              <a:spcBef>
                <a:spcPts val="105"/>
              </a:spcBef>
            </a:pPr>
            <a:r>
              <a:rPr lang="en" sz="2300" i="1" spc="-114" dirty="0">
                <a:solidFill>
                  <a:srgbClr val="231F20"/>
                </a:solidFill>
                <a:latin typeface="Arial Narrow"/>
                <a:cs typeface="Arial Narrow"/>
              </a:rPr>
              <a:t>the logo and name of this organization. He sends you an email asking you to</a:t>
            </a:r>
            <a:endParaRPr sz="2300" dirty="0">
              <a:latin typeface="Arial Narrow"/>
              <a:cs typeface="Arial Narrow"/>
            </a:endParaRPr>
          </a:p>
        </p:txBody>
      </p:sp>
      <p:sp>
        <p:nvSpPr>
          <p:cNvPr id="106" name="object 106"/>
          <p:cNvSpPr txBox="1"/>
          <p:nvPr/>
        </p:nvSpPr>
        <p:spPr>
          <a:xfrm>
            <a:off x="9381475" y="7747670"/>
            <a:ext cx="7954009" cy="377825"/>
          </a:xfrm>
          <a:prstGeom prst="rect">
            <a:avLst/>
          </a:prstGeom>
        </p:spPr>
        <p:txBody>
          <a:bodyPr vert="horz" wrap="square" lIns="0" tIns="13335" rIns="0" bIns="0" rtlCol="0">
            <a:spAutoFit/>
          </a:bodyPr>
          <a:lstStyle/>
          <a:p>
            <a:pPr marL="12700">
              <a:lnSpc>
                <a:spcPct val="100000"/>
              </a:lnSpc>
              <a:spcBef>
                <a:spcPts val="105"/>
              </a:spcBef>
            </a:pPr>
            <a:r>
              <a:rPr lang="en" sz="2300" i="1" spc="-85" dirty="0">
                <a:solidFill>
                  <a:srgbClr val="231F20"/>
                </a:solidFill>
                <a:latin typeface="Arial Narrow"/>
                <a:cs typeface="Arial Narrow"/>
              </a:rPr>
              <a:t>confirm your information following a technical incident, such as your contact information</a:t>
            </a:r>
            <a:endParaRPr sz="2300" dirty="0">
              <a:latin typeface="Arial Narrow"/>
              <a:cs typeface="Arial Narrow"/>
            </a:endParaRPr>
          </a:p>
        </p:txBody>
      </p:sp>
      <p:sp>
        <p:nvSpPr>
          <p:cNvPr id="107" name="object 107"/>
          <p:cNvSpPr txBox="1"/>
          <p:nvPr/>
        </p:nvSpPr>
        <p:spPr>
          <a:xfrm>
            <a:off x="9381475" y="8119305"/>
            <a:ext cx="7505700" cy="377825"/>
          </a:xfrm>
          <a:prstGeom prst="rect">
            <a:avLst/>
          </a:prstGeom>
        </p:spPr>
        <p:txBody>
          <a:bodyPr vert="horz" wrap="square" lIns="0" tIns="13335" rIns="0" bIns="0" rtlCol="0">
            <a:spAutoFit/>
          </a:bodyPr>
          <a:lstStyle/>
          <a:p>
            <a:pPr marL="12700">
              <a:lnSpc>
                <a:spcPct val="100000"/>
              </a:lnSpc>
              <a:spcBef>
                <a:spcPts val="105"/>
              </a:spcBef>
            </a:pPr>
            <a:r>
              <a:rPr lang="en" sz="2300" i="1" spc="-130" dirty="0">
                <a:solidFill>
                  <a:srgbClr val="231F20"/>
                </a:solidFill>
                <a:latin typeface="Arial Narrow"/>
                <a:cs typeface="Arial Narrow"/>
              </a:rPr>
              <a:t>(account number, personal codes, etc.) or your password.</a:t>
            </a:r>
            <a:endParaRPr sz="2300" dirty="0">
              <a:latin typeface="Arial Narrow"/>
              <a:cs typeface="Arial Narrow"/>
            </a:endParaRPr>
          </a:p>
        </p:txBody>
      </p:sp>
      <p:sp>
        <p:nvSpPr>
          <p:cNvPr id="108" name="object 108"/>
          <p:cNvSpPr txBox="1"/>
          <p:nvPr/>
        </p:nvSpPr>
        <p:spPr>
          <a:xfrm>
            <a:off x="9381475" y="8471126"/>
            <a:ext cx="7764145" cy="768985"/>
          </a:xfrm>
          <a:prstGeom prst="rect">
            <a:avLst/>
          </a:prstGeom>
        </p:spPr>
        <p:txBody>
          <a:bodyPr vert="horz" wrap="square" lIns="0" tIns="12065" rIns="0" bIns="0" rtlCol="0">
            <a:spAutoFit/>
          </a:bodyPr>
          <a:lstStyle/>
          <a:p>
            <a:pPr marL="12700" marR="5080">
              <a:lnSpc>
                <a:spcPct val="106000"/>
              </a:lnSpc>
              <a:spcBef>
                <a:spcPts val="95"/>
              </a:spcBef>
            </a:pPr>
            <a:r>
              <a:rPr lang="en" sz="2300" i="1" spc="-190" dirty="0">
                <a:solidFill>
                  <a:srgbClr val="231F20"/>
                </a:solidFill>
                <a:latin typeface="Arial Narrow"/>
                <a:cs typeface="Arial Narrow"/>
              </a:rPr>
              <a:t>Smishing is a form of SMS phishing on mobile phones. These messages are also very persuasive and ask you to follow a link.</a:t>
            </a:r>
            <a:endParaRPr sz="2300" dirty="0">
              <a:latin typeface="Arial Narrow"/>
              <a:cs typeface="Arial Narrow"/>
            </a:endParaRPr>
          </a:p>
        </p:txBody>
      </p:sp>
      <p:sp>
        <p:nvSpPr>
          <p:cNvPr id="109" name="object 109"/>
          <p:cNvSpPr txBox="1"/>
          <p:nvPr/>
        </p:nvSpPr>
        <p:spPr>
          <a:xfrm>
            <a:off x="2969835" y="6865011"/>
            <a:ext cx="2071335" cy="278281"/>
          </a:xfrm>
          <a:prstGeom prst="rect">
            <a:avLst/>
          </a:prstGeom>
        </p:spPr>
        <p:txBody>
          <a:bodyPr vert="horz" wrap="square" lIns="0" tIns="16510" rIns="0" bIns="0" rtlCol="0">
            <a:spAutoFit/>
          </a:bodyPr>
          <a:lstStyle/>
          <a:p>
            <a:pPr marL="12700">
              <a:lnSpc>
                <a:spcPct val="100000"/>
              </a:lnSpc>
              <a:spcBef>
                <a:spcPts val="130"/>
              </a:spcBef>
            </a:pPr>
            <a:r>
              <a:rPr lang="en" sz="1700" b="1" spc="125" dirty="0">
                <a:solidFill>
                  <a:srgbClr val="231F20"/>
                </a:solidFill>
                <a:latin typeface="Calibri"/>
                <a:cs typeface="Calibri"/>
              </a:rPr>
              <a:t>SLIDES TO PROJECT</a:t>
            </a:r>
            <a:endParaRPr lang="fr-FR" sz="1700" b="1" dirty="0">
              <a:latin typeface="Calibri"/>
              <a:cs typeface="Calibri"/>
            </a:endParaRPr>
          </a:p>
        </p:txBody>
      </p:sp>
      <p:sp>
        <p:nvSpPr>
          <p:cNvPr id="110" name="object 110"/>
          <p:cNvSpPr txBox="1"/>
          <p:nvPr/>
        </p:nvSpPr>
        <p:spPr>
          <a:xfrm>
            <a:off x="7112503" y="3754249"/>
            <a:ext cx="10079508" cy="721351"/>
          </a:xfrm>
          <a:prstGeom prst="rect">
            <a:avLst/>
          </a:prstGeom>
        </p:spPr>
        <p:txBody>
          <a:bodyPr vert="horz" wrap="square" lIns="0" tIns="13335" rIns="0" bIns="0" rtlCol="0">
            <a:spAutoFit/>
          </a:bodyPr>
          <a:lstStyle/>
          <a:p>
            <a:pPr marL="12700" marR="5080">
              <a:lnSpc>
                <a:spcPct val="100000"/>
              </a:lnSpc>
              <a:spcBef>
                <a:spcPts val="105"/>
              </a:spcBef>
            </a:pPr>
            <a:r>
              <a:rPr lang="en" sz="2300" b="1" spc="-10" dirty="0">
                <a:solidFill>
                  <a:srgbClr val="231F20"/>
                </a:solidFill>
                <a:latin typeface="Calibri"/>
                <a:cs typeface="Calibri"/>
              </a:rPr>
              <a:t>How can fraudsters go about making their scam credible? To test the participants, offer the "</a:t>
            </a:r>
            <a:r>
              <a:rPr lang="en" sz="2300" b="1" u="sng" spc="-105" dirty="0">
                <a:solidFill>
                  <a:srgbClr val="231F20"/>
                </a:solidFill>
                <a:uFill>
                  <a:solidFill>
                    <a:srgbClr val="231F20"/>
                  </a:solidFill>
                </a:uFill>
                <a:latin typeface="Calibri"/>
                <a:cs typeface="Calibri"/>
              </a:rPr>
              <a:t>To click or not to click</a:t>
            </a:r>
            <a:r>
              <a:rPr lang="en" sz="2300" b="1" dirty="0">
                <a:solidFill>
                  <a:srgbClr val="231F20"/>
                </a:solidFill>
                <a:latin typeface="Calibri"/>
                <a:cs typeface="Calibri"/>
              </a:rPr>
              <a:t>" quiz. For each</a:t>
            </a:r>
            <a:endParaRPr sz="2300" b="1" dirty="0">
              <a:latin typeface="Calibri"/>
              <a:cs typeface="Calibri"/>
            </a:endParaRPr>
          </a:p>
        </p:txBody>
      </p:sp>
      <p:sp>
        <p:nvSpPr>
          <p:cNvPr id="111" name="object 111"/>
          <p:cNvSpPr txBox="1"/>
          <p:nvPr/>
        </p:nvSpPr>
        <p:spPr>
          <a:xfrm>
            <a:off x="7112503" y="4455192"/>
            <a:ext cx="10583146" cy="367408"/>
          </a:xfrm>
          <a:prstGeom prst="rect">
            <a:avLst/>
          </a:prstGeom>
        </p:spPr>
        <p:txBody>
          <a:bodyPr vert="horz" wrap="square" lIns="0" tIns="13335" rIns="0" bIns="0" rtlCol="0">
            <a:spAutoFit/>
          </a:bodyPr>
          <a:lstStyle/>
          <a:p>
            <a:pPr marL="12700">
              <a:lnSpc>
                <a:spcPct val="100000"/>
              </a:lnSpc>
              <a:spcBef>
                <a:spcPts val="105"/>
              </a:spcBef>
            </a:pPr>
            <a:r>
              <a:rPr lang="en" sz="2300" b="1" spc="-10" dirty="0">
                <a:solidFill>
                  <a:srgbClr val="231F20"/>
                </a:solidFill>
                <a:latin typeface="Calibri"/>
                <a:cs typeface="Calibri"/>
              </a:rPr>
              <a:t>affirmation, the participants answer the question </a:t>
            </a:r>
            <a:r>
              <a:rPr lang="en" sz="2300" spc="-165" dirty="0">
                <a:solidFill>
                  <a:srgbClr val="231F20"/>
                </a:solidFill>
                <a:latin typeface="Calibri"/>
                <a:cs typeface="Calibri"/>
              </a:rPr>
              <a:t>"</a:t>
            </a:r>
            <a:r>
              <a:rPr lang="en" sz="2300" i="1" spc="-165" dirty="0">
                <a:solidFill>
                  <a:srgbClr val="231F20"/>
                </a:solidFill>
                <a:latin typeface="Arial Narrow"/>
                <a:cs typeface="Arial Narrow"/>
              </a:rPr>
              <a:t>Faced with this message, should we click or not?</a:t>
            </a:r>
            <a:r>
              <a:rPr lang="en" sz="2300" spc="-25" dirty="0">
                <a:solidFill>
                  <a:srgbClr val="231F20"/>
                </a:solidFill>
                <a:latin typeface="Calibri"/>
                <a:cs typeface="Calibri"/>
              </a:rPr>
              <a:t>"</a:t>
            </a:r>
            <a:endParaRPr sz="2300" dirty="0">
              <a:latin typeface="Calibri"/>
              <a:cs typeface="Calibri"/>
            </a:endParaRPr>
          </a:p>
        </p:txBody>
      </p:sp>
      <p:sp>
        <p:nvSpPr>
          <p:cNvPr id="112" name="object 112"/>
          <p:cNvSpPr txBox="1"/>
          <p:nvPr/>
        </p:nvSpPr>
        <p:spPr>
          <a:xfrm>
            <a:off x="7112503" y="4802368"/>
            <a:ext cx="4587875" cy="377825"/>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in order to find out the right answer.</a:t>
            </a:r>
            <a:endParaRPr sz="2300" b="1" dirty="0">
              <a:latin typeface="Calibri"/>
              <a:cs typeface="Calibri"/>
            </a:endParaRPr>
          </a:p>
        </p:txBody>
      </p:sp>
      <p:grpSp>
        <p:nvGrpSpPr>
          <p:cNvPr id="113" name="object 113"/>
          <p:cNvGrpSpPr/>
          <p:nvPr/>
        </p:nvGrpSpPr>
        <p:grpSpPr>
          <a:xfrm>
            <a:off x="17514041" y="9279320"/>
            <a:ext cx="1145540" cy="498475"/>
            <a:chOff x="17514041" y="9279320"/>
            <a:chExt cx="1145540" cy="498475"/>
          </a:xfrm>
        </p:grpSpPr>
        <p:sp>
          <p:nvSpPr>
            <p:cNvPr id="114" name="object 114"/>
            <p:cNvSpPr/>
            <p:nvPr/>
          </p:nvSpPr>
          <p:spPr>
            <a:xfrm>
              <a:off x="17623072" y="937524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115" name="object 115"/>
            <p:cNvSpPr/>
            <p:nvPr/>
          </p:nvSpPr>
          <p:spPr>
            <a:xfrm>
              <a:off x="17514036" y="9279324"/>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57"/>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74"/>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grpSp>
        <p:nvGrpSpPr>
          <p:cNvPr id="118" name="object 2">
            <a:extLst>
              <a:ext uri="{FF2B5EF4-FFF2-40B4-BE49-F238E27FC236}">
                <a16:creationId xmlns:a16="http://schemas.microsoft.com/office/drawing/2014/main" id="{1F1A4D5F-9E13-DBFA-FBEF-C67AAE2E75DB}"/>
              </a:ext>
            </a:extLst>
          </p:cNvPr>
          <p:cNvGrpSpPr/>
          <p:nvPr/>
        </p:nvGrpSpPr>
        <p:grpSpPr>
          <a:xfrm>
            <a:off x="0" y="0"/>
            <a:ext cx="20104100" cy="1543685"/>
            <a:chOff x="0" y="0"/>
            <a:chExt cx="20104100" cy="1543685"/>
          </a:xfrm>
        </p:grpSpPr>
        <p:sp>
          <p:nvSpPr>
            <p:cNvPr id="119" name="object 3">
              <a:extLst>
                <a:ext uri="{FF2B5EF4-FFF2-40B4-BE49-F238E27FC236}">
                  <a16:creationId xmlns:a16="http://schemas.microsoft.com/office/drawing/2014/main" id="{DC34E37C-EF6F-4B77-2EE1-D880BC0EC38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0" name="object 4">
              <a:extLst>
                <a:ext uri="{FF2B5EF4-FFF2-40B4-BE49-F238E27FC236}">
                  <a16:creationId xmlns:a16="http://schemas.microsoft.com/office/drawing/2014/main" id="{FA163C71-D747-AD8D-FB37-F6D95EB2426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1" name="object 5">
              <a:extLst>
                <a:ext uri="{FF2B5EF4-FFF2-40B4-BE49-F238E27FC236}">
                  <a16:creationId xmlns:a16="http://schemas.microsoft.com/office/drawing/2014/main" id="{09CFE2D7-90C6-7EA4-9273-80D7304D5B6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22" name="object 6">
              <a:extLst>
                <a:ext uri="{FF2B5EF4-FFF2-40B4-BE49-F238E27FC236}">
                  <a16:creationId xmlns:a16="http://schemas.microsoft.com/office/drawing/2014/main" id="{B41C3DC7-3002-0140-8D62-474D73E3659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23" name="object 7">
              <a:extLst>
                <a:ext uri="{FF2B5EF4-FFF2-40B4-BE49-F238E27FC236}">
                  <a16:creationId xmlns:a16="http://schemas.microsoft.com/office/drawing/2014/main" id="{6D3763DD-01AA-3196-B0B0-82F93B1E5F4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24" name="object 8">
              <a:extLst>
                <a:ext uri="{FF2B5EF4-FFF2-40B4-BE49-F238E27FC236}">
                  <a16:creationId xmlns:a16="http://schemas.microsoft.com/office/drawing/2014/main" id="{024FDC3D-4E1F-1A08-1759-6483C54DA4CF}"/>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25" name="object 9">
              <a:extLst>
                <a:ext uri="{FF2B5EF4-FFF2-40B4-BE49-F238E27FC236}">
                  <a16:creationId xmlns:a16="http://schemas.microsoft.com/office/drawing/2014/main" id="{51085DB3-060F-7B94-A047-E8AF4D95372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26" name="object 10">
              <a:extLst>
                <a:ext uri="{FF2B5EF4-FFF2-40B4-BE49-F238E27FC236}">
                  <a16:creationId xmlns:a16="http://schemas.microsoft.com/office/drawing/2014/main" id="{24DB654F-B842-77DB-A7CD-61B81110B4B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7" name="object 11">
              <a:extLst>
                <a:ext uri="{FF2B5EF4-FFF2-40B4-BE49-F238E27FC236}">
                  <a16:creationId xmlns:a16="http://schemas.microsoft.com/office/drawing/2014/main" id="{6EF60FB6-B0EB-9A37-7813-68679363518A}"/>
                </a:ext>
              </a:extLst>
            </p:cNvPr>
            <p:cNvPicPr/>
            <p:nvPr/>
          </p:nvPicPr>
          <p:blipFill>
            <a:blip r:embed="rId16"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8" name="object 12">
              <a:extLst>
                <a:ext uri="{FF2B5EF4-FFF2-40B4-BE49-F238E27FC236}">
                  <a16:creationId xmlns:a16="http://schemas.microsoft.com/office/drawing/2014/main" id="{2242D94E-8F65-55E3-5D21-A6AD624D4C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29" name="object 13">
              <a:extLst>
                <a:ext uri="{FF2B5EF4-FFF2-40B4-BE49-F238E27FC236}">
                  <a16:creationId xmlns:a16="http://schemas.microsoft.com/office/drawing/2014/main" id="{38CEBB48-FF48-D3AB-3192-E0E42F70B757}"/>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0" name="object 14">
              <a:extLst>
                <a:ext uri="{FF2B5EF4-FFF2-40B4-BE49-F238E27FC236}">
                  <a16:creationId xmlns:a16="http://schemas.microsoft.com/office/drawing/2014/main" id="{6FCD6615-41DB-AB37-28A9-4B80D396445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1" name="object 15">
            <a:extLst>
              <a:ext uri="{FF2B5EF4-FFF2-40B4-BE49-F238E27FC236}">
                <a16:creationId xmlns:a16="http://schemas.microsoft.com/office/drawing/2014/main" id="{1FD36F44-11F5-C65A-3384-C79878EAB7A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32" name="object 21">
            <a:extLst>
              <a:ext uri="{FF2B5EF4-FFF2-40B4-BE49-F238E27FC236}">
                <a16:creationId xmlns:a16="http://schemas.microsoft.com/office/drawing/2014/main" id="{6A8AD49D-4DE2-C5B4-0197-9B0BB03373EE}"/>
              </a:ext>
            </a:extLst>
          </p:cNvPr>
          <p:cNvGrpSpPr/>
          <p:nvPr/>
        </p:nvGrpSpPr>
        <p:grpSpPr>
          <a:xfrm>
            <a:off x="1322959" y="1556894"/>
            <a:ext cx="1341120" cy="1238250"/>
            <a:chOff x="1322959" y="1556894"/>
            <a:chExt cx="1341120" cy="1238250"/>
          </a:xfrm>
        </p:grpSpPr>
        <p:sp>
          <p:nvSpPr>
            <p:cNvPr id="133" name="object 22">
              <a:extLst>
                <a:ext uri="{FF2B5EF4-FFF2-40B4-BE49-F238E27FC236}">
                  <a16:creationId xmlns:a16="http://schemas.microsoft.com/office/drawing/2014/main" id="{4C35D17C-2559-9FF2-4B1D-40064B716B75}"/>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34" name="object 23">
              <a:extLst>
                <a:ext uri="{FF2B5EF4-FFF2-40B4-BE49-F238E27FC236}">
                  <a16:creationId xmlns:a16="http://schemas.microsoft.com/office/drawing/2014/main" id="{C596132D-D441-B527-9FF0-49DFFD0E9C87}"/>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35" name="object 24">
              <a:extLst>
                <a:ext uri="{FF2B5EF4-FFF2-40B4-BE49-F238E27FC236}">
                  <a16:creationId xmlns:a16="http://schemas.microsoft.com/office/drawing/2014/main" id="{7CEB285A-FABB-36A6-A3FE-ABBACEBD5AE6}"/>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36" name="object 26">
            <a:extLst>
              <a:ext uri="{FF2B5EF4-FFF2-40B4-BE49-F238E27FC236}">
                <a16:creationId xmlns:a16="http://schemas.microsoft.com/office/drawing/2014/main" id="{7656E708-9527-C9AA-96B0-3A8C6BBF2171}"/>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4B516AF0-8AE5-35E9-B491-B767D25CE365}"/>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8E0B5D2B-E805-5D7B-1D2F-6C2B73EB08F5}"/>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3669804F-3E8D-50EE-A647-ED717A53AD24}"/>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screen">
              <a:extLst>
                <a:ext uri="{28A0092B-C50C-407E-A947-70E740481C1C}">
                  <a14:useLocalDpi xmlns:a14="http://schemas.microsoft.com/office/drawing/2010/main"/>
                </a:ext>
              </a:extLst>
            </a:blip>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 TO PROJECT</a:t>
            </a:r>
            <a:endParaRPr lang="fr-FR" sz="1700" b="1" dirty="0">
              <a:latin typeface="Calibri"/>
              <a:cs typeface="Calibri"/>
            </a:endParaRPr>
          </a:p>
        </p:txBody>
      </p:sp>
      <p:sp>
        <p:nvSpPr>
          <p:cNvPr id="47" name="object 47"/>
          <p:cNvSpPr txBox="1"/>
          <p:nvPr/>
        </p:nvSpPr>
        <p:spPr>
          <a:xfrm>
            <a:off x="6647184" y="3741020"/>
            <a:ext cx="10862945" cy="6038576"/>
          </a:xfrm>
          <a:prstGeom prst="rect">
            <a:avLst/>
          </a:prstGeom>
        </p:spPr>
        <p:txBody>
          <a:bodyPr vert="horz" wrap="square" lIns="0" tIns="12065" rIns="0" bIns="0" rtlCol="0">
            <a:spAutoFit/>
          </a:bodyPr>
          <a:lstStyle/>
          <a:p>
            <a:pPr marL="12700" marR="5080">
              <a:lnSpc>
                <a:spcPct val="106000"/>
              </a:lnSpc>
              <a:spcBef>
                <a:spcPts val="95"/>
              </a:spcBef>
              <a:tabLst>
                <a:tab pos="167005" algn="l"/>
              </a:tabLst>
            </a:pPr>
            <a:r>
              <a:rPr lang="en" sz="2300" i="1" spc="-175" dirty="0">
                <a:solidFill>
                  <a:srgbClr val="231F20"/>
                </a:solidFill>
                <a:latin typeface="Arial Narrow"/>
                <a:cs typeface="Arial Narrow"/>
              </a:rPr>
              <a:t>Just like barcodes, QR codes are images that contain encoded data, such as a link that can redirect to a website or allow an app to be downloaded. Their use has become widespread in recent years due to their practicality, avoiding laborious link entry on mobile devices. However, as with any technological innovation, QR codes have caught the attention of cybercriminals. Incidents such as fake ticket notices left on car windshields or fake QR codes stuck on parking meters have been reported. These fraudulent QR codes, also known as quishing, started making headlines regularly when it comes to cybercrime as early as 2023. Sending malicious QR codes via email may seem suspicious because it requires a second device to scan, reducing the success rate for cybercriminals. Moreover, the physical distribution of QR codes can only target a limited number of potential victims, thus presenting a low return on investment and a high risk of detection for criminals. </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en" sz="2300" i="1" spc="-175" dirty="0">
                <a:solidFill>
                  <a:srgbClr val="231F20"/>
                </a:solidFill>
                <a:latin typeface="Arial Narrow"/>
                <a:cs typeface="Arial Narrow"/>
              </a:rPr>
              <a:t>While the threat of malicious QR codes is still limited, it remains real, exploiting victims' difficulty in recognizing fraudulent links, especially when they are masked as a QR code. These malicious QR codes can redirect users to fraudulent sites or trick them into downloading viruses.</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en" sz="2300" i="1" spc="-175" dirty="0">
                <a:solidFill>
                  <a:srgbClr val="231F20"/>
                </a:solidFill>
                <a:latin typeface="Arial Narrow"/>
                <a:cs typeface="Arial Narrow"/>
              </a:rPr>
              <a:t>Therefore, it is crucial to always check the legitimacy of QR codes before scanning them, just as one would for a link contained in a message, in order to avoid any attempts at scamming or malware infection.</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F43A5667-78D6-CB72-1AB9-D5D593D223AD}"/>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3961140A-01AD-73C6-F43A-FA746A7AC8BE}"/>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E578B297-2ECA-7795-61C0-726DA3909411}"/>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screen">
              <a:extLst>
                <a:ext uri="{28A0092B-C50C-407E-A947-70E740481C1C}">
                  <a14:useLocalDpi xmlns:a14="http://schemas.microsoft.com/office/drawing/2010/main"/>
                </a:ext>
              </a:extLst>
            </a:blip>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 TO PROJECT</a:t>
            </a:r>
            <a:endParaRPr lang="fr-FR" sz="1700" b="1" dirty="0">
              <a:latin typeface="Calibri"/>
              <a:cs typeface="Calibri"/>
            </a:endParaRPr>
          </a:p>
        </p:txBody>
      </p:sp>
      <p:sp>
        <p:nvSpPr>
          <p:cNvPr id="44" name="object 44"/>
          <p:cNvSpPr txBox="1"/>
          <p:nvPr/>
        </p:nvSpPr>
        <p:spPr>
          <a:xfrm>
            <a:off x="6576208" y="3613838"/>
            <a:ext cx="4876949" cy="367408"/>
          </a:xfrm>
          <a:prstGeom prst="rect">
            <a:avLst/>
          </a:prstGeom>
        </p:spPr>
        <p:txBody>
          <a:bodyPr vert="horz" wrap="square" lIns="0" tIns="13335" rIns="0" bIns="0" rtlCol="0">
            <a:spAutoFit/>
          </a:bodyPr>
          <a:lstStyle/>
          <a:p>
            <a:pPr marL="12700">
              <a:lnSpc>
                <a:spcPct val="100000"/>
              </a:lnSpc>
              <a:spcBef>
                <a:spcPts val="105"/>
              </a:spcBef>
            </a:pPr>
            <a:r>
              <a:rPr lang="en" sz="2300" b="1" spc="-35" dirty="0">
                <a:solidFill>
                  <a:srgbClr val="231F20"/>
                </a:solidFill>
                <a:latin typeface="Calibri"/>
                <a:cs typeface="Calibri"/>
              </a:rPr>
              <a:t>Continue by giving some advice:</a:t>
            </a:r>
            <a:endParaRPr sz="2300" b="1" dirty="0">
              <a:latin typeface="Calibri"/>
              <a:cs typeface="Calibri"/>
            </a:endParaRPr>
          </a:p>
        </p:txBody>
      </p:sp>
      <p:sp>
        <p:nvSpPr>
          <p:cNvPr id="45" name="object 45"/>
          <p:cNvSpPr txBox="1"/>
          <p:nvPr/>
        </p:nvSpPr>
        <p:spPr>
          <a:xfrm>
            <a:off x="6576208" y="4128654"/>
            <a:ext cx="1096962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lang="en" sz="2300" i="1" spc="-140" dirty="0">
                <a:solidFill>
                  <a:srgbClr val="231F20"/>
                </a:solidFill>
                <a:latin typeface="Arial Narrow"/>
                <a:cs typeface="Arial Narrow"/>
              </a:rPr>
              <a:t>Be wary of messages that ask you to click on a link, confirm personal information, or</a:t>
            </a:r>
            <a:endParaRPr sz="2300" dirty="0">
              <a:latin typeface="Arial Narrow"/>
              <a:cs typeface="Arial Narrow"/>
            </a:endParaRPr>
          </a:p>
        </p:txBody>
      </p:sp>
      <p:sp>
        <p:nvSpPr>
          <p:cNvPr id="46" name="object 46"/>
          <p:cNvSpPr txBox="1"/>
          <p:nvPr/>
        </p:nvSpPr>
        <p:spPr>
          <a:xfrm>
            <a:off x="6576208" y="4500289"/>
            <a:ext cx="10614660" cy="377825"/>
          </a:xfrm>
          <a:prstGeom prst="rect">
            <a:avLst/>
          </a:prstGeom>
        </p:spPr>
        <p:txBody>
          <a:bodyPr vert="horz" wrap="square" lIns="0" tIns="13335" rIns="0" bIns="0" rtlCol="0">
            <a:spAutoFit/>
          </a:bodyPr>
          <a:lstStyle/>
          <a:p>
            <a:pPr marL="12700">
              <a:lnSpc>
                <a:spcPct val="100000"/>
              </a:lnSpc>
              <a:spcBef>
                <a:spcPts val="105"/>
              </a:spcBef>
            </a:pPr>
            <a:r>
              <a:rPr lang="en" sz="2300" i="1" spc="-80" dirty="0">
                <a:solidFill>
                  <a:srgbClr val="231F20"/>
                </a:solidFill>
                <a:latin typeface="Arial Narrow"/>
                <a:cs typeface="Arial Narrow"/>
              </a:rPr>
              <a:t>Reset a password. These messages can be false alarms and it is best not to follow them.</a:t>
            </a:r>
            <a:endParaRPr sz="2300" dirty="0">
              <a:latin typeface="Arial Narrow"/>
              <a:cs typeface="Arial Narrow"/>
            </a:endParaRPr>
          </a:p>
        </p:txBody>
      </p:sp>
      <p:sp>
        <p:nvSpPr>
          <p:cNvPr id="47" name="object 47"/>
          <p:cNvSpPr txBox="1"/>
          <p:nvPr/>
        </p:nvSpPr>
        <p:spPr>
          <a:xfrm>
            <a:off x="6576208" y="5223746"/>
            <a:ext cx="10862945" cy="1511935"/>
          </a:xfrm>
          <a:prstGeom prst="rect">
            <a:avLst/>
          </a:prstGeom>
        </p:spPr>
        <p:txBody>
          <a:bodyPr vert="horz" wrap="square" lIns="0" tIns="12065" rIns="0" bIns="0" rtlCol="0">
            <a:spAutoFit/>
          </a:bodyPr>
          <a:lstStyle/>
          <a:p>
            <a:pPr marL="12700" marR="5080">
              <a:lnSpc>
                <a:spcPct val="106000"/>
              </a:lnSpc>
              <a:spcBef>
                <a:spcPts val="95"/>
              </a:spcBef>
              <a:buFont typeface="Arial"/>
              <a:buChar char="•"/>
              <a:tabLst>
                <a:tab pos="167005" algn="l"/>
              </a:tabLst>
            </a:pPr>
            <a:r>
              <a:rPr lang="en" sz="2300" i="1" spc="-175" dirty="0">
                <a:solidFill>
                  <a:srgbClr val="231F20"/>
                </a:solidFill>
                <a:latin typeface="Arial Narrow"/>
                <a:cs typeface="Arial Narrow"/>
              </a:rPr>
              <a:t>If you hover over a link with your mouse (on a computer), you'll see where the link takes you. If the address doesn't match the official website address, there's a good chance it's a fake. Often, fraudsters use shortened links to make it look like a link looks like it's safe to click. If you receive a short link, there are free online expander tools that allow you to copy and paste the link, in order to</a:t>
            </a:r>
            <a:endParaRPr sz="2300" dirty="0">
              <a:latin typeface="Arial Narrow"/>
              <a:cs typeface="Arial Narrow"/>
            </a:endParaRPr>
          </a:p>
        </p:txBody>
      </p:sp>
      <p:sp>
        <p:nvSpPr>
          <p:cNvPr id="48" name="object 48"/>
          <p:cNvSpPr txBox="1"/>
          <p:nvPr/>
        </p:nvSpPr>
        <p:spPr>
          <a:xfrm>
            <a:off x="6576208" y="6730093"/>
            <a:ext cx="10919460" cy="377825"/>
          </a:xfrm>
          <a:prstGeom prst="rect">
            <a:avLst/>
          </a:prstGeom>
        </p:spPr>
        <p:txBody>
          <a:bodyPr vert="horz" wrap="square" lIns="0" tIns="13335" rIns="0" bIns="0" rtlCol="0">
            <a:spAutoFit/>
          </a:bodyPr>
          <a:lstStyle/>
          <a:p>
            <a:pPr marL="12700">
              <a:lnSpc>
                <a:spcPct val="100000"/>
              </a:lnSpc>
              <a:spcBef>
                <a:spcPts val="105"/>
              </a:spcBef>
            </a:pPr>
            <a:r>
              <a:rPr lang="en" sz="2300" i="1" spc="-125" dirty="0">
                <a:solidFill>
                  <a:srgbClr val="231F20"/>
                </a:solidFill>
                <a:latin typeface="Arial Narrow"/>
                <a:cs typeface="Arial Narrow"/>
              </a:rPr>
              <a:t>reveal its true destination. Be careful, however, if you don't want to accidentally click on the short link.</a:t>
            </a:r>
            <a:endParaRPr sz="2300" dirty="0">
              <a:latin typeface="Arial Narrow"/>
              <a:cs typeface="Arial Narrow"/>
            </a:endParaRPr>
          </a:p>
        </p:txBody>
      </p:sp>
      <p:sp>
        <p:nvSpPr>
          <p:cNvPr id="49" name="object 49"/>
          <p:cNvSpPr txBox="1"/>
          <p:nvPr/>
        </p:nvSpPr>
        <p:spPr>
          <a:xfrm>
            <a:off x="6576208" y="7081915"/>
            <a:ext cx="11047095" cy="2998470"/>
          </a:xfrm>
          <a:prstGeom prst="rect">
            <a:avLst/>
          </a:prstGeom>
        </p:spPr>
        <p:txBody>
          <a:bodyPr vert="horz" wrap="square" lIns="0" tIns="12065" rIns="0" bIns="0" rtlCol="0">
            <a:spAutoFit/>
          </a:bodyPr>
          <a:lstStyle/>
          <a:p>
            <a:pPr marL="12700" marR="326390">
              <a:lnSpc>
                <a:spcPct val="106000"/>
              </a:lnSpc>
              <a:spcBef>
                <a:spcPts val="95"/>
              </a:spcBef>
            </a:pPr>
            <a:r>
              <a:rPr lang="en" sz="2300" i="1" spc="-175" dirty="0">
                <a:solidFill>
                  <a:srgbClr val="231F20"/>
                </a:solidFill>
                <a:latin typeface="Arial Narrow"/>
                <a:cs typeface="Arial Narrow"/>
              </a:rPr>
              <a:t>If you're worried that you won't be able to copy and paste the link correctly, delete the email or text message with the shortened link instead and go to the company's main website to access your account or the offer you're interested in.</a:t>
            </a:r>
            <a:endParaRPr sz="2300" dirty="0">
              <a:latin typeface="Arial Narrow"/>
              <a:cs typeface="Arial Narrow"/>
            </a:endParaRPr>
          </a:p>
          <a:p>
            <a:pPr>
              <a:lnSpc>
                <a:spcPct val="100000"/>
              </a:lnSpc>
            </a:pPr>
            <a:endParaRPr sz="2550" dirty="0">
              <a:latin typeface="Arial Narrow"/>
              <a:cs typeface="Arial Narrow"/>
            </a:endParaRPr>
          </a:p>
          <a:p>
            <a:pPr marL="12700" marR="5080">
              <a:lnSpc>
                <a:spcPct val="106000"/>
              </a:lnSpc>
              <a:spcBef>
                <a:spcPts val="5"/>
              </a:spcBef>
              <a:buFont typeface="Arial"/>
              <a:buChar char="•"/>
              <a:tabLst>
                <a:tab pos="167005" algn="l"/>
              </a:tabLst>
            </a:pPr>
            <a:r>
              <a:rPr lang="en" sz="2300" i="1" spc="-235" dirty="0">
                <a:solidFill>
                  <a:srgbClr val="231F20"/>
                </a:solidFill>
                <a:latin typeface="Arial Narrow"/>
                <a:cs typeface="Arial Narrow"/>
              </a:rPr>
              <a:t>An unknown sender offers you to download "free" applications that are usually paid. This offer is an attempt to steal personal or banking information from you. Download your apps only from official stores and publishers' sites, otherwise you risk downloading malicious software that could compromise your data.</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9C0D969B-F486-6EF6-B3A6-F77F037AB1F9}"/>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094F8BBB-71EC-61AC-E0F8-45F3217943AC}"/>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E6B8CF97-AFC9-BEE1-2F2B-1DD79F0243F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1002255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284716" y="7280794"/>
            <a:ext cx="5582920" cy="3279775"/>
            <a:chOff x="3284716" y="7280794"/>
            <a:chExt cx="5582920" cy="3279775"/>
          </a:xfrm>
        </p:grpSpPr>
        <p:sp>
          <p:nvSpPr>
            <p:cNvPr id="15" name="object 15"/>
            <p:cNvSpPr/>
            <p:nvPr/>
          </p:nvSpPr>
          <p:spPr>
            <a:xfrm>
              <a:off x="3284716" y="728079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11209" y="7407272"/>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7" name="object 17"/>
            <p:cNvSpPr/>
            <p:nvPr/>
          </p:nvSpPr>
          <p:spPr>
            <a:xfrm>
              <a:off x="3822738" y="8064569"/>
              <a:ext cx="4283710" cy="1795145"/>
            </a:xfrm>
            <a:custGeom>
              <a:avLst/>
              <a:gdLst/>
              <a:ahLst/>
              <a:cxnLst/>
              <a:rect l="l" t="t" r="r" b="b"/>
              <a:pathLst>
                <a:path w="4283709" h="1795145">
                  <a:moveTo>
                    <a:pt x="611847" y="445198"/>
                  </a:moveTo>
                  <a:lnTo>
                    <a:pt x="598843" y="407136"/>
                  </a:lnTo>
                  <a:lnTo>
                    <a:pt x="332816" y="178892"/>
                  </a:lnTo>
                  <a:lnTo>
                    <a:pt x="332816" y="481355"/>
                  </a:lnTo>
                  <a:lnTo>
                    <a:pt x="331749" y="488911"/>
                  </a:lnTo>
                  <a:lnTo>
                    <a:pt x="293090" y="513181"/>
                  </a:lnTo>
                  <a:lnTo>
                    <a:pt x="284048" y="512622"/>
                  </a:lnTo>
                  <a:lnTo>
                    <a:pt x="275450" y="511187"/>
                  </a:lnTo>
                  <a:lnTo>
                    <a:pt x="268617" y="506361"/>
                  </a:lnTo>
                  <a:lnTo>
                    <a:pt x="262648" y="500507"/>
                  </a:lnTo>
                  <a:lnTo>
                    <a:pt x="261848" y="500202"/>
                  </a:lnTo>
                  <a:lnTo>
                    <a:pt x="253949" y="482790"/>
                  </a:lnTo>
                  <a:lnTo>
                    <a:pt x="251040" y="474916"/>
                  </a:lnTo>
                  <a:lnTo>
                    <a:pt x="248945" y="467360"/>
                  </a:lnTo>
                  <a:lnTo>
                    <a:pt x="248246" y="458520"/>
                  </a:lnTo>
                  <a:lnTo>
                    <a:pt x="248729" y="453745"/>
                  </a:lnTo>
                  <a:lnTo>
                    <a:pt x="249453" y="449503"/>
                  </a:lnTo>
                  <a:lnTo>
                    <a:pt x="255473" y="442290"/>
                  </a:lnTo>
                  <a:lnTo>
                    <a:pt x="257797" y="438658"/>
                  </a:lnTo>
                  <a:lnTo>
                    <a:pt x="261137" y="435889"/>
                  </a:lnTo>
                  <a:lnTo>
                    <a:pt x="270560" y="429412"/>
                  </a:lnTo>
                  <a:lnTo>
                    <a:pt x="280250" y="426072"/>
                  </a:lnTo>
                  <a:lnTo>
                    <a:pt x="290360" y="425856"/>
                  </a:lnTo>
                  <a:lnTo>
                    <a:pt x="301015" y="428764"/>
                  </a:lnTo>
                  <a:lnTo>
                    <a:pt x="325958" y="458927"/>
                  </a:lnTo>
                  <a:lnTo>
                    <a:pt x="332613" y="473621"/>
                  </a:lnTo>
                  <a:lnTo>
                    <a:pt x="332816" y="481355"/>
                  </a:lnTo>
                  <a:lnTo>
                    <a:pt x="332816" y="178892"/>
                  </a:lnTo>
                  <a:lnTo>
                    <a:pt x="295351" y="147205"/>
                  </a:lnTo>
                  <a:lnTo>
                    <a:pt x="287045" y="140195"/>
                  </a:lnTo>
                  <a:lnTo>
                    <a:pt x="287045" y="371652"/>
                  </a:lnTo>
                  <a:lnTo>
                    <a:pt x="286880" y="375653"/>
                  </a:lnTo>
                  <a:lnTo>
                    <a:pt x="261670" y="400456"/>
                  </a:lnTo>
                  <a:lnTo>
                    <a:pt x="254431" y="404952"/>
                  </a:lnTo>
                  <a:lnTo>
                    <a:pt x="249466" y="407136"/>
                  </a:lnTo>
                  <a:lnTo>
                    <a:pt x="246519" y="406476"/>
                  </a:lnTo>
                  <a:lnTo>
                    <a:pt x="239661" y="405384"/>
                  </a:lnTo>
                  <a:lnTo>
                    <a:pt x="219583" y="390906"/>
                  </a:lnTo>
                  <a:lnTo>
                    <a:pt x="190601" y="335762"/>
                  </a:lnTo>
                  <a:lnTo>
                    <a:pt x="184467" y="323291"/>
                  </a:lnTo>
                  <a:lnTo>
                    <a:pt x="178435" y="310756"/>
                  </a:lnTo>
                  <a:lnTo>
                    <a:pt x="172605" y="298145"/>
                  </a:lnTo>
                  <a:lnTo>
                    <a:pt x="167093" y="285394"/>
                  </a:lnTo>
                  <a:lnTo>
                    <a:pt x="161696" y="273456"/>
                  </a:lnTo>
                  <a:lnTo>
                    <a:pt x="146240" y="236461"/>
                  </a:lnTo>
                  <a:lnTo>
                    <a:pt x="133261" y="199085"/>
                  </a:lnTo>
                  <a:lnTo>
                    <a:pt x="131254" y="186423"/>
                  </a:lnTo>
                  <a:lnTo>
                    <a:pt x="131673" y="179768"/>
                  </a:lnTo>
                  <a:lnTo>
                    <a:pt x="147993" y="159956"/>
                  </a:lnTo>
                  <a:lnTo>
                    <a:pt x="154368" y="156502"/>
                  </a:lnTo>
                  <a:lnTo>
                    <a:pt x="160197" y="153276"/>
                  </a:lnTo>
                  <a:lnTo>
                    <a:pt x="162407" y="152311"/>
                  </a:lnTo>
                  <a:lnTo>
                    <a:pt x="168059" y="147205"/>
                  </a:lnTo>
                  <a:lnTo>
                    <a:pt x="201523" y="174269"/>
                  </a:lnTo>
                  <a:lnTo>
                    <a:pt x="220510" y="212636"/>
                  </a:lnTo>
                  <a:lnTo>
                    <a:pt x="226618" y="225234"/>
                  </a:lnTo>
                  <a:lnTo>
                    <a:pt x="229489" y="231317"/>
                  </a:lnTo>
                  <a:lnTo>
                    <a:pt x="235419" y="243395"/>
                  </a:lnTo>
                  <a:lnTo>
                    <a:pt x="238290" y="249491"/>
                  </a:lnTo>
                  <a:lnTo>
                    <a:pt x="268884" y="316979"/>
                  </a:lnTo>
                  <a:lnTo>
                    <a:pt x="271233" y="325081"/>
                  </a:lnTo>
                  <a:lnTo>
                    <a:pt x="274142" y="332943"/>
                  </a:lnTo>
                  <a:lnTo>
                    <a:pt x="280060" y="345998"/>
                  </a:lnTo>
                  <a:lnTo>
                    <a:pt x="281978" y="351688"/>
                  </a:lnTo>
                  <a:lnTo>
                    <a:pt x="284137" y="357924"/>
                  </a:lnTo>
                  <a:lnTo>
                    <a:pt x="285496" y="363855"/>
                  </a:lnTo>
                  <a:lnTo>
                    <a:pt x="286423" y="367360"/>
                  </a:lnTo>
                  <a:lnTo>
                    <a:pt x="287045" y="371652"/>
                  </a:lnTo>
                  <a:lnTo>
                    <a:pt x="287045" y="140195"/>
                  </a:lnTo>
                  <a:lnTo>
                    <a:pt x="133959" y="10756"/>
                  </a:lnTo>
                  <a:lnTo>
                    <a:pt x="111607" y="0"/>
                  </a:lnTo>
                  <a:lnTo>
                    <a:pt x="89496" y="2197"/>
                  </a:lnTo>
                  <a:lnTo>
                    <a:pt x="71907" y="15646"/>
                  </a:lnTo>
                  <a:lnTo>
                    <a:pt x="63131" y="38646"/>
                  </a:lnTo>
                  <a:lnTo>
                    <a:pt x="0" y="624039"/>
                  </a:lnTo>
                  <a:lnTo>
                    <a:pt x="3670" y="650049"/>
                  </a:lnTo>
                  <a:lnTo>
                    <a:pt x="17995" y="670369"/>
                  </a:lnTo>
                  <a:lnTo>
                    <a:pt x="39065" y="681507"/>
                  </a:lnTo>
                  <a:lnTo>
                    <a:pt x="62928" y="679958"/>
                  </a:lnTo>
                  <a:lnTo>
                    <a:pt x="503847" y="513181"/>
                  </a:lnTo>
                  <a:lnTo>
                    <a:pt x="584911" y="482523"/>
                  </a:lnTo>
                  <a:lnTo>
                    <a:pt x="603872" y="467702"/>
                  </a:lnTo>
                  <a:lnTo>
                    <a:pt x="611847" y="445198"/>
                  </a:lnTo>
                  <a:close/>
                </a:path>
                <a:path w="4283709" h="1795145">
                  <a:moveTo>
                    <a:pt x="4283557" y="1148168"/>
                  </a:moveTo>
                  <a:lnTo>
                    <a:pt x="4283468" y="929462"/>
                  </a:lnTo>
                  <a:lnTo>
                    <a:pt x="4283202" y="708533"/>
                  </a:lnTo>
                  <a:lnTo>
                    <a:pt x="4282757" y="498767"/>
                  </a:lnTo>
                  <a:lnTo>
                    <a:pt x="4282364" y="371754"/>
                  </a:lnTo>
                  <a:lnTo>
                    <a:pt x="4281894" y="259651"/>
                  </a:lnTo>
                  <a:lnTo>
                    <a:pt x="4281348" y="166433"/>
                  </a:lnTo>
                  <a:lnTo>
                    <a:pt x="4281043" y="128143"/>
                  </a:lnTo>
                  <a:lnTo>
                    <a:pt x="4280370" y="70688"/>
                  </a:lnTo>
                  <a:lnTo>
                    <a:pt x="4270718" y="30962"/>
                  </a:lnTo>
                  <a:lnTo>
                    <a:pt x="4204119" y="30060"/>
                  </a:lnTo>
                  <a:lnTo>
                    <a:pt x="4146943" y="29413"/>
                  </a:lnTo>
                  <a:lnTo>
                    <a:pt x="4088765" y="28867"/>
                  </a:lnTo>
                  <a:lnTo>
                    <a:pt x="4029735" y="28422"/>
                  </a:lnTo>
                  <a:lnTo>
                    <a:pt x="3969956" y="28054"/>
                  </a:lnTo>
                  <a:lnTo>
                    <a:pt x="3909568" y="27787"/>
                  </a:lnTo>
                  <a:lnTo>
                    <a:pt x="3848709" y="27597"/>
                  </a:lnTo>
                  <a:lnTo>
                    <a:pt x="3787495" y="27482"/>
                  </a:lnTo>
                  <a:lnTo>
                    <a:pt x="3726078" y="27432"/>
                  </a:lnTo>
                  <a:lnTo>
                    <a:pt x="3664572" y="27470"/>
                  </a:lnTo>
                  <a:lnTo>
                    <a:pt x="3603117" y="27559"/>
                  </a:lnTo>
                  <a:lnTo>
                    <a:pt x="3541852" y="27711"/>
                  </a:lnTo>
                  <a:lnTo>
                    <a:pt x="3420351" y="28194"/>
                  </a:lnTo>
                  <a:lnTo>
                    <a:pt x="3301149" y="28867"/>
                  </a:lnTo>
                  <a:lnTo>
                    <a:pt x="3185287" y="29705"/>
                  </a:lnTo>
                  <a:lnTo>
                    <a:pt x="3073806" y="30670"/>
                  </a:lnTo>
                  <a:lnTo>
                    <a:pt x="2967761" y="31737"/>
                  </a:lnTo>
                  <a:lnTo>
                    <a:pt x="2868180" y="32854"/>
                  </a:lnTo>
                  <a:lnTo>
                    <a:pt x="2733268" y="34582"/>
                  </a:lnTo>
                  <a:lnTo>
                    <a:pt x="2618829" y="36271"/>
                  </a:lnTo>
                  <a:lnTo>
                    <a:pt x="2528405" y="37782"/>
                  </a:lnTo>
                  <a:lnTo>
                    <a:pt x="2483193" y="38658"/>
                  </a:lnTo>
                  <a:lnTo>
                    <a:pt x="2452090" y="60667"/>
                  </a:lnTo>
                  <a:lnTo>
                    <a:pt x="2453551" y="70205"/>
                  </a:lnTo>
                  <a:lnTo>
                    <a:pt x="2454935" y="87160"/>
                  </a:lnTo>
                  <a:lnTo>
                    <a:pt x="2457526" y="141452"/>
                  </a:lnTo>
                  <a:lnTo>
                    <a:pt x="2459837" y="219824"/>
                  </a:lnTo>
                  <a:lnTo>
                    <a:pt x="2460904" y="266890"/>
                  </a:lnTo>
                  <a:lnTo>
                    <a:pt x="2461895" y="318579"/>
                  </a:lnTo>
                  <a:lnTo>
                    <a:pt x="2462822" y="374434"/>
                  </a:lnTo>
                  <a:lnTo>
                    <a:pt x="2463685" y="434009"/>
                  </a:lnTo>
                  <a:lnTo>
                    <a:pt x="2464485" y="496811"/>
                  </a:lnTo>
                  <a:lnTo>
                    <a:pt x="2465209" y="562406"/>
                  </a:lnTo>
                  <a:lnTo>
                    <a:pt x="2465870" y="630301"/>
                  </a:lnTo>
                  <a:lnTo>
                    <a:pt x="2466467" y="700062"/>
                  </a:lnTo>
                  <a:lnTo>
                    <a:pt x="2467000" y="771207"/>
                  </a:lnTo>
                  <a:lnTo>
                    <a:pt x="2467470" y="843292"/>
                  </a:lnTo>
                  <a:lnTo>
                    <a:pt x="2467864" y="915822"/>
                  </a:lnTo>
                  <a:lnTo>
                    <a:pt x="2468194" y="988364"/>
                  </a:lnTo>
                  <a:lnTo>
                    <a:pt x="2468461" y="1060450"/>
                  </a:lnTo>
                  <a:lnTo>
                    <a:pt x="2468651" y="1131608"/>
                  </a:lnTo>
                  <a:lnTo>
                    <a:pt x="2468791" y="1201369"/>
                  </a:lnTo>
                  <a:lnTo>
                    <a:pt x="2468854" y="1269288"/>
                  </a:lnTo>
                  <a:lnTo>
                    <a:pt x="2468854" y="1334897"/>
                  </a:lnTo>
                  <a:lnTo>
                    <a:pt x="2468778" y="1397723"/>
                  </a:lnTo>
                  <a:lnTo>
                    <a:pt x="2468651" y="1457312"/>
                  </a:lnTo>
                  <a:lnTo>
                    <a:pt x="2468448" y="1513192"/>
                  </a:lnTo>
                  <a:lnTo>
                    <a:pt x="2468181" y="1564906"/>
                  </a:lnTo>
                  <a:lnTo>
                    <a:pt x="2467851" y="1611998"/>
                  </a:lnTo>
                  <a:lnTo>
                    <a:pt x="2467445" y="1653997"/>
                  </a:lnTo>
                  <a:lnTo>
                    <a:pt x="2466441" y="1720862"/>
                  </a:lnTo>
                  <a:lnTo>
                    <a:pt x="2465184" y="1761807"/>
                  </a:lnTo>
                  <a:lnTo>
                    <a:pt x="2464447" y="1771408"/>
                  </a:lnTo>
                  <a:lnTo>
                    <a:pt x="2465717" y="1776907"/>
                  </a:lnTo>
                  <a:lnTo>
                    <a:pt x="2470531" y="1781454"/>
                  </a:lnTo>
                  <a:lnTo>
                    <a:pt x="2478024" y="1784540"/>
                  </a:lnTo>
                  <a:lnTo>
                    <a:pt x="2487371" y="1785658"/>
                  </a:lnTo>
                  <a:lnTo>
                    <a:pt x="2552966" y="1785467"/>
                  </a:lnTo>
                  <a:lnTo>
                    <a:pt x="2615958" y="1785416"/>
                  </a:lnTo>
                  <a:lnTo>
                    <a:pt x="2676512" y="1785493"/>
                  </a:lnTo>
                  <a:lnTo>
                    <a:pt x="2734818" y="1785696"/>
                  </a:lnTo>
                  <a:lnTo>
                    <a:pt x="2791015" y="1786001"/>
                  </a:lnTo>
                  <a:lnTo>
                    <a:pt x="2845270" y="1786394"/>
                  </a:lnTo>
                  <a:lnTo>
                    <a:pt x="2897759" y="1786864"/>
                  </a:lnTo>
                  <a:lnTo>
                    <a:pt x="2948635" y="1787410"/>
                  </a:lnTo>
                  <a:lnTo>
                    <a:pt x="2998063" y="1787994"/>
                  </a:lnTo>
                  <a:lnTo>
                    <a:pt x="3093262" y="1789303"/>
                  </a:lnTo>
                  <a:lnTo>
                    <a:pt x="3317506" y="1792643"/>
                  </a:lnTo>
                  <a:lnTo>
                    <a:pt x="3361309" y="1793227"/>
                  </a:lnTo>
                  <a:lnTo>
                    <a:pt x="3405162" y="1793760"/>
                  </a:lnTo>
                  <a:lnTo>
                    <a:pt x="3449205" y="1794217"/>
                  </a:lnTo>
                  <a:lnTo>
                    <a:pt x="3493617" y="1794586"/>
                  </a:lnTo>
                  <a:lnTo>
                    <a:pt x="3538550" y="1794865"/>
                  </a:lnTo>
                  <a:lnTo>
                    <a:pt x="3584194" y="1795030"/>
                  </a:lnTo>
                  <a:lnTo>
                    <a:pt x="3630688" y="1795081"/>
                  </a:lnTo>
                  <a:lnTo>
                    <a:pt x="3678199" y="1795005"/>
                  </a:lnTo>
                  <a:lnTo>
                    <a:pt x="3726904" y="1794776"/>
                  </a:lnTo>
                  <a:lnTo>
                    <a:pt x="3776967" y="1794395"/>
                  </a:lnTo>
                  <a:lnTo>
                    <a:pt x="3828542" y="1793836"/>
                  </a:lnTo>
                  <a:lnTo>
                    <a:pt x="3881805" y="1793100"/>
                  </a:lnTo>
                  <a:lnTo>
                    <a:pt x="3936898" y="1792173"/>
                  </a:lnTo>
                  <a:lnTo>
                    <a:pt x="3994023" y="1791030"/>
                  </a:lnTo>
                  <a:lnTo>
                    <a:pt x="4053306" y="1789684"/>
                  </a:lnTo>
                  <a:lnTo>
                    <a:pt x="4208195" y="1785912"/>
                  </a:lnTo>
                  <a:lnTo>
                    <a:pt x="4254258" y="1780768"/>
                  </a:lnTo>
                  <a:lnTo>
                    <a:pt x="4281233" y="1751647"/>
                  </a:lnTo>
                  <a:lnTo>
                    <a:pt x="4282579" y="1688833"/>
                  </a:lnTo>
                  <a:lnTo>
                    <a:pt x="4282935" y="1618449"/>
                  </a:lnTo>
                  <a:lnTo>
                    <a:pt x="4283202" y="1525231"/>
                  </a:lnTo>
                  <a:lnTo>
                    <a:pt x="4283468" y="1351229"/>
                  </a:lnTo>
                  <a:lnTo>
                    <a:pt x="4283557" y="1148168"/>
                  </a:lnTo>
                  <a:close/>
                </a:path>
              </a:pathLst>
            </a:custGeom>
            <a:solidFill>
              <a:srgbClr val="EFE0F9"/>
            </a:solidFill>
          </p:spPr>
          <p:txBody>
            <a:bodyPr wrap="square" lIns="0" tIns="0" rIns="0" bIns="0" rtlCol="0"/>
            <a:lstStyle/>
            <a:p>
              <a:endParaRPr dirty="0"/>
            </a:p>
          </p:txBody>
        </p:sp>
      </p:grpSp>
      <p:sp>
        <p:nvSpPr>
          <p:cNvPr id="18" name="object 18"/>
          <p:cNvSpPr txBox="1"/>
          <p:nvPr/>
        </p:nvSpPr>
        <p:spPr>
          <a:xfrm>
            <a:off x="4063358" y="8745448"/>
            <a:ext cx="141605" cy="926465"/>
          </a:xfrm>
          <a:prstGeom prst="rect">
            <a:avLst/>
          </a:prstGeom>
        </p:spPr>
        <p:txBody>
          <a:bodyPr vert="horz" wrap="square" lIns="0" tIns="12065" rIns="0" bIns="0" rtlCol="0">
            <a:spAutoFit/>
          </a:bodyPr>
          <a:lstStyle/>
          <a:p>
            <a:pPr marL="27305">
              <a:lnSpc>
                <a:spcPts val="2195"/>
              </a:lnSpc>
              <a:spcBef>
                <a:spcPts val="95"/>
              </a:spcBef>
            </a:pPr>
            <a:r>
              <a:rPr lang="en" sz="1950" spc="-320" dirty="0">
                <a:solidFill>
                  <a:srgbClr val="231F20"/>
                </a:solidFill>
                <a:latin typeface="Calibri"/>
                <a:cs typeface="Calibri"/>
              </a:rPr>
              <a:t>1</a:t>
            </a:r>
            <a:endParaRPr sz="1950" dirty="0">
              <a:latin typeface="Calibri"/>
              <a:cs typeface="Calibri"/>
            </a:endParaRPr>
          </a:p>
          <a:p>
            <a:pPr marL="16510">
              <a:lnSpc>
                <a:spcPts val="2195"/>
              </a:lnSpc>
            </a:pPr>
            <a:r>
              <a:rPr lang="en" sz="1950" spc="-145" dirty="0">
                <a:solidFill>
                  <a:srgbClr val="231F20"/>
                </a:solidFill>
                <a:latin typeface="Calibri"/>
                <a:cs typeface="Calibri"/>
              </a:rPr>
              <a:t>2</a:t>
            </a:r>
            <a:endParaRPr sz="1950" dirty="0">
              <a:latin typeface="Calibri"/>
              <a:cs typeface="Calibri"/>
            </a:endParaRPr>
          </a:p>
          <a:p>
            <a:pPr marL="12700">
              <a:lnSpc>
                <a:spcPct val="100000"/>
              </a:lnSpc>
              <a:spcBef>
                <a:spcPts val="365"/>
              </a:spcBef>
            </a:pPr>
            <a:r>
              <a:rPr lang="en" sz="1950" spc="-80" dirty="0">
                <a:solidFill>
                  <a:srgbClr val="231F20"/>
                </a:solidFill>
                <a:latin typeface="Calibri"/>
                <a:cs typeface="Calibri"/>
              </a:rPr>
              <a:t>3</a:t>
            </a:r>
            <a:endParaRPr sz="1950" dirty="0">
              <a:latin typeface="Calibri"/>
              <a:cs typeface="Calibri"/>
            </a:endParaRPr>
          </a:p>
        </p:txBody>
      </p:sp>
      <p:sp>
        <p:nvSpPr>
          <p:cNvPr id="19" name="object 19"/>
          <p:cNvSpPr txBox="1"/>
          <p:nvPr/>
        </p:nvSpPr>
        <p:spPr>
          <a:xfrm>
            <a:off x="6440549" y="8749398"/>
            <a:ext cx="141605" cy="842644"/>
          </a:xfrm>
          <a:prstGeom prst="rect">
            <a:avLst/>
          </a:prstGeom>
        </p:spPr>
        <p:txBody>
          <a:bodyPr vert="horz" wrap="square" lIns="0" tIns="12065" rIns="0" bIns="0" rtlCol="0">
            <a:spAutoFit/>
          </a:bodyPr>
          <a:lstStyle/>
          <a:p>
            <a:pPr marL="27305">
              <a:lnSpc>
                <a:spcPts val="2195"/>
              </a:lnSpc>
              <a:spcBef>
                <a:spcPts val="95"/>
              </a:spcBef>
            </a:pPr>
            <a:r>
              <a:rPr lang="en" sz="1950" spc="-320" dirty="0">
                <a:solidFill>
                  <a:srgbClr val="7F4293"/>
                </a:solidFill>
                <a:latin typeface="Calibri"/>
                <a:cs typeface="Calibri"/>
              </a:rPr>
              <a:t>1</a:t>
            </a:r>
            <a:endParaRPr sz="1950" dirty="0">
              <a:latin typeface="Calibri"/>
              <a:cs typeface="Calibri"/>
            </a:endParaRPr>
          </a:p>
          <a:p>
            <a:pPr marL="16510">
              <a:lnSpc>
                <a:spcPts val="2050"/>
              </a:lnSpc>
            </a:pPr>
            <a:r>
              <a:rPr lang="en" sz="1950" spc="-145" dirty="0">
                <a:solidFill>
                  <a:srgbClr val="7F4293"/>
                </a:solidFill>
                <a:latin typeface="Calibri"/>
                <a:cs typeface="Calibri"/>
              </a:rPr>
              <a:t>2</a:t>
            </a:r>
            <a:endParaRPr sz="1950" dirty="0">
              <a:latin typeface="Calibri"/>
              <a:cs typeface="Calibri"/>
            </a:endParaRPr>
          </a:p>
          <a:p>
            <a:pPr marL="12700">
              <a:lnSpc>
                <a:spcPts val="2195"/>
              </a:lnSpc>
            </a:pPr>
            <a:r>
              <a:rPr lang="en" sz="1950" spc="-80" dirty="0">
                <a:solidFill>
                  <a:srgbClr val="7F4293"/>
                </a:solidFill>
                <a:latin typeface="Calibri"/>
                <a:cs typeface="Calibri"/>
              </a:rPr>
              <a:t>3</a:t>
            </a:r>
            <a:endParaRPr sz="1950" dirty="0">
              <a:latin typeface="Calibri"/>
              <a:cs typeface="Calibri"/>
            </a:endParaRPr>
          </a:p>
        </p:txBody>
      </p:sp>
      <p:sp>
        <p:nvSpPr>
          <p:cNvPr id="20" name="object 20"/>
          <p:cNvSpPr txBox="1"/>
          <p:nvPr/>
        </p:nvSpPr>
        <p:spPr>
          <a:xfrm>
            <a:off x="4230923" y="8150806"/>
            <a:ext cx="1910918" cy="1667123"/>
          </a:xfrm>
          <a:prstGeom prst="rect">
            <a:avLst/>
          </a:prstGeom>
        </p:spPr>
        <p:txBody>
          <a:bodyPr vert="horz" wrap="square" lIns="0" tIns="38100" rIns="0" bIns="0" rtlCol="0">
            <a:spAutoFit/>
          </a:bodyPr>
          <a:lstStyle/>
          <a:p>
            <a:pPr marL="12700" marR="198755">
              <a:lnSpc>
                <a:spcPts val="1100"/>
              </a:lnSpc>
              <a:spcBef>
                <a:spcPts val="300"/>
              </a:spcBef>
            </a:pPr>
            <a:r>
              <a:rPr lang="en" sz="1050" b="1" spc="70" dirty="0">
                <a:solidFill>
                  <a:srgbClr val="231F20"/>
                </a:solidFill>
                <a:latin typeface="Calibri"/>
                <a:cs typeface="Calibri"/>
              </a:rPr>
              <a:t>AND IF </a:t>
            </a:r>
            <a:r>
              <a:rPr lang="en" sz="1050" b="1" u="sng" spc="60" dirty="0">
                <a:solidFill>
                  <a:srgbClr val="231F20"/>
                </a:solidFill>
                <a:uFill>
                  <a:solidFill>
                    <a:srgbClr val="231F20"/>
                  </a:solidFill>
                </a:uFill>
                <a:latin typeface="Calibri"/>
                <a:cs typeface="Calibri"/>
              </a:rPr>
              <a:t>YOU'VE DISCLOSED  </a:t>
            </a:r>
            <a:r>
              <a:rPr lang="en" sz="1050" b="1" spc="90" dirty="0">
                <a:solidFill>
                  <a:srgbClr val="231F20"/>
                </a:solidFill>
                <a:latin typeface="Calibri"/>
                <a:cs typeface="Calibri"/>
              </a:rPr>
              <a:t>YOUR PASSWORD</a:t>
            </a:r>
            <a:endParaRPr lang="fr-FR" sz="1050" b="1" dirty="0">
              <a:latin typeface="Calibri"/>
              <a:cs typeface="Calibri"/>
            </a:endParaRPr>
          </a:p>
          <a:p>
            <a:pPr marL="12700">
              <a:lnSpc>
                <a:spcPts val="1005"/>
              </a:lnSpc>
            </a:pPr>
            <a:r>
              <a:rPr lang="en" sz="1050" b="1" dirty="0">
                <a:solidFill>
                  <a:srgbClr val="231F20"/>
                </a:solidFill>
                <a:latin typeface="Calibri"/>
                <a:cs typeface="Calibri"/>
              </a:rPr>
              <a:t>OR INFORMATION</a:t>
            </a:r>
            <a:endParaRPr lang="fr-FR" sz="1050" b="1" dirty="0">
              <a:latin typeface="Calibri"/>
              <a:cs typeface="Calibri"/>
            </a:endParaRPr>
          </a:p>
          <a:p>
            <a:pPr marL="12700">
              <a:lnSpc>
                <a:spcPts val="1180"/>
              </a:lnSpc>
            </a:pPr>
            <a:r>
              <a:rPr lang="en" sz="1050" b="1" spc="90" dirty="0">
                <a:solidFill>
                  <a:srgbClr val="231F20"/>
                </a:solidFill>
                <a:latin typeface="Calibri"/>
                <a:cs typeface="Calibri"/>
              </a:rPr>
              <a:t>PERSONAL?</a:t>
            </a:r>
            <a:endParaRPr lang="fr-FR" sz="1050" b="1" dirty="0">
              <a:latin typeface="Calibri"/>
              <a:cs typeface="Calibri"/>
            </a:endParaRPr>
          </a:p>
          <a:p>
            <a:pPr marL="16510" marR="5080">
              <a:lnSpc>
                <a:spcPts val="670"/>
              </a:lnSpc>
              <a:spcBef>
                <a:spcPts val="635"/>
              </a:spcBef>
            </a:pPr>
            <a:r>
              <a:rPr lang="en" sz="650" dirty="0">
                <a:solidFill>
                  <a:srgbClr val="231F20"/>
                </a:solidFill>
                <a:latin typeface="Calibri"/>
                <a:cs typeface="Calibri"/>
              </a:rPr>
              <a:t>Immediately renew passwords for compromised accounts</a:t>
            </a:r>
            <a:endParaRPr sz="650" dirty="0">
              <a:latin typeface="Calibri"/>
              <a:cs typeface="Calibri"/>
            </a:endParaRPr>
          </a:p>
          <a:p>
            <a:pPr marL="16510" marR="29209">
              <a:lnSpc>
                <a:spcPts val="670"/>
              </a:lnSpc>
              <a:spcBef>
                <a:spcPts val="685"/>
              </a:spcBef>
            </a:pPr>
            <a:r>
              <a:rPr lang="en" sz="650" dirty="0">
                <a:solidFill>
                  <a:srgbClr val="231F20"/>
                </a:solidFill>
                <a:latin typeface="Calibri"/>
                <a:cs typeface="Calibri"/>
              </a:rPr>
              <a:t>Report scams, thanks to the THESEE device and the </a:t>
            </a:r>
            <a:r>
              <a:rPr lang="en" sz="650" u="sng" dirty="0">
                <a:solidFill>
                  <a:srgbClr val="205E9E"/>
                </a:solidFill>
                <a:uFill>
                  <a:solidFill>
                    <a:srgbClr val="205E9E"/>
                  </a:solidFill>
                </a:uFill>
                <a:latin typeface="Calibri"/>
                <a:cs typeface="Calibri"/>
              </a:rPr>
              <a:t> </a:t>
            </a:r>
            <a:r>
              <a:rPr lang="en" sz="650" dirty="0">
                <a:solidFill>
                  <a:srgbClr val="231F20"/>
                </a:solidFill>
                <a:latin typeface="Calibri"/>
                <a:cs typeface="Calibri"/>
              </a:rPr>
              <a:t>guided choice form available on service-public.fr</a:t>
            </a:r>
            <a:endParaRPr sz="650" dirty="0">
              <a:latin typeface="Calibri"/>
              <a:cs typeface="Calibri"/>
            </a:endParaRPr>
          </a:p>
          <a:p>
            <a:pPr marL="16510" marR="79375">
              <a:lnSpc>
                <a:spcPts val="670"/>
              </a:lnSpc>
              <a:spcBef>
                <a:spcPts val="685"/>
              </a:spcBef>
            </a:pPr>
            <a:r>
              <a:rPr lang="en" sz="650" dirty="0">
                <a:solidFill>
                  <a:srgbClr val="231F20"/>
                </a:solidFill>
                <a:latin typeface="Calibri"/>
                <a:cs typeface="Calibri"/>
              </a:rPr>
              <a:t>Visit </a:t>
            </a:r>
            <a:r>
              <a:rPr lang="en" sz="650" u="sng" spc="-10" dirty="0">
                <a:solidFill>
                  <a:srgbClr val="205E9E"/>
                </a:solidFill>
                <a:uFill>
                  <a:solidFill>
                    <a:srgbClr val="205E9E"/>
                  </a:solidFill>
                </a:uFill>
                <a:latin typeface="Calibri"/>
                <a:cs typeface="Calibri"/>
              </a:rPr>
              <a:t>cybermalveillance.gouv.fr</a:t>
            </a:r>
            <a:r>
              <a:rPr lang="en" sz="650" spc="-10" dirty="0">
                <a:solidFill>
                  <a:srgbClr val="231F20"/>
                </a:solidFill>
                <a:latin typeface="Calibri"/>
                <a:cs typeface="Calibri"/>
              </a:rPr>
              <a:t>, the national platform for assistance to victims of malicious acts for more advice</a:t>
            </a:r>
            <a:endParaRPr sz="650" dirty="0">
              <a:latin typeface="Calibri"/>
              <a:cs typeface="Calibri"/>
            </a:endParaRPr>
          </a:p>
        </p:txBody>
      </p:sp>
      <p:sp>
        <p:nvSpPr>
          <p:cNvPr id="21" name="object 21"/>
          <p:cNvSpPr txBox="1"/>
          <p:nvPr/>
        </p:nvSpPr>
        <p:spPr>
          <a:xfrm>
            <a:off x="6608053" y="8218847"/>
            <a:ext cx="1498395" cy="1500411"/>
          </a:xfrm>
          <a:prstGeom prst="rect">
            <a:avLst/>
          </a:prstGeom>
        </p:spPr>
        <p:txBody>
          <a:bodyPr vert="horz" wrap="square" lIns="0" tIns="38100" rIns="0" bIns="0" rtlCol="0">
            <a:spAutoFit/>
          </a:bodyPr>
          <a:lstStyle/>
          <a:p>
            <a:pPr marL="12700" marR="74295">
              <a:lnSpc>
                <a:spcPts val="1100"/>
              </a:lnSpc>
              <a:spcBef>
                <a:spcPts val="300"/>
              </a:spcBef>
            </a:pPr>
            <a:r>
              <a:rPr lang="en" sz="1050" b="1" spc="70" dirty="0">
                <a:solidFill>
                  <a:srgbClr val="7C2D9B"/>
                </a:solidFill>
                <a:latin typeface="Calibri"/>
                <a:cs typeface="Calibri"/>
              </a:rPr>
              <a:t>WHAT IF </a:t>
            </a:r>
            <a:r>
              <a:rPr lang="en" sz="1050" b="1" u="sng" spc="60" dirty="0">
                <a:solidFill>
                  <a:srgbClr val="7C2D9B"/>
                </a:solidFill>
                <a:uFill>
                  <a:solidFill>
                    <a:srgbClr val="7C2D9B"/>
                  </a:solidFill>
                </a:uFill>
                <a:latin typeface="Calibri"/>
                <a:cs typeface="Calibri"/>
              </a:rPr>
              <a:t>YOU HAVE PAID </a:t>
            </a:r>
            <a:r>
              <a:rPr lang="en" sz="1050" b="1" spc="70" dirty="0">
                <a:solidFill>
                  <a:srgbClr val="7C2D9B"/>
                </a:solidFill>
                <a:latin typeface="Calibri"/>
                <a:cs typeface="Calibri"/>
              </a:rPr>
              <a:t>AND ARE THE VICTIM OF A SCAM?</a:t>
            </a:r>
            <a:endParaRPr lang="fr-FR" sz="1050" b="1" dirty="0">
              <a:latin typeface="Calibri"/>
              <a:cs typeface="Calibri"/>
            </a:endParaRPr>
          </a:p>
          <a:p>
            <a:pPr marL="16510" marR="46355">
              <a:lnSpc>
                <a:spcPts val="670"/>
              </a:lnSpc>
              <a:spcBef>
                <a:spcPts val="1210"/>
              </a:spcBef>
            </a:pPr>
            <a:r>
              <a:rPr lang="en" sz="650" dirty="0">
                <a:solidFill>
                  <a:srgbClr val="231F20"/>
                </a:solidFill>
                <a:latin typeface="Calibri"/>
                <a:cs typeface="Calibri"/>
              </a:rPr>
              <a:t>Change passwords for compromised accounts immediately</a:t>
            </a:r>
            <a:endParaRPr sz="650" dirty="0">
              <a:latin typeface="Calibri"/>
              <a:cs typeface="Calibri"/>
            </a:endParaRPr>
          </a:p>
          <a:p>
            <a:pPr marL="16510">
              <a:lnSpc>
                <a:spcPts val="725"/>
              </a:lnSpc>
              <a:spcBef>
                <a:spcPts val="570"/>
              </a:spcBef>
            </a:pPr>
            <a:r>
              <a:rPr lang="en" sz="650" dirty="0">
                <a:solidFill>
                  <a:srgbClr val="231F20"/>
                </a:solidFill>
                <a:latin typeface="Calibri"/>
                <a:cs typeface="Calibri"/>
              </a:rPr>
              <a:t>Contact your bank to</a:t>
            </a:r>
            <a:endParaRPr sz="650" dirty="0">
              <a:latin typeface="Calibri"/>
              <a:cs typeface="Calibri"/>
            </a:endParaRPr>
          </a:p>
          <a:p>
            <a:pPr marL="16510">
              <a:lnSpc>
                <a:spcPts val="725"/>
              </a:lnSpc>
            </a:pPr>
            <a:r>
              <a:rPr lang="en" sz="650" dirty="0">
                <a:solidFill>
                  <a:srgbClr val="231F20"/>
                </a:solidFill>
                <a:latin typeface="Calibri"/>
                <a:cs typeface="Calibri"/>
              </a:rPr>
              <a:t>attempt to have the payment reversed</a:t>
            </a:r>
            <a:endParaRPr sz="650" dirty="0">
              <a:latin typeface="Calibri"/>
              <a:cs typeface="Calibri"/>
            </a:endParaRPr>
          </a:p>
          <a:p>
            <a:pPr marL="16510" marR="32384">
              <a:lnSpc>
                <a:spcPts val="670"/>
              </a:lnSpc>
              <a:spcBef>
                <a:spcPts val="685"/>
              </a:spcBef>
            </a:pPr>
            <a:r>
              <a:rPr lang="en" sz="650" dirty="0">
                <a:solidFill>
                  <a:srgbClr val="231F20"/>
                </a:solidFill>
                <a:latin typeface="Calibri"/>
                <a:cs typeface="Calibri"/>
              </a:rPr>
              <a:t>File a complaint online, using the THESEE system and the </a:t>
            </a:r>
            <a:r>
              <a:rPr lang="en" sz="650" u="sng" spc="-10" dirty="0">
                <a:solidFill>
                  <a:srgbClr val="205E9E"/>
                </a:solidFill>
                <a:uFill>
                  <a:solidFill>
                    <a:srgbClr val="205E9E"/>
                  </a:solidFill>
                </a:uFill>
                <a:latin typeface="Calibri"/>
                <a:cs typeface="Calibri"/>
              </a:rPr>
              <a:t> </a:t>
            </a:r>
            <a:r>
              <a:rPr lang="en" sz="650" dirty="0">
                <a:solidFill>
                  <a:srgbClr val="231F20"/>
                </a:solidFill>
                <a:latin typeface="Calibri"/>
                <a:cs typeface="Calibri"/>
              </a:rPr>
              <a:t>guided choice form available on service-public.fr</a:t>
            </a:r>
            <a:endParaRPr sz="650" dirty="0">
              <a:latin typeface="Calibri"/>
              <a:cs typeface="Calibri"/>
            </a:endParaRPr>
          </a:p>
        </p:txBody>
      </p:sp>
      <p:sp>
        <p:nvSpPr>
          <p:cNvPr id="22" name="object 22"/>
          <p:cNvSpPr/>
          <p:nvPr/>
        </p:nvSpPr>
        <p:spPr>
          <a:xfrm>
            <a:off x="3707056" y="7618039"/>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3" name="object 23"/>
          <p:cNvSpPr txBox="1"/>
          <p:nvPr/>
        </p:nvSpPr>
        <p:spPr>
          <a:xfrm>
            <a:off x="7083425" y="7490015"/>
            <a:ext cx="494834"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grpSp>
        <p:nvGrpSpPr>
          <p:cNvPr id="24" name="object 24"/>
          <p:cNvGrpSpPr/>
          <p:nvPr/>
        </p:nvGrpSpPr>
        <p:grpSpPr>
          <a:xfrm>
            <a:off x="3369299" y="5680146"/>
            <a:ext cx="15042515" cy="4732020"/>
            <a:chOff x="3369299" y="5680146"/>
            <a:chExt cx="15042515" cy="4732020"/>
          </a:xfrm>
        </p:grpSpPr>
        <p:sp>
          <p:nvSpPr>
            <p:cNvPr id="25" name="object 25"/>
            <p:cNvSpPr/>
            <p:nvPr/>
          </p:nvSpPr>
          <p:spPr>
            <a:xfrm>
              <a:off x="6103125" y="7618037"/>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CC96EA"/>
            </a:solidFill>
          </p:spPr>
          <p:txBody>
            <a:bodyPr wrap="square" lIns="0" tIns="0" rIns="0" bIns="0" rtlCol="0"/>
            <a:lstStyle/>
            <a:p>
              <a:endParaRPr dirty="0"/>
            </a:p>
          </p:txBody>
        </p:sp>
        <p:sp>
          <p:nvSpPr>
            <p:cNvPr id="26" name="object 26"/>
            <p:cNvSpPr/>
            <p:nvPr/>
          </p:nvSpPr>
          <p:spPr>
            <a:xfrm>
              <a:off x="6092527" y="7618036"/>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7" name="object 27"/>
            <p:cNvSpPr/>
            <p:nvPr/>
          </p:nvSpPr>
          <p:spPr>
            <a:xfrm>
              <a:off x="6068181" y="7595437"/>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8" name="object 28"/>
            <p:cNvSpPr/>
            <p:nvPr/>
          </p:nvSpPr>
          <p:spPr>
            <a:xfrm>
              <a:off x="6061220" y="7588581"/>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2" cstate="screen">
              <a:extLst>
                <a:ext uri="{28A0092B-C50C-407E-A947-70E740481C1C}">
                  <a14:useLocalDpi xmlns:a14="http://schemas.microsoft.com/office/drawing/2010/main"/>
                </a:ext>
              </a:extLst>
            </a:blip>
            <a:stretch>
              <a:fillRect/>
            </a:stretch>
          </p:blipFill>
          <p:spPr>
            <a:xfrm>
              <a:off x="3562708" y="7567548"/>
              <a:ext cx="170734" cy="114291"/>
            </a:xfrm>
            <a:prstGeom prst="rect">
              <a:avLst/>
            </a:prstGeom>
          </p:spPr>
        </p:pic>
        <p:sp>
          <p:nvSpPr>
            <p:cNvPr id="30" name="object 30"/>
            <p:cNvSpPr/>
            <p:nvPr/>
          </p:nvSpPr>
          <p:spPr>
            <a:xfrm>
              <a:off x="6020689" y="7567554"/>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42900" y="20358"/>
                  </a:lnTo>
                  <a:lnTo>
                    <a:pt x="129819" y="9652"/>
                  </a:lnTo>
                  <a:lnTo>
                    <a:pt x="125844" y="8229"/>
                  </a:lnTo>
                  <a:lnTo>
                    <a:pt x="110083" y="2565"/>
                  </a:lnTo>
                  <a:lnTo>
                    <a:pt x="85369" y="0"/>
                  </a:lnTo>
                  <a:lnTo>
                    <a:pt x="60667" y="2565"/>
                  </a:lnTo>
                  <a:lnTo>
                    <a:pt x="40932" y="9652"/>
                  </a:lnTo>
                  <a:lnTo>
                    <a:pt x="27851" y="20358"/>
                  </a:lnTo>
                  <a:lnTo>
                    <a:pt x="23114" y="33743"/>
                  </a:lnTo>
                  <a:lnTo>
                    <a:pt x="23114" y="38557"/>
                  </a:lnTo>
                  <a:lnTo>
                    <a:pt x="13195" y="45161"/>
                  </a:lnTo>
                  <a:lnTo>
                    <a:pt x="5956" y="52641"/>
                  </a:lnTo>
                  <a:lnTo>
                    <a:pt x="1511" y="60845"/>
                  </a:lnTo>
                  <a:lnTo>
                    <a:pt x="0" y="69608"/>
                  </a:lnTo>
                  <a:lnTo>
                    <a:pt x="6502" y="87337"/>
                  </a:lnTo>
                  <a:lnTo>
                    <a:pt x="24434" y="101498"/>
                  </a:lnTo>
                  <a:lnTo>
                    <a:pt x="51498" y="110896"/>
                  </a:lnTo>
                  <a:lnTo>
                    <a:pt x="85369" y="114287"/>
                  </a:lnTo>
                  <a:lnTo>
                    <a:pt x="119240" y="110896"/>
                  </a:lnTo>
                  <a:lnTo>
                    <a:pt x="133159" y="106057"/>
                  </a:lnTo>
                  <a:lnTo>
                    <a:pt x="146304" y="101498"/>
                  </a:lnTo>
                  <a:lnTo>
                    <a:pt x="164249" y="87337"/>
                  </a:lnTo>
                  <a:lnTo>
                    <a:pt x="170738" y="69608"/>
                  </a:lnTo>
                  <a:close/>
                </a:path>
              </a:pathLst>
            </a:custGeom>
            <a:solidFill>
              <a:srgbClr val="FFFFFF"/>
            </a:solidFill>
          </p:spPr>
          <p:txBody>
            <a:bodyPr wrap="square" lIns="0" tIns="0" rIns="0" bIns="0" rtlCol="0"/>
            <a:lstStyle/>
            <a:p>
              <a:endParaRPr dirty="0"/>
            </a:p>
          </p:txBody>
        </p:sp>
        <p:sp>
          <p:nvSpPr>
            <p:cNvPr id="31" name="object 31"/>
            <p:cNvSpPr/>
            <p:nvPr/>
          </p:nvSpPr>
          <p:spPr>
            <a:xfrm>
              <a:off x="6029053" y="7611124"/>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2" name="object 32"/>
            <p:cNvSpPr/>
            <p:nvPr/>
          </p:nvSpPr>
          <p:spPr>
            <a:xfrm>
              <a:off x="6029131" y="7611124"/>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3" name="object 33"/>
            <p:cNvSpPr/>
            <p:nvPr/>
          </p:nvSpPr>
          <p:spPr>
            <a:xfrm>
              <a:off x="6052162" y="7601293"/>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4" name="object 34"/>
            <p:cNvSpPr/>
            <p:nvPr/>
          </p:nvSpPr>
          <p:spPr>
            <a:xfrm>
              <a:off x="6052162" y="7575773"/>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5" name="object 35"/>
            <p:cNvSpPr/>
            <p:nvPr/>
          </p:nvSpPr>
          <p:spPr>
            <a:xfrm>
              <a:off x="6071400" y="7581601"/>
              <a:ext cx="24130" cy="42545"/>
            </a:xfrm>
            <a:custGeom>
              <a:avLst/>
              <a:gdLst/>
              <a:ahLst/>
              <a:cxnLst/>
              <a:rect l="l" t="t" r="r" b="b"/>
              <a:pathLst>
                <a:path w="24129" h="42545">
                  <a:moveTo>
                    <a:pt x="16497" y="37465"/>
                  </a:moveTo>
                  <a:lnTo>
                    <a:pt x="13995" y="3149"/>
                  </a:lnTo>
                  <a:lnTo>
                    <a:pt x="13817" y="1231"/>
                  </a:lnTo>
                  <a:lnTo>
                    <a:pt x="11823" y="139"/>
                  </a:lnTo>
                  <a:lnTo>
                    <a:pt x="11163" y="76"/>
                  </a:lnTo>
                  <a:lnTo>
                    <a:pt x="10515" y="76"/>
                  </a:lnTo>
                  <a:lnTo>
                    <a:pt x="6769" y="139"/>
                  </a:lnTo>
                  <a:lnTo>
                    <a:pt x="3289" y="1193"/>
                  </a:lnTo>
                  <a:lnTo>
                    <a:pt x="330" y="3073"/>
                  </a:lnTo>
                  <a:lnTo>
                    <a:pt x="0" y="2819"/>
                  </a:lnTo>
                  <a:lnTo>
                    <a:pt x="596" y="10134"/>
                  </a:lnTo>
                  <a:lnTo>
                    <a:pt x="901" y="17462"/>
                  </a:lnTo>
                  <a:lnTo>
                    <a:pt x="939" y="24803"/>
                  </a:lnTo>
                  <a:lnTo>
                    <a:pt x="571" y="34785"/>
                  </a:lnTo>
                  <a:lnTo>
                    <a:pt x="1930" y="36868"/>
                  </a:lnTo>
                  <a:lnTo>
                    <a:pt x="7442" y="39128"/>
                  </a:lnTo>
                  <a:lnTo>
                    <a:pt x="10756" y="40246"/>
                  </a:lnTo>
                  <a:lnTo>
                    <a:pt x="14147" y="41148"/>
                  </a:lnTo>
                  <a:lnTo>
                    <a:pt x="14795" y="41262"/>
                  </a:lnTo>
                  <a:lnTo>
                    <a:pt x="15074" y="41224"/>
                  </a:lnTo>
                  <a:lnTo>
                    <a:pt x="15659" y="41071"/>
                  </a:lnTo>
                  <a:lnTo>
                    <a:pt x="15913" y="40398"/>
                  </a:lnTo>
                  <a:lnTo>
                    <a:pt x="16497" y="37465"/>
                  </a:lnTo>
                  <a:close/>
                </a:path>
                <a:path w="24129" h="42545">
                  <a:moveTo>
                    <a:pt x="24117" y="40259"/>
                  </a:moveTo>
                  <a:lnTo>
                    <a:pt x="20789" y="749"/>
                  </a:lnTo>
                  <a:lnTo>
                    <a:pt x="20434" y="0"/>
                  </a:lnTo>
                  <a:lnTo>
                    <a:pt x="19913" y="0"/>
                  </a:lnTo>
                  <a:lnTo>
                    <a:pt x="19723" y="38"/>
                  </a:lnTo>
                  <a:lnTo>
                    <a:pt x="19253" y="457"/>
                  </a:lnTo>
                  <a:lnTo>
                    <a:pt x="18580" y="1524"/>
                  </a:lnTo>
                  <a:lnTo>
                    <a:pt x="21170" y="41452"/>
                  </a:lnTo>
                  <a:lnTo>
                    <a:pt x="20624" y="41440"/>
                  </a:lnTo>
                  <a:lnTo>
                    <a:pt x="20878" y="41846"/>
                  </a:lnTo>
                  <a:lnTo>
                    <a:pt x="21323" y="42024"/>
                  </a:lnTo>
                  <a:lnTo>
                    <a:pt x="22415" y="42024"/>
                  </a:lnTo>
                  <a:lnTo>
                    <a:pt x="23101" y="41706"/>
                  </a:lnTo>
                  <a:lnTo>
                    <a:pt x="24117" y="40259"/>
                  </a:lnTo>
                  <a:close/>
                </a:path>
              </a:pathLst>
            </a:custGeom>
            <a:solidFill>
              <a:srgbClr val="EFE0F9"/>
            </a:solidFill>
          </p:spPr>
          <p:txBody>
            <a:bodyPr wrap="square" lIns="0" tIns="0" rIns="0" bIns="0" rtlCol="0"/>
            <a:lstStyle/>
            <a:p>
              <a:endParaRPr dirty="0"/>
            </a:p>
          </p:txBody>
        </p:sp>
        <p:sp>
          <p:nvSpPr>
            <p:cNvPr id="36" name="object 36"/>
            <p:cNvSpPr/>
            <p:nvPr/>
          </p:nvSpPr>
          <p:spPr>
            <a:xfrm>
              <a:off x="3411209" y="740727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7" name="object 37"/>
            <p:cNvSpPr/>
            <p:nvPr/>
          </p:nvSpPr>
          <p:spPr>
            <a:xfrm>
              <a:off x="7982596" y="5711578"/>
              <a:ext cx="10398125" cy="4105910"/>
            </a:xfrm>
            <a:custGeom>
              <a:avLst/>
              <a:gdLst/>
              <a:ahLst/>
              <a:cxnLst/>
              <a:rect l="l" t="t" r="r" b="b"/>
              <a:pathLst>
                <a:path w="10398125" h="4105909">
                  <a:moveTo>
                    <a:pt x="10040576" y="0"/>
                  </a:moveTo>
                  <a:lnTo>
                    <a:pt x="9835159"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3837914"/>
                  </a:lnTo>
                  <a:lnTo>
                    <a:pt x="114972" y="3882586"/>
                  </a:lnTo>
                  <a:lnTo>
                    <a:pt x="100848" y="3926043"/>
                  </a:lnTo>
                  <a:lnTo>
                    <a:pt x="78429" y="3967377"/>
                  </a:lnTo>
                  <a:lnTo>
                    <a:pt x="48634" y="4005680"/>
                  </a:lnTo>
                  <a:lnTo>
                    <a:pt x="12379" y="4040044"/>
                  </a:lnTo>
                  <a:lnTo>
                    <a:pt x="0" y="4059613"/>
                  </a:lnTo>
                  <a:lnTo>
                    <a:pt x="1564" y="4081214"/>
                  </a:lnTo>
                  <a:lnTo>
                    <a:pt x="14675" y="4098691"/>
                  </a:lnTo>
                  <a:lnTo>
                    <a:pt x="36933" y="4105885"/>
                  </a:lnTo>
                  <a:lnTo>
                    <a:pt x="10074858" y="4105906"/>
                  </a:lnTo>
                  <a:lnTo>
                    <a:pt x="10122575" y="4102405"/>
                  </a:lnTo>
                  <a:lnTo>
                    <a:pt x="10168118" y="4092235"/>
                  </a:lnTo>
                  <a:lnTo>
                    <a:pt x="10210986" y="4075896"/>
                  </a:lnTo>
                  <a:lnTo>
                    <a:pt x="10250681" y="4053887"/>
                  </a:lnTo>
                  <a:lnTo>
                    <a:pt x="10286703" y="4026707"/>
                  </a:lnTo>
                  <a:lnTo>
                    <a:pt x="10318553" y="3994856"/>
                  </a:lnTo>
                  <a:lnTo>
                    <a:pt x="10345732" y="3958833"/>
                  </a:lnTo>
                  <a:lnTo>
                    <a:pt x="10367741" y="3919139"/>
                  </a:lnTo>
                  <a:lnTo>
                    <a:pt x="10384079" y="3876271"/>
                  </a:lnTo>
                  <a:lnTo>
                    <a:pt x="10394248" y="3830730"/>
                  </a:lnTo>
                  <a:lnTo>
                    <a:pt x="10397749" y="3783015"/>
                  </a:lnTo>
                  <a:lnTo>
                    <a:pt x="10397749" y="357172"/>
                  </a:lnTo>
                  <a:lnTo>
                    <a:pt x="10394488" y="308706"/>
                  </a:lnTo>
                  <a:lnTo>
                    <a:pt x="10384990" y="262221"/>
                  </a:lnTo>
                  <a:lnTo>
                    <a:pt x="10369680" y="218144"/>
                  </a:lnTo>
                  <a:lnTo>
                    <a:pt x="10348984" y="176900"/>
                  </a:lnTo>
                  <a:lnTo>
                    <a:pt x="10323328" y="138914"/>
                  </a:lnTo>
                  <a:lnTo>
                    <a:pt x="10293136" y="104613"/>
                  </a:lnTo>
                  <a:lnTo>
                    <a:pt x="10258834" y="74421"/>
                  </a:lnTo>
                  <a:lnTo>
                    <a:pt x="10220848" y="48764"/>
                  </a:lnTo>
                  <a:lnTo>
                    <a:pt x="10179604" y="28068"/>
                  </a:lnTo>
                  <a:lnTo>
                    <a:pt x="10135527" y="12758"/>
                  </a:lnTo>
                  <a:lnTo>
                    <a:pt x="10089043" y="3260"/>
                  </a:lnTo>
                  <a:lnTo>
                    <a:pt x="10040576" y="0"/>
                  </a:lnTo>
                  <a:close/>
                </a:path>
              </a:pathLst>
            </a:custGeom>
            <a:solidFill>
              <a:srgbClr val="FFFFFF"/>
            </a:solidFill>
          </p:spPr>
          <p:txBody>
            <a:bodyPr wrap="square" lIns="0" tIns="0" rIns="0" bIns="0" rtlCol="0"/>
            <a:lstStyle/>
            <a:p>
              <a:endParaRPr dirty="0"/>
            </a:p>
          </p:txBody>
        </p:sp>
        <p:sp>
          <p:nvSpPr>
            <p:cNvPr id="38" name="object 38"/>
            <p:cNvSpPr/>
            <p:nvPr/>
          </p:nvSpPr>
          <p:spPr>
            <a:xfrm>
              <a:off x="7982596" y="5711578"/>
              <a:ext cx="10398125" cy="4105910"/>
            </a:xfrm>
            <a:custGeom>
              <a:avLst/>
              <a:gdLst/>
              <a:ahLst/>
              <a:cxnLst/>
              <a:rect l="l" t="t" r="r" b="b"/>
              <a:pathLst>
                <a:path w="10398125" h="4105909">
                  <a:moveTo>
                    <a:pt x="9835159" y="0"/>
                  </a:moveTo>
                  <a:lnTo>
                    <a:pt x="10040576" y="0"/>
                  </a:lnTo>
                  <a:lnTo>
                    <a:pt x="10089043" y="3260"/>
                  </a:lnTo>
                  <a:lnTo>
                    <a:pt x="10135527" y="12758"/>
                  </a:lnTo>
                  <a:lnTo>
                    <a:pt x="10179604" y="28068"/>
                  </a:lnTo>
                  <a:lnTo>
                    <a:pt x="10220848" y="48764"/>
                  </a:lnTo>
                  <a:lnTo>
                    <a:pt x="10258834" y="74421"/>
                  </a:lnTo>
                  <a:lnTo>
                    <a:pt x="10293136" y="104613"/>
                  </a:lnTo>
                  <a:lnTo>
                    <a:pt x="10323328" y="138914"/>
                  </a:lnTo>
                  <a:lnTo>
                    <a:pt x="10348984" y="176900"/>
                  </a:lnTo>
                  <a:lnTo>
                    <a:pt x="10369680" y="218144"/>
                  </a:lnTo>
                  <a:lnTo>
                    <a:pt x="10384990" y="262221"/>
                  </a:lnTo>
                  <a:lnTo>
                    <a:pt x="10394488" y="308706"/>
                  </a:lnTo>
                  <a:lnTo>
                    <a:pt x="10397749" y="357172"/>
                  </a:lnTo>
                  <a:lnTo>
                    <a:pt x="10397749" y="3783015"/>
                  </a:lnTo>
                  <a:lnTo>
                    <a:pt x="10394248" y="3830730"/>
                  </a:lnTo>
                  <a:lnTo>
                    <a:pt x="10384079" y="3876271"/>
                  </a:lnTo>
                  <a:lnTo>
                    <a:pt x="10367741" y="3919139"/>
                  </a:lnTo>
                  <a:lnTo>
                    <a:pt x="10345732" y="3958833"/>
                  </a:lnTo>
                  <a:lnTo>
                    <a:pt x="10318553" y="3994856"/>
                  </a:lnTo>
                  <a:lnTo>
                    <a:pt x="10286703" y="4026707"/>
                  </a:lnTo>
                  <a:lnTo>
                    <a:pt x="10250681" y="4053887"/>
                  </a:lnTo>
                  <a:lnTo>
                    <a:pt x="10210986" y="4075896"/>
                  </a:lnTo>
                  <a:lnTo>
                    <a:pt x="10168118" y="4092235"/>
                  </a:lnTo>
                  <a:lnTo>
                    <a:pt x="10122575" y="4102405"/>
                  </a:lnTo>
                  <a:lnTo>
                    <a:pt x="10074858" y="4105906"/>
                  </a:lnTo>
                  <a:lnTo>
                    <a:pt x="36933" y="4105885"/>
                  </a:lnTo>
                  <a:lnTo>
                    <a:pt x="14675" y="4098691"/>
                  </a:lnTo>
                  <a:lnTo>
                    <a:pt x="1564" y="4081214"/>
                  </a:lnTo>
                  <a:lnTo>
                    <a:pt x="0" y="4059613"/>
                  </a:lnTo>
                  <a:lnTo>
                    <a:pt x="12379" y="4040044"/>
                  </a:lnTo>
                  <a:lnTo>
                    <a:pt x="48634" y="4005680"/>
                  </a:lnTo>
                  <a:lnTo>
                    <a:pt x="78429" y="3967377"/>
                  </a:lnTo>
                  <a:lnTo>
                    <a:pt x="100848" y="3926043"/>
                  </a:lnTo>
                  <a:lnTo>
                    <a:pt x="114972" y="3882586"/>
                  </a:lnTo>
                  <a:lnTo>
                    <a:pt x="119884" y="3837914"/>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9835159" y="0"/>
                  </a:lnTo>
                  <a:close/>
                </a:path>
              </a:pathLst>
            </a:custGeom>
            <a:ln w="62825">
              <a:solidFill>
                <a:srgbClr val="CC96EA"/>
              </a:solidFill>
            </a:ln>
          </p:spPr>
          <p:txBody>
            <a:bodyPr wrap="square" lIns="0" tIns="0" rIns="0" bIns="0" rtlCol="0"/>
            <a:lstStyle/>
            <a:p>
              <a:endParaRPr dirty="0"/>
            </a:p>
          </p:txBody>
        </p:sp>
      </p:grpSp>
      <p:sp>
        <p:nvSpPr>
          <p:cNvPr id="39" name="object 39"/>
          <p:cNvSpPr txBox="1"/>
          <p:nvPr/>
        </p:nvSpPr>
        <p:spPr>
          <a:xfrm>
            <a:off x="8572660" y="6026270"/>
            <a:ext cx="9556590" cy="1239520"/>
          </a:xfrm>
          <a:prstGeom prst="rect">
            <a:avLst/>
          </a:prstGeom>
        </p:spPr>
        <p:txBody>
          <a:bodyPr vert="horz" wrap="square" lIns="0" tIns="32384" rIns="0" bIns="0" rtlCol="0">
            <a:spAutoFit/>
          </a:bodyPr>
          <a:lstStyle/>
          <a:p>
            <a:pPr marL="12700" marR="5080">
              <a:lnSpc>
                <a:spcPts val="2690"/>
              </a:lnSpc>
              <a:spcBef>
                <a:spcPts val="254"/>
              </a:spcBef>
            </a:pPr>
            <a:r>
              <a:rPr lang="en" sz="2300" b="1" spc="-40" dirty="0">
                <a:solidFill>
                  <a:srgbClr val="231F20"/>
                </a:solidFill>
                <a:latin typeface="Calibri"/>
                <a:cs typeface="Calibri"/>
              </a:rPr>
              <a:t>You can go live on </a:t>
            </a:r>
            <a:r>
              <a:rPr lang="en" sz="2300" b="1" u="sng" spc="-10" dirty="0">
                <a:solidFill>
                  <a:srgbClr val="205E9E"/>
                </a:solidFill>
                <a:uFill>
                  <a:solidFill>
                    <a:srgbClr val="205E9E"/>
                  </a:solidFill>
                </a:uFill>
                <a:latin typeface="Calibri"/>
                <a:cs typeface="Calibri"/>
                <a:hlinkClick r:id="rId3"/>
              </a:rPr>
              <a:t>cybermalveillance.gouv.fr </a:t>
            </a:r>
            <a:r>
              <a:rPr lang="en" sz="2300" b="1" spc="-20" dirty="0">
                <a:solidFill>
                  <a:srgbClr val="231F20"/>
                </a:solidFill>
                <a:latin typeface="Calibri"/>
                <a:cs typeface="Calibri"/>
              </a:rPr>
              <a:t>to show the platform to the participants.</a:t>
            </a:r>
            <a:endParaRPr sz="2300" b="1" dirty="0">
              <a:latin typeface="Calibri"/>
              <a:cs typeface="Calibri"/>
            </a:endParaRPr>
          </a:p>
          <a:p>
            <a:pPr marL="12700">
              <a:lnSpc>
                <a:spcPct val="100000"/>
              </a:lnSpc>
              <a:spcBef>
                <a:spcPts val="1260"/>
              </a:spcBef>
            </a:pPr>
            <a:r>
              <a:rPr lang="en" sz="2300" b="1" dirty="0">
                <a:solidFill>
                  <a:srgbClr val="231F20"/>
                </a:solidFill>
                <a:latin typeface="Calibri"/>
                <a:cs typeface="Calibri"/>
              </a:rPr>
              <a:t>Remind them of the first reflexes to have:</a:t>
            </a:r>
            <a:endParaRPr sz="2300" b="1" dirty="0">
              <a:latin typeface="Calibri"/>
              <a:cs typeface="Calibri"/>
            </a:endParaRPr>
          </a:p>
        </p:txBody>
      </p:sp>
      <p:sp>
        <p:nvSpPr>
          <p:cNvPr id="40" name="object 40"/>
          <p:cNvSpPr txBox="1"/>
          <p:nvPr/>
        </p:nvSpPr>
        <p:spPr>
          <a:xfrm>
            <a:off x="8572660" y="7321457"/>
            <a:ext cx="9076690" cy="377825"/>
          </a:xfrm>
          <a:prstGeom prst="rect">
            <a:avLst/>
          </a:prstGeom>
        </p:spPr>
        <p:txBody>
          <a:bodyPr vert="horz" wrap="square" lIns="0" tIns="13335" rIns="0" bIns="0" rtlCol="0">
            <a:spAutoFit/>
          </a:bodyPr>
          <a:lstStyle/>
          <a:p>
            <a:pPr marL="12700">
              <a:lnSpc>
                <a:spcPct val="100000"/>
              </a:lnSpc>
              <a:spcBef>
                <a:spcPts val="105"/>
              </a:spcBef>
            </a:pPr>
            <a:r>
              <a:rPr lang="en" sz="2300" i="1" spc="-175" dirty="0">
                <a:solidFill>
                  <a:srgbClr val="231F20"/>
                </a:solidFill>
                <a:latin typeface="Arial Narrow"/>
                <a:cs typeface="Arial Narrow"/>
              </a:rPr>
              <a:t>If you receive an email or text message that appears to come from a well-known site such as your bank, the service</a:t>
            </a:r>
            <a:endParaRPr sz="2300" dirty="0">
              <a:latin typeface="Arial Narrow"/>
              <a:cs typeface="Arial Narrow"/>
            </a:endParaRPr>
          </a:p>
        </p:txBody>
      </p:sp>
      <p:sp>
        <p:nvSpPr>
          <p:cNvPr id="41" name="object 41"/>
          <p:cNvSpPr txBox="1"/>
          <p:nvPr/>
        </p:nvSpPr>
        <p:spPr>
          <a:xfrm>
            <a:off x="8572660" y="7693091"/>
            <a:ext cx="9042400"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your energy supplier, etc., be vigilant before clicking on the link. He</a:t>
            </a:r>
            <a:endParaRPr sz="2300" dirty="0">
              <a:latin typeface="Arial Narrow"/>
              <a:cs typeface="Arial Narrow"/>
            </a:endParaRPr>
          </a:p>
        </p:txBody>
      </p:sp>
      <p:sp>
        <p:nvSpPr>
          <p:cNvPr id="42" name="object 42"/>
          <p:cNvSpPr txBox="1"/>
          <p:nvPr/>
        </p:nvSpPr>
        <p:spPr>
          <a:xfrm>
            <a:off x="8572660" y="8064725"/>
            <a:ext cx="8989695" cy="377825"/>
          </a:xfrm>
          <a:prstGeom prst="rect">
            <a:avLst/>
          </a:prstGeom>
        </p:spPr>
        <p:txBody>
          <a:bodyPr vert="horz" wrap="square" lIns="0" tIns="13335" rIns="0" bIns="0" rtlCol="0">
            <a:spAutoFit/>
          </a:bodyPr>
          <a:lstStyle/>
          <a:p>
            <a:pPr marL="12700">
              <a:lnSpc>
                <a:spcPct val="100000"/>
              </a:lnSpc>
              <a:spcBef>
                <a:spcPts val="105"/>
              </a:spcBef>
            </a:pPr>
            <a:r>
              <a:rPr lang="en" sz="2300" i="1" spc="-105" dirty="0">
                <a:solidFill>
                  <a:srgbClr val="231F20"/>
                </a:solidFill>
                <a:latin typeface="Arial Narrow"/>
                <a:cs typeface="Arial Narrow"/>
              </a:rPr>
              <a:t>It is preferable to connect directly to the site on which you have an account.</a:t>
            </a:r>
            <a:endParaRPr sz="2300" dirty="0">
              <a:latin typeface="Arial Narrow"/>
              <a:cs typeface="Arial Narrow"/>
            </a:endParaRPr>
          </a:p>
        </p:txBody>
      </p:sp>
      <p:sp>
        <p:nvSpPr>
          <p:cNvPr id="43" name="object 43"/>
          <p:cNvSpPr txBox="1"/>
          <p:nvPr/>
        </p:nvSpPr>
        <p:spPr>
          <a:xfrm>
            <a:off x="8572660" y="8667007"/>
            <a:ext cx="8535670" cy="377825"/>
          </a:xfrm>
          <a:prstGeom prst="rect">
            <a:avLst/>
          </a:prstGeom>
        </p:spPr>
        <p:txBody>
          <a:bodyPr vert="horz" wrap="square" lIns="0" tIns="13335" rIns="0" bIns="0" rtlCol="0">
            <a:spAutoFit/>
          </a:bodyPr>
          <a:lstStyle/>
          <a:p>
            <a:pPr marL="12700">
              <a:lnSpc>
                <a:spcPct val="100000"/>
              </a:lnSpc>
              <a:spcBef>
                <a:spcPts val="105"/>
              </a:spcBef>
            </a:pPr>
            <a:r>
              <a:rPr lang="en" sz="2300" i="1" spc="-260" dirty="0">
                <a:solidFill>
                  <a:srgbClr val="231F20"/>
                </a:solidFill>
                <a:latin typeface="Arial Narrow"/>
                <a:cs typeface="Arial Narrow"/>
              </a:rPr>
              <a:t>If in doubt, stop browsing, do not download anything, and call your doctor directly.</a:t>
            </a:r>
            <a:endParaRPr sz="2300" dirty="0">
              <a:latin typeface="Arial Narrow"/>
              <a:cs typeface="Arial Narrow"/>
            </a:endParaRPr>
          </a:p>
        </p:txBody>
      </p:sp>
      <p:sp>
        <p:nvSpPr>
          <p:cNvPr id="44" name="object 44"/>
          <p:cNvSpPr txBox="1"/>
          <p:nvPr/>
        </p:nvSpPr>
        <p:spPr>
          <a:xfrm>
            <a:off x="8572660" y="9038641"/>
            <a:ext cx="4562475" cy="377825"/>
          </a:xfrm>
          <a:prstGeom prst="rect">
            <a:avLst/>
          </a:prstGeom>
        </p:spPr>
        <p:txBody>
          <a:bodyPr vert="horz" wrap="square" lIns="0" tIns="13335" rIns="0" bIns="0" rtlCol="0">
            <a:spAutoFit/>
          </a:bodyPr>
          <a:lstStyle/>
          <a:p>
            <a:pPr marL="12700">
              <a:lnSpc>
                <a:spcPct val="100000"/>
              </a:lnSpc>
              <a:spcBef>
                <a:spcPts val="105"/>
              </a:spcBef>
            </a:pPr>
            <a:r>
              <a:rPr lang="en" sz="2300" i="1" spc="-130" dirty="0">
                <a:solidFill>
                  <a:srgbClr val="231F20"/>
                </a:solidFill>
                <a:latin typeface="Arial Narrow"/>
                <a:cs typeface="Arial Narrow"/>
              </a:rPr>
              <a:t>to verify the origin of the message!</a:t>
            </a:r>
            <a:endParaRPr sz="2300" dirty="0">
              <a:latin typeface="Arial Narrow"/>
              <a:cs typeface="Arial Narrow"/>
            </a:endParaRPr>
          </a:p>
        </p:txBody>
      </p:sp>
      <p:grpSp>
        <p:nvGrpSpPr>
          <p:cNvPr id="45" name="object 45"/>
          <p:cNvGrpSpPr/>
          <p:nvPr/>
        </p:nvGrpSpPr>
        <p:grpSpPr>
          <a:xfrm>
            <a:off x="1535167" y="3566593"/>
            <a:ext cx="5582920" cy="3279775"/>
            <a:chOff x="1535167" y="3566593"/>
            <a:chExt cx="5582920" cy="3279775"/>
          </a:xfrm>
        </p:grpSpPr>
        <p:sp>
          <p:nvSpPr>
            <p:cNvPr id="46" name="object 46"/>
            <p:cNvSpPr/>
            <p:nvPr/>
          </p:nvSpPr>
          <p:spPr>
            <a:xfrm>
              <a:off x="1535167" y="356659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61657" y="369307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8" name="object 48"/>
          <p:cNvSpPr txBox="1"/>
          <p:nvPr/>
        </p:nvSpPr>
        <p:spPr>
          <a:xfrm>
            <a:off x="2042103" y="4132615"/>
            <a:ext cx="1630107" cy="1497205"/>
          </a:xfrm>
          <a:prstGeom prst="rect">
            <a:avLst/>
          </a:prstGeom>
        </p:spPr>
        <p:txBody>
          <a:bodyPr vert="horz" wrap="square" lIns="0" tIns="34925" rIns="0" bIns="0" rtlCol="0">
            <a:spAutoFit/>
          </a:bodyPr>
          <a:lstStyle/>
          <a:p>
            <a:pPr marL="607060" marR="5080" indent="-102235" algn="r">
              <a:lnSpc>
                <a:spcPts val="1939"/>
              </a:lnSpc>
              <a:spcBef>
                <a:spcPts val="275"/>
              </a:spcBef>
            </a:pPr>
            <a:r>
              <a:rPr lang="en" sz="1700" b="1" spc="50" dirty="0">
                <a:solidFill>
                  <a:srgbClr val="231F20"/>
                </a:solidFill>
                <a:latin typeface="Calibri"/>
                <a:cs typeface="Calibri"/>
              </a:rPr>
              <a:t>YOU'RE </a:t>
            </a:r>
            <a:r>
              <a:rPr lang="en" sz="1700" b="1" u="sng" spc="60" dirty="0">
                <a:solidFill>
                  <a:srgbClr val="231F20"/>
                </a:solidFill>
                <a:uFill>
                  <a:solidFill>
                    <a:srgbClr val="231F20"/>
                  </a:solidFill>
                </a:uFill>
                <a:latin typeface="Calibri"/>
                <a:cs typeface="Calibri"/>
              </a:rPr>
              <a:t>UNSURE</a:t>
            </a:r>
            <a:endParaRPr lang="fr-FR" sz="1700" b="1" dirty="0">
              <a:latin typeface="Calibri"/>
              <a:cs typeface="Calibri"/>
            </a:endParaRPr>
          </a:p>
          <a:p>
            <a:pPr marL="113030" marR="5080" indent="-100965" algn="r">
              <a:lnSpc>
                <a:spcPts val="1939"/>
              </a:lnSpc>
              <a:spcBef>
                <a:spcPts val="10"/>
              </a:spcBef>
            </a:pPr>
            <a:r>
              <a:rPr lang="en" sz="1700" b="1" spc="180" dirty="0">
                <a:solidFill>
                  <a:srgbClr val="231F20"/>
                </a:solidFill>
                <a:latin typeface="Calibri"/>
                <a:cs typeface="Calibri"/>
              </a:rPr>
              <a:t>ON THE MESSAGE YOU HAVE</a:t>
            </a:r>
            <a:endParaRPr lang="fr-FR" sz="1700" b="1" dirty="0">
              <a:latin typeface="Calibri"/>
              <a:cs typeface="Calibri"/>
            </a:endParaRPr>
          </a:p>
          <a:p>
            <a:pPr marR="5080" algn="r">
              <a:lnSpc>
                <a:spcPts val="1900"/>
              </a:lnSpc>
            </a:pPr>
            <a:r>
              <a:rPr lang="en" sz="1700" b="1" spc="160" dirty="0">
                <a:solidFill>
                  <a:srgbClr val="231F20"/>
                </a:solidFill>
                <a:latin typeface="Calibri"/>
                <a:cs typeface="Calibri"/>
              </a:rPr>
              <a:t>RECEIPT?</a:t>
            </a:r>
            <a:endParaRPr lang="fr-FR" sz="1700" b="1" dirty="0">
              <a:latin typeface="Calibri"/>
              <a:cs typeface="Calibri"/>
            </a:endParaRPr>
          </a:p>
        </p:txBody>
      </p:sp>
      <p:sp>
        <p:nvSpPr>
          <p:cNvPr id="49" name="object 49"/>
          <p:cNvSpPr txBox="1"/>
          <p:nvPr/>
        </p:nvSpPr>
        <p:spPr>
          <a:xfrm>
            <a:off x="4031925" y="4186247"/>
            <a:ext cx="2339340" cy="2181225"/>
          </a:xfrm>
          <a:prstGeom prst="rect">
            <a:avLst/>
          </a:prstGeom>
        </p:spPr>
        <p:txBody>
          <a:bodyPr vert="horz" wrap="square" lIns="0" tIns="12065" rIns="0" bIns="0" rtlCol="0">
            <a:spAutoFit/>
          </a:bodyPr>
          <a:lstStyle/>
          <a:p>
            <a:pPr marL="12700">
              <a:lnSpc>
                <a:spcPts val="725"/>
              </a:lnSpc>
              <a:spcBef>
                <a:spcPts val="95"/>
              </a:spcBef>
            </a:pPr>
            <a:r>
              <a:rPr lang="en" sz="650" dirty="0">
                <a:solidFill>
                  <a:srgbClr val="231F20"/>
                </a:solidFill>
                <a:latin typeface="Calibri"/>
                <a:cs typeface="Calibri"/>
              </a:rPr>
              <a:t>Don't be afraid! You probably have nothing compromising</a:t>
            </a:r>
            <a:endParaRPr sz="650" dirty="0">
              <a:latin typeface="Calibri"/>
              <a:cs typeface="Calibri"/>
            </a:endParaRPr>
          </a:p>
          <a:p>
            <a:pPr marL="12700">
              <a:lnSpc>
                <a:spcPts val="725"/>
              </a:lnSpc>
            </a:pPr>
            <a:r>
              <a:rPr lang="en" sz="650" dirty="0">
                <a:solidFill>
                  <a:srgbClr val="231F20"/>
                </a:solidFill>
                <a:latin typeface="Calibri"/>
                <a:cs typeface="Calibri"/>
              </a:rPr>
              <a:t>to reproach you with</a:t>
            </a:r>
            <a:endParaRPr sz="650" dirty="0">
              <a:latin typeface="Calibri"/>
              <a:cs typeface="Calibri"/>
            </a:endParaRPr>
          </a:p>
          <a:p>
            <a:pPr marL="12700">
              <a:lnSpc>
                <a:spcPts val="725"/>
              </a:lnSpc>
              <a:spcBef>
                <a:spcPts val="570"/>
              </a:spcBef>
            </a:pPr>
            <a:r>
              <a:rPr lang="en" sz="650" dirty="0">
                <a:solidFill>
                  <a:srgbClr val="231F20"/>
                </a:solidFill>
                <a:latin typeface="Calibri"/>
                <a:cs typeface="Calibri"/>
              </a:rPr>
              <a:t>Don't open links or attachments without being sure of the</a:t>
            </a:r>
            <a:endParaRPr sz="650" dirty="0">
              <a:latin typeface="Calibri"/>
              <a:cs typeface="Calibri"/>
            </a:endParaRPr>
          </a:p>
          <a:p>
            <a:pPr marL="12700">
              <a:lnSpc>
                <a:spcPts val="725"/>
              </a:lnSpc>
            </a:pPr>
            <a:r>
              <a:rPr lang="en" sz="650" dirty="0">
                <a:solidFill>
                  <a:srgbClr val="231F20"/>
                </a:solidFill>
                <a:latin typeface="Calibri"/>
                <a:cs typeface="Calibri"/>
              </a:rPr>
              <a:t>Reliability of its sender</a:t>
            </a:r>
            <a:endParaRPr sz="650" dirty="0">
              <a:latin typeface="Calibri"/>
              <a:cs typeface="Calibri"/>
            </a:endParaRPr>
          </a:p>
          <a:p>
            <a:pPr marL="12700" marR="13970">
              <a:lnSpc>
                <a:spcPts val="670"/>
              </a:lnSpc>
              <a:spcBef>
                <a:spcPts val="685"/>
              </a:spcBef>
            </a:pPr>
            <a:r>
              <a:rPr lang="en" sz="650" dirty="0">
                <a:solidFill>
                  <a:srgbClr val="231F20"/>
                </a:solidFill>
                <a:latin typeface="Calibri"/>
                <a:cs typeface="Calibri"/>
              </a:rPr>
              <a:t>Check the sender's address: contact them through another channel. An official body will almost always have an "</a:t>
            </a:r>
            <a:r>
              <a:rPr lang="en" sz="650" dirty="0">
                <a:solidFill>
                  <a:srgbClr val="231F20"/>
                </a:solidFill>
                <a:latin typeface="Calibri"/>
                <a:cs typeface="Calibri"/>
                <a:hlinkClick r:id="rId4"/>
              </a:rPr>
              <a:t>ne-pas-repondre@ministere.gouv.fr" email address</a:t>
            </a:r>
            <a:endParaRPr sz="650" dirty="0">
              <a:latin typeface="Calibri"/>
              <a:cs typeface="Calibri"/>
            </a:endParaRPr>
          </a:p>
          <a:p>
            <a:pPr marL="12700">
              <a:lnSpc>
                <a:spcPts val="725"/>
              </a:lnSpc>
              <a:spcBef>
                <a:spcPts val="575"/>
              </a:spcBef>
            </a:pPr>
            <a:r>
              <a:rPr lang="en" sz="650" dirty="0">
                <a:solidFill>
                  <a:srgbClr val="231F20"/>
                </a:solidFill>
                <a:latin typeface="Calibri"/>
                <a:cs typeface="Calibri"/>
              </a:rPr>
              <a:t>Don't respond to any suspicious emails or blackmail so that you don't</a:t>
            </a:r>
            <a:endParaRPr sz="650" dirty="0">
              <a:latin typeface="Calibri"/>
              <a:cs typeface="Calibri"/>
            </a:endParaRPr>
          </a:p>
          <a:p>
            <a:pPr marL="12700">
              <a:lnSpc>
                <a:spcPts val="725"/>
              </a:lnSpc>
            </a:pPr>
            <a:r>
              <a:rPr lang="en" sz="650" dirty="0">
                <a:solidFill>
                  <a:srgbClr val="231F20"/>
                </a:solidFill>
                <a:latin typeface="Calibri"/>
                <a:cs typeface="Calibri"/>
              </a:rPr>
              <a:t>Show the sender that you're receptive to the message</a:t>
            </a:r>
            <a:endParaRPr sz="650" dirty="0">
              <a:latin typeface="Calibri"/>
              <a:cs typeface="Calibri"/>
            </a:endParaRPr>
          </a:p>
          <a:p>
            <a:pPr marL="12700" marR="5080">
              <a:lnSpc>
                <a:spcPts val="670"/>
              </a:lnSpc>
              <a:spcBef>
                <a:spcPts val="685"/>
              </a:spcBef>
            </a:pPr>
            <a:r>
              <a:rPr lang="en" sz="650" dirty="0">
                <a:solidFill>
                  <a:srgbClr val="231F20"/>
                </a:solidFill>
                <a:latin typeface="Calibri"/>
                <a:cs typeface="Calibri"/>
              </a:rPr>
              <a:t>Change your passwords, avoid having the same password for each account to protect against cascading attacks, and, if possible, enable two-factor authentication on your most sensitive accounts, including email accounts</a:t>
            </a:r>
            <a:endParaRPr sz="650" dirty="0">
              <a:latin typeface="Calibri"/>
              <a:cs typeface="Calibri"/>
            </a:endParaRPr>
          </a:p>
          <a:p>
            <a:pPr marL="12700" marR="271780">
              <a:lnSpc>
                <a:spcPts val="670"/>
              </a:lnSpc>
              <a:spcBef>
                <a:spcPts val="690"/>
              </a:spcBef>
            </a:pPr>
            <a:r>
              <a:rPr lang="en" sz="650" dirty="0">
                <a:solidFill>
                  <a:srgbClr val="231F20"/>
                </a:solidFill>
                <a:latin typeface="Calibri"/>
                <a:cs typeface="Calibri"/>
              </a:rPr>
              <a:t>Take screenshots and report the email on the website: </a:t>
            </a:r>
            <a:r>
              <a:rPr lang="en" sz="650" u="sng" dirty="0">
                <a:solidFill>
                  <a:srgbClr val="205E9E"/>
                </a:solidFill>
                <a:uFill>
                  <a:solidFill>
                    <a:srgbClr val="205E9E"/>
                  </a:solidFill>
                </a:uFill>
                <a:latin typeface="Calibri"/>
                <a:cs typeface="Calibri"/>
                <a:hlinkClick r:id="rId5"/>
              </a:rPr>
              <a:t>www.signal-spam.fr</a:t>
            </a:r>
            <a:endParaRPr sz="650" dirty="0">
              <a:latin typeface="Calibri"/>
              <a:cs typeface="Calibri"/>
            </a:endParaRPr>
          </a:p>
          <a:p>
            <a:pPr marL="12700" marR="111125">
              <a:lnSpc>
                <a:spcPts val="670"/>
              </a:lnSpc>
              <a:spcBef>
                <a:spcPts val="685"/>
              </a:spcBef>
            </a:pPr>
            <a:r>
              <a:rPr lang="en" sz="650" dirty="0">
                <a:solidFill>
                  <a:srgbClr val="231F20"/>
                </a:solidFill>
                <a:latin typeface="Calibri"/>
                <a:cs typeface="Calibri"/>
              </a:rPr>
              <a:t>If the scam you want to report has reached you by SMS, forward it to the number 33700</a:t>
            </a:r>
            <a:endParaRPr sz="650" dirty="0">
              <a:latin typeface="Calibri"/>
              <a:cs typeface="Calibri"/>
            </a:endParaRPr>
          </a:p>
          <a:p>
            <a:pPr marL="12700">
              <a:lnSpc>
                <a:spcPct val="100000"/>
              </a:lnSpc>
              <a:spcBef>
                <a:spcPts val="570"/>
              </a:spcBef>
            </a:pPr>
            <a:r>
              <a:rPr lang="en" sz="650" dirty="0">
                <a:solidFill>
                  <a:srgbClr val="231F20"/>
                </a:solidFill>
                <a:latin typeface="Calibri"/>
                <a:cs typeface="Calibri"/>
              </a:rPr>
              <a:t>Delete the message</a:t>
            </a:r>
            <a:endParaRPr sz="650" dirty="0">
              <a:latin typeface="Calibri"/>
              <a:cs typeface="Calibri"/>
            </a:endParaRPr>
          </a:p>
        </p:txBody>
      </p:sp>
      <p:grpSp>
        <p:nvGrpSpPr>
          <p:cNvPr id="50" name="object 50"/>
          <p:cNvGrpSpPr/>
          <p:nvPr/>
        </p:nvGrpSpPr>
        <p:grpSpPr>
          <a:xfrm>
            <a:off x="1957504" y="3903840"/>
            <a:ext cx="2382520" cy="2470785"/>
            <a:chOff x="1957504" y="3903840"/>
            <a:chExt cx="2382520" cy="2470785"/>
          </a:xfrm>
        </p:grpSpPr>
        <p:pic>
          <p:nvPicPr>
            <p:cNvPr id="51" name="object 51"/>
            <p:cNvPicPr/>
            <p:nvPr/>
          </p:nvPicPr>
          <p:blipFill>
            <a:blip r:embed="rId6" cstate="screen">
              <a:extLst>
                <a:ext uri="{28A0092B-C50C-407E-A947-70E740481C1C}">
                  <a14:useLocalDpi xmlns:a14="http://schemas.microsoft.com/office/drawing/2010/main"/>
                </a:ext>
              </a:extLst>
            </a:blip>
            <a:stretch>
              <a:fillRect/>
            </a:stretch>
          </p:blipFill>
          <p:spPr>
            <a:xfrm>
              <a:off x="3821840" y="4200246"/>
              <a:ext cx="141068" cy="114509"/>
            </a:xfrm>
            <a:prstGeom prst="rect">
              <a:avLst/>
            </a:prstGeom>
          </p:spPr>
        </p:pic>
        <p:pic>
          <p:nvPicPr>
            <p:cNvPr id="52" name="object 52"/>
            <p:cNvPicPr/>
            <p:nvPr/>
          </p:nvPicPr>
          <p:blipFill>
            <a:blip r:embed="rId7" cstate="screen">
              <a:extLst>
                <a:ext uri="{28A0092B-C50C-407E-A947-70E740481C1C}">
                  <a14:useLocalDpi xmlns:a14="http://schemas.microsoft.com/office/drawing/2010/main"/>
                </a:ext>
              </a:extLst>
            </a:blip>
            <a:stretch>
              <a:fillRect/>
            </a:stretch>
          </p:blipFill>
          <p:spPr>
            <a:xfrm>
              <a:off x="3821840" y="4457934"/>
              <a:ext cx="141068" cy="114509"/>
            </a:xfrm>
            <a:prstGeom prst="rect">
              <a:avLst/>
            </a:prstGeom>
          </p:spPr>
        </p:pic>
        <p:pic>
          <p:nvPicPr>
            <p:cNvPr id="53" name="object 53"/>
            <p:cNvPicPr/>
            <p:nvPr/>
          </p:nvPicPr>
          <p:blipFill>
            <a:blip r:embed="rId7" cstate="screen">
              <a:extLst>
                <a:ext uri="{28A0092B-C50C-407E-A947-70E740481C1C}">
                  <a14:useLocalDpi xmlns:a14="http://schemas.microsoft.com/office/drawing/2010/main"/>
                </a:ext>
              </a:extLst>
            </a:blip>
            <a:stretch>
              <a:fillRect/>
            </a:stretch>
          </p:blipFill>
          <p:spPr>
            <a:xfrm>
              <a:off x="3821840" y="4715622"/>
              <a:ext cx="141068" cy="114509"/>
            </a:xfrm>
            <a:prstGeom prst="rect">
              <a:avLst/>
            </a:prstGeom>
          </p:spPr>
        </p:pic>
        <p:pic>
          <p:nvPicPr>
            <p:cNvPr id="54" name="object 54"/>
            <p:cNvPicPr/>
            <p:nvPr/>
          </p:nvPicPr>
          <p:blipFill>
            <a:blip r:embed="rId7" cstate="screen">
              <a:extLst>
                <a:ext uri="{28A0092B-C50C-407E-A947-70E740481C1C}">
                  <a14:useLocalDpi xmlns:a14="http://schemas.microsoft.com/office/drawing/2010/main"/>
                </a:ext>
              </a:extLst>
            </a:blip>
            <a:stretch>
              <a:fillRect/>
            </a:stretch>
          </p:blipFill>
          <p:spPr>
            <a:xfrm>
              <a:off x="3821840" y="5062324"/>
              <a:ext cx="141068" cy="114509"/>
            </a:xfrm>
            <a:prstGeom prst="rect">
              <a:avLst/>
            </a:prstGeom>
          </p:spPr>
        </p:pic>
        <p:pic>
          <p:nvPicPr>
            <p:cNvPr id="55" name="object 55"/>
            <p:cNvPicPr/>
            <p:nvPr/>
          </p:nvPicPr>
          <p:blipFill>
            <a:blip r:embed="rId7" cstate="screen">
              <a:extLst>
                <a:ext uri="{28A0092B-C50C-407E-A947-70E740481C1C}">
                  <a14:useLocalDpi xmlns:a14="http://schemas.microsoft.com/office/drawing/2010/main"/>
                </a:ext>
              </a:extLst>
            </a:blip>
            <a:stretch>
              <a:fillRect/>
            </a:stretch>
          </p:blipFill>
          <p:spPr>
            <a:xfrm>
              <a:off x="3821840" y="5316283"/>
              <a:ext cx="141068" cy="114509"/>
            </a:xfrm>
            <a:prstGeom prst="rect">
              <a:avLst/>
            </a:prstGeom>
          </p:spPr>
        </p:pic>
        <p:pic>
          <p:nvPicPr>
            <p:cNvPr id="56" name="object 56"/>
            <p:cNvPicPr/>
            <p:nvPr/>
          </p:nvPicPr>
          <p:blipFill>
            <a:blip r:embed="rId7" cstate="screen">
              <a:extLst>
                <a:ext uri="{28A0092B-C50C-407E-A947-70E740481C1C}">
                  <a14:useLocalDpi xmlns:a14="http://schemas.microsoft.com/office/drawing/2010/main"/>
                </a:ext>
              </a:extLst>
            </a:blip>
            <a:stretch>
              <a:fillRect/>
            </a:stretch>
          </p:blipFill>
          <p:spPr>
            <a:xfrm>
              <a:off x="3821840" y="5740338"/>
              <a:ext cx="141068" cy="114509"/>
            </a:xfrm>
            <a:prstGeom prst="rect">
              <a:avLst/>
            </a:prstGeom>
          </p:spPr>
        </p:pic>
        <p:pic>
          <p:nvPicPr>
            <p:cNvPr id="57" name="object 57"/>
            <p:cNvPicPr/>
            <p:nvPr/>
          </p:nvPicPr>
          <p:blipFill>
            <a:blip r:embed="rId7" cstate="screen">
              <a:extLst>
                <a:ext uri="{28A0092B-C50C-407E-A947-70E740481C1C}">
                  <a14:useLocalDpi xmlns:a14="http://schemas.microsoft.com/office/drawing/2010/main"/>
                </a:ext>
              </a:extLst>
            </a:blip>
            <a:stretch>
              <a:fillRect/>
            </a:stretch>
          </p:blipFill>
          <p:spPr>
            <a:xfrm>
              <a:off x="3821840" y="6007506"/>
              <a:ext cx="141068" cy="114509"/>
            </a:xfrm>
            <a:prstGeom prst="rect">
              <a:avLst/>
            </a:prstGeom>
          </p:spPr>
        </p:pic>
        <p:pic>
          <p:nvPicPr>
            <p:cNvPr id="58" name="object 58"/>
            <p:cNvPicPr/>
            <p:nvPr/>
          </p:nvPicPr>
          <p:blipFill>
            <a:blip r:embed="rId7" cstate="screen">
              <a:extLst>
                <a:ext uri="{28A0092B-C50C-407E-A947-70E740481C1C}">
                  <a14:useLocalDpi xmlns:a14="http://schemas.microsoft.com/office/drawing/2010/main"/>
                </a:ext>
              </a:extLst>
            </a:blip>
            <a:stretch>
              <a:fillRect/>
            </a:stretch>
          </p:blipFill>
          <p:spPr>
            <a:xfrm>
              <a:off x="3821840" y="6259953"/>
              <a:ext cx="141068" cy="114509"/>
            </a:xfrm>
            <a:prstGeom prst="rect">
              <a:avLst/>
            </a:prstGeom>
          </p:spPr>
        </p:pic>
        <p:sp>
          <p:nvSpPr>
            <p:cNvPr id="59" name="object 59"/>
            <p:cNvSpPr/>
            <p:nvPr/>
          </p:nvSpPr>
          <p:spPr>
            <a:xfrm>
              <a:off x="1957504" y="390384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60" name="object 60"/>
          <p:cNvSpPr txBox="1"/>
          <p:nvPr/>
        </p:nvSpPr>
        <p:spPr>
          <a:xfrm>
            <a:off x="5333873" y="3775817"/>
            <a:ext cx="494834"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grpSp>
        <p:nvGrpSpPr>
          <p:cNvPr id="61" name="object 61"/>
          <p:cNvGrpSpPr/>
          <p:nvPr/>
        </p:nvGrpSpPr>
        <p:grpSpPr>
          <a:xfrm>
            <a:off x="1619773" y="3227417"/>
            <a:ext cx="14745969" cy="3470275"/>
            <a:chOff x="1619773" y="3227417"/>
            <a:chExt cx="14745969" cy="3470275"/>
          </a:xfrm>
        </p:grpSpPr>
        <p:sp>
          <p:nvSpPr>
            <p:cNvPr id="62" name="object 62"/>
            <p:cNvSpPr/>
            <p:nvPr/>
          </p:nvSpPr>
          <p:spPr>
            <a:xfrm>
              <a:off x="4353572" y="390384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63" name="object 63"/>
            <p:cNvSpPr/>
            <p:nvPr/>
          </p:nvSpPr>
          <p:spPr>
            <a:xfrm>
              <a:off x="4342975" y="390383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64" name="object 64"/>
            <p:cNvSpPr/>
            <p:nvPr/>
          </p:nvSpPr>
          <p:spPr>
            <a:xfrm>
              <a:off x="4318629" y="388123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65" name="object 65"/>
            <p:cNvSpPr/>
            <p:nvPr/>
          </p:nvSpPr>
          <p:spPr>
            <a:xfrm>
              <a:off x="4311668" y="387438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66" name="object 66"/>
            <p:cNvPicPr/>
            <p:nvPr/>
          </p:nvPicPr>
          <p:blipFill>
            <a:blip r:embed="rId8" cstate="screen">
              <a:extLst>
                <a:ext uri="{28A0092B-C50C-407E-A947-70E740481C1C}">
                  <a14:useLocalDpi xmlns:a14="http://schemas.microsoft.com/office/drawing/2010/main"/>
                </a:ext>
              </a:extLst>
            </a:blip>
            <a:stretch>
              <a:fillRect/>
            </a:stretch>
          </p:blipFill>
          <p:spPr>
            <a:xfrm>
              <a:off x="1813156" y="3853349"/>
              <a:ext cx="170734" cy="114291"/>
            </a:xfrm>
            <a:prstGeom prst="rect">
              <a:avLst/>
            </a:prstGeom>
          </p:spPr>
        </p:pic>
        <p:sp>
          <p:nvSpPr>
            <p:cNvPr id="67" name="object 67"/>
            <p:cNvSpPr/>
            <p:nvPr/>
          </p:nvSpPr>
          <p:spPr>
            <a:xfrm>
              <a:off x="4271137" y="3853351"/>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10083" y="2565"/>
                  </a:lnTo>
                  <a:lnTo>
                    <a:pt x="85369" y="0"/>
                  </a:lnTo>
                  <a:lnTo>
                    <a:pt x="60667" y="2565"/>
                  </a:lnTo>
                  <a:lnTo>
                    <a:pt x="40932" y="9664"/>
                  </a:lnTo>
                  <a:lnTo>
                    <a:pt x="27851" y="20358"/>
                  </a:lnTo>
                  <a:lnTo>
                    <a:pt x="23114" y="33743"/>
                  </a:lnTo>
                  <a:lnTo>
                    <a:pt x="23114" y="38557"/>
                  </a:lnTo>
                  <a:lnTo>
                    <a:pt x="13195" y="45161"/>
                  </a:lnTo>
                  <a:lnTo>
                    <a:pt x="5956"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68" name="object 68"/>
            <p:cNvSpPr/>
            <p:nvPr/>
          </p:nvSpPr>
          <p:spPr>
            <a:xfrm>
              <a:off x="4279501" y="389692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69" name="object 69"/>
            <p:cNvSpPr/>
            <p:nvPr/>
          </p:nvSpPr>
          <p:spPr>
            <a:xfrm>
              <a:off x="4279579" y="389692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70" name="object 70"/>
            <p:cNvSpPr/>
            <p:nvPr/>
          </p:nvSpPr>
          <p:spPr>
            <a:xfrm>
              <a:off x="4302611" y="388709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71" name="object 71"/>
            <p:cNvSpPr/>
            <p:nvPr/>
          </p:nvSpPr>
          <p:spPr>
            <a:xfrm>
              <a:off x="4302610" y="386157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72" name="object 72"/>
            <p:cNvSpPr/>
            <p:nvPr/>
          </p:nvSpPr>
          <p:spPr>
            <a:xfrm>
              <a:off x="4321848" y="3867409"/>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01" y="17462"/>
                  </a:lnTo>
                  <a:lnTo>
                    <a:pt x="939" y="24803"/>
                  </a:lnTo>
                  <a:lnTo>
                    <a:pt x="571" y="34785"/>
                  </a:lnTo>
                  <a:lnTo>
                    <a:pt x="1930" y="36855"/>
                  </a:lnTo>
                  <a:lnTo>
                    <a:pt x="7442" y="39128"/>
                  </a:lnTo>
                  <a:lnTo>
                    <a:pt x="10756" y="40246"/>
                  </a:lnTo>
                  <a:lnTo>
                    <a:pt x="14147" y="41148"/>
                  </a:lnTo>
                  <a:lnTo>
                    <a:pt x="14795" y="41249"/>
                  </a:lnTo>
                  <a:lnTo>
                    <a:pt x="15074" y="41224"/>
                  </a:lnTo>
                  <a:lnTo>
                    <a:pt x="15659" y="41059"/>
                  </a:lnTo>
                  <a:lnTo>
                    <a:pt x="15913" y="40398"/>
                  </a:lnTo>
                  <a:lnTo>
                    <a:pt x="16497" y="37465"/>
                  </a:lnTo>
                  <a:close/>
                </a:path>
                <a:path w="24129" h="42545">
                  <a:moveTo>
                    <a:pt x="24117" y="40246"/>
                  </a:moveTo>
                  <a:lnTo>
                    <a:pt x="20789" y="736"/>
                  </a:lnTo>
                  <a:lnTo>
                    <a:pt x="20434" y="0"/>
                  </a:lnTo>
                  <a:lnTo>
                    <a:pt x="19913" y="0"/>
                  </a:lnTo>
                  <a:lnTo>
                    <a:pt x="19723" y="25"/>
                  </a:lnTo>
                  <a:lnTo>
                    <a:pt x="19253" y="457"/>
                  </a:lnTo>
                  <a:lnTo>
                    <a:pt x="18580" y="1511"/>
                  </a:lnTo>
                  <a:lnTo>
                    <a:pt x="21170" y="41440"/>
                  </a:lnTo>
                  <a:lnTo>
                    <a:pt x="20624" y="41440"/>
                  </a:lnTo>
                  <a:lnTo>
                    <a:pt x="20878" y="41846"/>
                  </a:lnTo>
                  <a:lnTo>
                    <a:pt x="21323"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73" name="object 73"/>
            <p:cNvSpPr/>
            <p:nvPr/>
          </p:nvSpPr>
          <p:spPr>
            <a:xfrm>
              <a:off x="1661657" y="369307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4" name="object 74"/>
            <p:cNvSpPr/>
            <p:nvPr/>
          </p:nvSpPr>
          <p:spPr>
            <a:xfrm>
              <a:off x="6529849" y="3258830"/>
              <a:ext cx="9804400" cy="1731645"/>
            </a:xfrm>
            <a:custGeom>
              <a:avLst/>
              <a:gdLst/>
              <a:ahLst/>
              <a:cxnLst/>
              <a:rect l="l" t="t" r="r" b="b"/>
              <a:pathLst>
                <a:path w="9804400" h="173164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463410"/>
                  </a:lnTo>
                  <a:lnTo>
                    <a:pt x="114972" y="1508083"/>
                  </a:lnTo>
                  <a:lnTo>
                    <a:pt x="100847" y="1551543"/>
                  </a:lnTo>
                  <a:lnTo>
                    <a:pt x="78429" y="1592878"/>
                  </a:lnTo>
                  <a:lnTo>
                    <a:pt x="48633" y="1631181"/>
                  </a:lnTo>
                  <a:lnTo>
                    <a:pt x="12379" y="1665540"/>
                  </a:lnTo>
                  <a:lnTo>
                    <a:pt x="0" y="1685111"/>
                  </a:lnTo>
                  <a:lnTo>
                    <a:pt x="1565" y="1706716"/>
                  </a:lnTo>
                  <a:lnTo>
                    <a:pt x="14679" y="1724196"/>
                  </a:lnTo>
                  <a:lnTo>
                    <a:pt x="36944" y="1731392"/>
                  </a:lnTo>
                  <a:lnTo>
                    <a:pt x="9481232" y="1731413"/>
                  </a:lnTo>
                  <a:lnTo>
                    <a:pt x="9528949" y="1727912"/>
                  </a:lnTo>
                  <a:lnTo>
                    <a:pt x="9574492" y="1717742"/>
                  </a:lnTo>
                  <a:lnTo>
                    <a:pt x="9617360" y="1701403"/>
                  </a:lnTo>
                  <a:lnTo>
                    <a:pt x="9657055" y="1679394"/>
                  </a:lnTo>
                  <a:lnTo>
                    <a:pt x="9693077" y="1652214"/>
                  </a:lnTo>
                  <a:lnTo>
                    <a:pt x="9724927" y="1620363"/>
                  </a:lnTo>
                  <a:lnTo>
                    <a:pt x="9752106" y="1584340"/>
                  </a:lnTo>
                  <a:lnTo>
                    <a:pt x="9774115" y="1544646"/>
                  </a:lnTo>
                  <a:lnTo>
                    <a:pt x="9790453" y="1501778"/>
                  </a:lnTo>
                  <a:lnTo>
                    <a:pt x="9800622" y="1456237"/>
                  </a:lnTo>
                  <a:lnTo>
                    <a:pt x="9804123" y="140852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75" name="object 75"/>
            <p:cNvSpPr/>
            <p:nvPr/>
          </p:nvSpPr>
          <p:spPr>
            <a:xfrm>
              <a:off x="6529849" y="3258830"/>
              <a:ext cx="9804400" cy="1731645"/>
            </a:xfrm>
            <a:custGeom>
              <a:avLst/>
              <a:gdLst/>
              <a:ahLst/>
              <a:cxnLst/>
              <a:rect l="l" t="t" r="r" b="b"/>
              <a:pathLst>
                <a:path w="9804400" h="173164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408522"/>
                  </a:lnTo>
                  <a:lnTo>
                    <a:pt x="9800622" y="1456237"/>
                  </a:lnTo>
                  <a:lnTo>
                    <a:pt x="9790453" y="1501778"/>
                  </a:lnTo>
                  <a:lnTo>
                    <a:pt x="9774115" y="1544646"/>
                  </a:lnTo>
                  <a:lnTo>
                    <a:pt x="9752106" y="1584340"/>
                  </a:lnTo>
                  <a:lnTo>
                    <a:pt x="9724927" y="1620363"/>
                  </a:lnTo>
                  <a:lnTo>
                    <a:pt x="9693077" y="1652214"/>
                  </a:lnTo>
                  <a:lnTo>
                    <a:pt x="9657055" y="1679394"/>
                  </a:lnTo>
                  <a:lnTo>
                    <a:pt x="9617360" y="1701403"/>
                  </a:lnTo>
                  <a:lnTo>
                    <a:pt x="9574492" y="1717742"/>
                  </a:lnTo>
                  <a:lnTo>
                    <a:pt x="9528949" y="1727912"/>
                  </a:lnTo>
                  <a:lnTo>
                    <a:pt x="9481232" y="1731413"/>
                  </a:lnTo>
                  <a:lnTo>
                    <a:pt x="36944" y="1731392"/>
                  </a:lnTo>
                  <a:lnTo>
                    <a:pt x="14679" y="1724196"/>
                  </a:lnTo>
                  <a:lnTo>
                    <a:pt x="1565" y="1706716"/>
                  </a:lnTo>
                  <a:lnTo>
                    <a:pt x="0" y="1685111"/>
                  </a:lnTo>
                  <a:lnTo>
                    <a:pt x="12379" y="1665540"/>
                  </a:lnTo>
                  <a:lnTo>
                    <a:pt x="48633" y="1631181"/>
                  </a:lnTo>
                  <a:lnTo>
                    <a:pt x="78429" y="1592878"/>
                  </a:lnTo>
                  <a:lnTo>
                    <a:pt x="100847" y="1551543"/>
                  </a:lnTo>
                  <a:lnTo>
                    <a:pt x="114972" y="1508083"/>
                  </a:lnTo>
                  <a:lnTo>
                    <a:pt x="119884" y="14634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07071" y="6820489"/>
            <a:ext cx="1804138" cy="278281"/>
          </a:xfrm>
          <a:prstGeom prst="rect">
            <a:avLst/>
          </a:prstGeom>
        </p:spPr>
        <p:txBody>
          <a:bodyPr vert="horz" wrap="square" lIns="0" tIns="16510" rIns="0" bIns="0" rtlCol="0">
            <a:spAutoFit/>
          </a:bodyPr>
          <a:lstStyle/>
          <a:p>
            <a:pPr marL="12700">
              <a:lnSpc>
                <a:spcPct val="100000"/>
              </a:lnSpc>
              <a:spcBef>
                <a:spcPts val="130"/>
              </a:spcBef>
            </a:pPr>
            <a:r>
              <a:rPr lang="en" sz="1700" b="1" dirty="0">
                <a:solidFill>
                  <a:srgbClr val="231F20"/>
                </a:solidFill>
                <a:latin typeface="Calibri"/>
                <a:cs typeface="Calibri"/>
              </a:rPr>
              <a:t>SLIDES TO PROJECT</a:t>
            </a:r>
            <a:endParaRPr lang="fr-FR" sz="1700" b="1" dirty="0">
              <a:latin typeface="Calibri"/>
              <a:cs typeface="Calibri"/>
            </a:endParaRPr>
          </a:p>
        </p:txBody>
      </p:sp>
      <p:sp>
        <p:nvSpPr>
          <p:cNvPr id="77" name="object 77"/>
          <p:cNvSpPr txBox="1"/>
          <p:nvPr/>
        </p:nvSpPr>
        <p:spPr>
          <a:xfrm>
            <a:off x="7119923" y="3561320"/>
            <a:ext cx="8513184" cy="1061720"/>
          </a:xfrm>
          <a:prstGeom prst="rect">
            <a:avLst/>
          </a:prstGeom>
        </p:spPr>
        <p:txBody>
          <a:bodyPr vert="horz" wrap="square" lIns="0" tIns="32384" rIns="0" bIns="0" rtlCol="0">
            <a:spAutoFit/>
          </a:bodyPr>
          <a:lstStyle/>
          <a:p>
            <a:pPr marL="12700" marR="5080">
              <a:lnSpc>
                <a:spcPts val="2690"/>
              </a:lnSpc>
              <a:spcBef>
                <a:spcPts val="254"/>
              </a:spcBef>
            </a:pPr>
            <a:r>
              <a:rPr lang="en" sz="2300" b="1" dirty="0">
                <a:solidFill>
                  <a:srgbClr val="231F20"/>
                </a:solidFill>
                <a:latin typeface="Calibri"/>
                <a:cs typeface="Calibri"/>
              </a:rPr>
              <a:t>Review the best practices to have in this situation. You can go live to the </a:t>
            </a:r>
            <a:r>
              <a:rPr lang="en" sz="2300" b="1" u="sng" spc="-10" dirty="0">
                <a:solidFill>
                  <a:srgbClr val="205E9E"/>
                </a:solidFill>
                <a:uFill>
                  <a:solidFill>
                    <a:srgbClr val="205E9E"/>
                  </a:solidFill>
                </a:uFill>
                <a:latin typeface="Calibri"/>
                <a:cs typeface="Calibri"/>
                <a:hlinkClick r:id="rId5"/>
              </a:rPr>
              <a:t>www.signal-spam.fr </a:t>
            </a:r>
            <a:r>
              <a:rPr lang="en" sz="2300" b="1" spc="-20" dirty="0">
                <a:solidFill>
                  <a:srgbClr val="231F20"/>
                </a:solidFill>
                <a:latin typeface="Calibri"/>
                <a:cs typeface="Calibri"/>
              </a:rPr>
              <a:t> site to show the platform to the participants.</a:t>
            </a:r>
            <a:endParaRPr sz="2300" b="1" dirty="0">
              <a:latin typeface="Calibri"/>
              <a:cs typeface="Calibri"/>
            </a:endParaRPr>
          </a:p>
        </p:txBody>
      </p:sp>
      <p:grpSp>
        <p:nvGrpSpPr>
          <p:cNvPr id="85" name="object 2">
            <a:extLst>
              <a:ext uri="{FF2B5EF4-FFF2-40B4-BE49-F238E27FC236}">
                <a16:creationId xmlns:a16="http://schemas.microsoft.com/office/drawing/2014/main" id="{717605C9-0596-8A97-CE96-FACD49DC1CDF}"/>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113E409F-0726-B12A-5F54-C5F9BCB1E1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9FF3DE2E-9251-9693-B512-ED433AEAFDBE}"/>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1D5888A-2A3C-7267-69AA-7B6E4420E518}"/>
                </a:ext>
              </a:extLst>
            </p:cNvPr>
            <p:cNvPicPr/>
            <p:nvPr/>
          </p:nvPicPr>
          <p:blipFill>
            <a:blip r:embed="rId9"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59C33709-D774-C215-D72B-B42343C0C51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260D5467-AFA5-EB36-AD70-C418F264BED4}"/>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6C94F256-44F4-A980-3BC4-BBCDCAFF9FA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26DCFF78-8EB8-02A9-9525-ED1AFC64AB8F}"/>
                </a:ext>
              </a:extLst>
            </p:cNvPr>
            <p:cNvPicPr/>
            <p:nvPr/>
          </p:nvPicPr>
          <p:blipFill>
            <a:blip r:embed="rId10"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A683735-9EB8-ED5B-CE1C-0D996CABE12A}"/>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92BD1DC0-21BE-980B-E95B-72D7B8D20F61}"/>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73FD2106-B391-632B-ED8A-0C435C22117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C588AAEA-369D-27C5-2A01-BCBA450F660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6ED6BA79-A8C1-0445-1675-D79E343C0483}"/>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A498EFE-B19F-5689-379C-424E486C808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99" name="object 21">
            <a:extLst>
              <a:ext uri="{FF2B5EF4-FFF2-40B4-BE49-F238E27FC236}">
                <a16:creationId xmlns:a16="http://schemas.microsoft.com/office/drawing/2014/main" id="{ACF6536B-013E-067A-F195-C10668DE066D}"/>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65035181-662D-880D-9E76-A5A160312820}"/>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F8DE6DC0-1E32-BEB4-4CB5-D08B0E2063CA}"/>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4C096C1-612F-EF50-D857-6F07DD2C1D4F}"/>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155E0203-90EC-5833-9EFA-F23BA7528327}"/>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980E16F0-8DBA-D1DE-2A78-5A93BA139A11}"/>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F9AD91BC-F97B-47DE-0495-8C91271DDDC9}"/>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6CC88F77-3E91-F862-F0FC-3E82D7A25975}"/>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4386002" y="6590375"/>
            <a:ext cx="4504690" cy="2642870"/>
            <a:chOff x="4386002" y="6590375"/>
            <a:chExt cx="4504690" cy="2642870"/>
          </a:xfrm>
        </p:grpSpPr>
        <p:sp>
          <p:nvSpPr>
            <p:cNvPr id="21" name="object 21"/>
            <p:cNvSpPr/>
            <p:nvPr/>
          </p:nvSpPr>
          <p:spPr>
            <a:xfrm>
              <a:off x="4386002" y="6590375"/>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22" name="object 22"/>
            <p:cNvPicPr/>
            <p:nvPr/>
          </p:nvPicPr>
          <p:blipFill>
            <a:blip r:embed="rId2" cstate="screen">
              <a:extLst>
                <a:ext uri="{28A0092B-C50C-407E-A947-70E740481C1C}">
                  <a14:useLocalDpi xmlns:a14="http://schemas.microsoft.com/office/drawing/2010/main"/>
                </a:ext>
              </a:extLst>
            </a:blip>
            <a:stretch>
              <a:fillRect/>
            </a:stretch>
          </p:blipFill>
          <p:spPr>
            <a:xfrm>
              <a:off x="4485124" y="6689494"/>
              <a:ext cx="4254791" cy="2393330"/>
            </a:xfrm>
            <a:prstGeom prst="rect">
              <a:avLst/>
            </a:prstGeom>
          </p:spPr>
        </p:pic>
      </p:grpSp>
      <p:sp>
        <p:nvSpPr>
          <p:cNvPr id="23" name="object 23"/>
          <p:cNvSpPr txBox="1"/>
          <p:nvPr/>
        </p:nvSpPr>
        <p:spPr>
          <a:xfrm>
            <a:off x="8288353" y="7056032"/>
            <a:ext cx="208915" cy="212090"/>
          </a:xfrm>
          <a:prstGeom prst="rect">
            <a:avLst/>
          </a:prstGeom>
        </p:spPr>
        <p:txBody>
          <a:bodyPr vert="horz" wrap="square" lIns="0" tIns="15240" rIns="0" bIns="0" rtlCol="0">
            <a:spAutoFit/>
          </a:bodyPr>
          <a:lstStyle/>
          <a:p>
            <a:pPr marL="12700">
              <a:lnSpc>
                <a:spcPct val="100000"/>
              </a:lnSpc>
              <a:spcBef>
                <a:spcPts val="120"/>
              </a:spcBef>
            </a:pPr>
            <a:r>
              <a:rPr lang="en" sz="1200" spc="160" dirty="0">
                <a:solidFill>
                  <a:srgbClr val="231F20"/>
                </a:solidFill>
                <a:latin typeface="Calibri"/>
                <a:cs typeface="Calibri"/>
              </a:rPr>
              <a:t>s ?</a:t>
            </a:r>
            <a:endParaRPr sz="1200" dirty="0">
              <a:latin typeface="Calibri"/>
              <a:cs typeface="Calibri"/>
            </a:endParaRPr>
          </a:p>
        </p:txBody>
      </p:sp>
      <p:sp>
        <p:nvSpPr>
          <p:cNvPr id="24" name="object 24"/>
          <p:cNvSpPr txBox="1"/>
          <p:nvPr/>
        </p:nvSpPr>
        <p:spPr>
          <a:xfrm>
            <a:off x="8290993" y="8127507"/>
            <a:ext cx="71755" cy="132080"/>
          </a:xfrm>
          <a:prstGeom prst="rect">
            <a:avLst/>
          </a:prstGeom>
        </p:spPr>
        <p:txBody>
          <a:bodyPr vert="horz" wrap="square" lIns="0" tIns="12065" rIns="0" bIns="0" rtlCol="0">
            <a:spAutoFit/>
          </a:bodyPr>
          <a:lstStyle/>
          <a:p>
            <a:pPr marL="12700">
              <a:lnSpc>
                <a:spcPct val="100000"/>
              </a:lnSpc>
              <a:spcBef>
                <a:spcPts val="95"/>
              </a:spcBef>
            </a:pPr>
            <a:r>
              <a:rPr lang="en" sz="700" spc="90" dirty="0">
                <a:solidFill>
                  <a:srgbClr val="231F20"/>
                </a:solidFill>
                <a:latin typeface="Calibri"/>
                <a:cs typeface="Calibri"/>
              </a:rPr>
              <a:t>s</a:t>
            </a:r>
            <a:endParaRPr sz="700" dirty="0">
              <a:latin typeface="Calibri"/>
              <a:cs typeface="Calibri"/>
            </a:endParaRPr>
          </a:p>
        </p:txBody>
      </p:sp>
      <p:sp>
        <p:nvSpPr>
          <p:cNvPr id="25" name="object 25"/>
          <p:cNvSpPr txBox="1"/>
          <p:nvPr/>
        </p:nvSpPr>
        <p:spPr>
          <a:xfrm>
            <a:off x="8282996" y="8230331"/>
            <a:ext cx="115570" cy="132080"/>
          </a:xfrm>
          <a:prstGeom prst="rect">
            <a:avLst/>
          </a:prstGeom>
        </p:spPr>
        <p:txBody>
          <a:bodyPr vert="horz" wrap="square" lIns="0" tIns="12065" rIns="0" bIns="0" rtlCol="0">
            <a:spAutoFit/>
          </a:bodyPr>
          <a:lstStyle/>
          <a:p>
            <a:pPr marL="12700">
              <a:lnSpc>
                <a:spcPct val="100000"/>
              </a:lnSpc>
              <a:spcBef>
                <a:spcPts val="95"/>
              </a:spcBef>
            </a:pPr>
            <a:r>
              <a:rPr lang="en" sz="700" spc="-25" dirty="0">
                <a:solidFill>
                  <a:srgbClr val="231F20"/>
                </a:solidFill>
                <a:latin typeface="Calibri"/>
                <a:cs typeface="Calibri"/>
              </a:rPr>
              <a:t>are</a:t>
            </a:r>
            <a:endParaRPr sz="700" dirty="0">
              <a:latin typeface="Calibri"/>
              <a:cs typeface="Calibri"/>
            </a:endParaRPr>
          </a:p>
        </p:txBody>
      </p:sp>
      <p:sp>
        <p:nvSpPr>
          <p:cNvPr id="26" name="object 26"/>
          <p:cNvSpPr txBox="1"/>
          <p:nvPr/>
        </p:nvSpPr>
        <p:spPr>
          <a:xfrm>
            <a:off x="8273370" y="8333155"/>
            <a:ext cx="50800" cy="132080"/>
          </a:xfrm>
          <a:prstGeom prst="rect">
            <a:avLst/>
          </a:prstGeom>
        </p:spPr>
        <p:txBody>
          <a:bodyPr vert="horz" wrap="square" lIns="0" tIns="12065" rIns="0" bIns="0" rtlCol="0">
            <a:spAutoFit/>
          </a:bodyPr>
          <a:lstStyle/>
          <a:p>
            <a:pPr marL="12700">
              <a:lnSpc>
                <a:spcPct val="100000"/>
              </a:lnSpc>
              <a:spcBef>
                <a:spcPts val="95"/>
              </a:spcBef>
            </a:pPr>
            <a:r>
              <a:rPr lang="en" sz="700" spc="20" dirty="0">
                <a:solidFill>
                  <a:srgbClr val="231F20"/>
                </a:solidFill>
                <a:latin typeface="Calibri"/>
                <a:cs typeface="Calibri"/>
              </a:rPr>
              <a:t>,</a:t>
            </a:r>
            <a:endParaRPr sz="700" dirty="0">
              <a:latin typeface="Calibri"/>
              <a:cs typeface="Calibri"/>
            </a:endParaRPr>
          </a:p>
        </p:txBody>
      </p:sp>
      <p:sp>
        <p:nvSpPr>
          <p:cNvPr id="27" name="object 27"/>
          <p:cNvSpPr txBox="1"/>
          <p:nvPr/>
        </p:nvSpPr>
        <p:spPr>
          <a:xfrm>
            <a:off x="8288025" y="8538803"/>
            <a:ext cx="115570" cy="132080"/>
          </a:xfrm>
          <a:prstGeom prst="rect">
            <a:avLst/>
          </a:prstGeom>
        </p:spPr>
        <p:txBody>
          <a:bodyPr vert="horz" wrap="square" lIns="0" tIns="12065" rIns="0" bIns="0" rtlCol="0">
            <a:spAutoFit/>
          </a:bodyPr>
          <a:lstStyle/>
          <a:p>
            <a:pPr marL="12700">
              <a:lnSpc>
                <a:spcPct val="100000"/>
              </a:lnSpc>
              <a:spcBef>
                <a:spcPts val="95"/>
              </a:spcBef>
            </a:pPr>
            <a:r>
              <a:rPr lang="en" sz="700" spc="-25" dirty="0">
                <a:solidFill>
                  <a:srgbClr val="231F20"/>
                </a:solidFill>
                <a:latin typeface="Calibri"/>
                <a:cs typeface="Calibri"/>
              </a:rPr>
              <a:t>are</a:t>
            </a:r>
            <a:endParaRPr sz="700" dirty="0">
              <a:latin typeface="Calibri"/>
              <a:cs typeface="Calibri"/>
            </a:endParaRPr>
          </a:p>
        </p:txBody>
      </p:sp>
      <p:sp>
        <p:nvSpPr>
          <p:cNvPr id="28" name="object 28"/>
          <p:cNvSpPr txBox="1"/>
          <p:nvPr/>
        </p:nvSpPr>
        <p:spPr>
          <a:xfrm>
            <a:off x="8269672" y="8641627"/>
            <a:ext cx="185420" cy="132080"/>
          </a:xfrm>
          <a:prstGeom prst="rect">
            <a:avLst/>
          </a:prstGeom>
        </p:spPr>
        <p:txBody>
          <a:bodyPr vert="horz" wrap="square" lIns="0" tIns="12065" rIns="0" bIns="0" rtlCol="0">
            <a:spAutoFit/>
          </a:bodyPr>
          <a:lstStyle/>
          <a:p>
            <a:pPr marL="12700">
              <a:lnSpc>
                <a:spcPct val="100000"/>
              </a:lnSpc>
              <a:spcBef>
                <a:spcPts val="95"/>
              </a:spcBef>
            </a:pPr>
            <a:r>
              <a:rPr lang="en" sz="700" spc="-20" dirty="0">
                <a:solidFill>
                  <a:srgbClr val="231F20"/>
                </a:solidFill>
                <a:latin typeface="Calibri"/>
                <a:cs typeface="Calibri"/>
              </a:rPr>
              <a:t>Have</a:t>
            </a:r>
            <a:endParaRPr sz="700" dirty="0">
              <a:latin typeface="Calibri"/>
              <a:cs typeface="Calibri"/>
            </a:endParaRPr>
          </a:p>
        </p:txBody>
      </p:sp>
      <p:sp>
        <p:nvSpPr>
          <p:cNvPr id="29" name="object 29"/>
          <p:cNvSpPr txBox="1"/>
          <p:nvPr/>
        </p:nvSpPr>
        <p:spPr>
          <a:xfrm>
            <a:off x="4741086" y="6769333"/>
            <a:ext cx="3563620" cy="2001520"/>
          </a:xfrm>
          <a:prstGeom prst="rect">
            <a:avLst/>
          </a:prstGeom>
        </p:spPr>
        <p:txBody>
          <a:bodyPr vert="horz" wrap="square" lIns="0" tIns="0" rIns="0" bIns="0" rtlCol="0">
            <a:spAutoFit/>
          </a:bodyPr>
          <a:lstStyle/>
          <a:p>
            <a:pPr marR="522605" algn="r">
              <a:lnSpc>
                <a:spcPts val="69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lang="en" sz="1200" spc="-10" dirty="0">
                <a:solidFill>
                  <a:srgbClr val="231F20"/>
                </a:solidFill>
                <a:latin typeface="Calibri"/>
                <a:cs typeface="Calibri"/>
              </a:rPr>
              <a:t>How to spot a scam received by email or 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indent="132715" algn="r">
              <a:lnSpc>
                <a:spcPts val="810"/>
              </a:lnSpc>
              <a:tabLst>
                <a:tab pos="831850" algn="l"/>
                <a:tab pos="877569" algn="l"/>
                <a:tab pos="1453515" algn="l"/>
                <a:tab pos="1584325" algn="l"/>
                <a:tab pos="1673225" algn="l"/>
                <a:tab pos="2452370" algn="l"/>
                <a:tab pos="3030220" algn="l"/>
                <a:tab pos="3098165" algn="l"/>
                <a:tab pos="3134360" algn="l"/>
              </a:tabLst>
            </a:pPr>
            <a:r>
              <a:rPr lang="en" sz="700" spc="-10" dirty="0">
                <a:solidFill>
                  <a:srgbClr val="231F20"/>
                </a:solidFill>
                <a:latin typeface="Calibri"/>
                <a:cs typeface="Calibri"/>
              </a:rPr>
              <a:t>Be careful, pay attention to the address, check the senders, the mail writing, the links of the requests unknown to the sender, strange</a:t>
            </a:r>
            <a:endParaRPr sz="700" dirty="0">
              <a:latin typeface="Calibri"/>
              <a:cs typeface="Calibri"/>
            </a:endParaRPr>
          </a:p>
          <a:p>
            <a:pPr algn="r">
              <a:lnSpc>
                <a:spcPts val="770"/>
              </a:lnSpc>
              <a:tabLst>
                <a:tab pos="1553210" algn="l"/>
              </a:tabLst>
            </a:pPr>
            <a:r>
              <a:rPr lang="en" sz="700" dirty="0">
                <a:solidFill>
                  <a:srgbClr val="231F20"/>
                </a:solidFill>
                <a:latin typeface="Calibri"/>
                <a:cs typeface="Calibri"/>
              </a:rPr>
              <a:t>is not an urgent</a:t>
            </a:r>
            <a:endParaRPr sz="700" dirty="0">
              <a:latin typeface="Calibri"/>
              <a:cs typeface="Calibri"/>
            </a:endParaRPr>
          </a:p>
          <a:p>
            <a:pPr marL="3042285" indent="-1454785" algn="r">
              <a:lnSpc>
                <a:spcPts val="810"/>
              </a:lnSpc>
              <a:spcBef>
                <a:spcPts val="35"/>
              </a:spcBef>
              <a:tabLst>
                <a:tab pos="3093720" algn="l"/>
              </a:tabLst>
            </a:pPr>
            <a:r>
              <a:rPr lang="en" sz="700" spc="60" dirty="0">
                <a:solidFill>
                  <a:srgbClr val="231F20"/>
                </a:solidFill>
                <a:latin typeface="Calibri"/>
                <a:cs typeface="Calibri"/>
              </a:rPr>
              <a:t>Reliable criterion and too Bell to be VR</a:t>
            </a:r>
            <a:endParaRPr sz="700" dirty="0">
              <a:latin typeface="Calibri"/>
              <a:cs typeface="Calibri"/>
            </a:endParaRPr>
          </a:p>
        </p:txBody>
      </p:sp>
      <p:sp>
        <p:nvSpPr>
          <p:cNvPr id="30" name="object 30"/>
          <p:cNvSpPr/>
          <p:nvPr/>
        </p:nvSpPr>
        <p:spPr>
          <a:xfrm>
            <a:off x="4724113" y="6859758"/>
            <a:ext cx="1924685" cy="22225"/>
          </a:xfrm>
          <a:custGeom>
            <a:avLst/>
            <a:gdLst/>
            <a:ahLst/>
            <a:cxnLst/>
            <a:rect l="l" t="t" r="r" b="b"/>
            <a:pathLst>
              <a:path w="1924684"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sp>
        <p:nvSpPr>
          <p:cNvPr id="31" name="object 31"/>
          <p:cNvSpPr txBox="1"/>
          <p:nvPr/>
        </p:nvSpPr>
        <p:spPr>
          <a:xfrm>
            <a:off x="4142805" y="6308518"/>
            <a:ext cx="3560445" cy="1898650"/>
          </a:xfrm>
          <a:prstGeom prst="rect">
            <a:avLst/>
          </a:prstGeom>
        </p:spPr>
        <p:txBody>
          <a:bodyPr vert="horz" wrap="square" lIns="0" tIns="0" rIns="0" bIns="0" rtlCol="0">
            <a:spAutoFit/>
          </a:bodyPr>
          <a:lstStyle/>
          <a:p>
            <a:pPr marR="519430" algn="r">
              <a:lnSpc>
                <a:spcPts val="69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lang="en" sz="1200" spc="-10" dirty="0">
                <a:solidFill>
                  <a:srgbClr val="231F20"/>
                </a:solidFill>
                <a:latin typeface="Calibri"/>
                <a:cs typeface="Calibri"/>
              </a:rPr>
              <a:t>How to spot a scam received by email or 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marR="1412240" indent="132715">
              <a:lnSpc>
                <a:spcPts val="810"/>
              </a:lnSpc>
              <a:tabLst>
                <a:tab pos="831850" algn="l"/>
                <a:tab pos="877569" algn="l"/>
                <a:tab pos="1584325" algn="l"/>
                <a:tab pos="1673225" algn="l"/>
              </a:tabLst>
            </a:pPr>
            <a:r>
              <a:rPr lang="en" sz="700" spc="-10" dirty="0">
                <a:solidFill>
                  <a:srgbClr val="231F20"/>
                </a:solidFill>
                <a:latin typeface="Calibri"/>
                <a:cs typeface="Calibri"/>
              </a:rPr>
              <a:t>Attention, pay attention to the address to the senders to the mail writing</a:t>
            </a:r>
            <a:endParaRPr sz="700" dirty="0">
              <a:latin typeface="Calibri"/>
              <a:cs typeface="Calibri"/>
            </a:endParaRPr>
          </a:p>
          <a:p>
            <a:pPr marL="151765">
              <a:lnSpc>
                <a:spcPts val="770"/>
              </a:lnSpc>
              <a:tabLst>
                <a:tab pos="1597025" algn="l"/>
              </a:tabLst>
            </a:pPr>
            <a:r>
              <a:rPr lang="en" sz="700" spc="-10" dirty="0">
                <a:solidFill>
                  <a:srgbClr val="231F20"/>
                </a:solidFill>
                <a:latin typeface="Calibri"/>
                <a:cs typeface="Calibri"/>
              </a:rPr>
              <a:t>unknown to the issuer</a:t>
            </a:r>
            <a:endParaRPr sz="700" dirty="0">
              <a:latin typeface="Calibri"/>
              <a:cs typeface="Calibri"/>
            </a:endParaRPr>
          </a:p>
          <a:p>
            <a:pPr marL="1587500" marR="1415415" indent="45085">
              <a:lnSpc>
                <a:spcPts val="810"/>
              </a:lnSpc>
              <a:spcBef>
                <a:spcPts val="35"/>
              </a:spcBef>
            </a:pPr>
            <a:r>
              <a:rPr lang="en" sz="700" dirty="0">
                <a:solidFill>
                  <a:srgbClr val="231F20"/>
                </a:solidFill>
                <a:latin typeface="Calibri"/>
                <a:cs typeface="Calibri"/>
              </a:rPr>
              <a:t>is not a reliable criterion</a:t>
            </a:r>
            <a:endParaRPr sz="700" dirty="0">
              <a:latin typeface="Calibri"/>
              <a:cs typeface="Calibri"/>
            </a:endParaRPr>
          </a:p>
        </p:txBody>
      </p:sp>
      <p:grpSp>
        <p:nvGrpSpPr>
          <p:cNvPr id="32" name="object 32"/>
          <p:cNvGrpSpPr/>
          <p:nvPr/>
        </p:nvGrpSpPr>
        <p:grpSpPr>
          <a:xfrm>
            <a:off x="3787717" y="6129562"/>
            <a:ext cx="4986655" cy="2987675"/>
            <a:chOff x="3787717" y="6129562"/>
            <a:chExt cx="4986655" cy="2987675"/>
          </a:xfrm>
        </p:grpSpPr>
        <p:sp>
          <p:nvSpPr>
            <p:cNvPr id="33" name="object 33"/>
            <p:cNvSpPr/>
            <p:nvPr/>
          </p:nvSpPr>
          <p:spPr>
            <a:xfrm>
              <a:off x="6659715" y="6859758"/>
              <a:ext cx="1939289" cy="22860"/>
            </a:xfrm>
            <a:custGeom>
              <a:avLst/>
              <a:gdLst/>
              <a:ahLst/>
              <a:cxnLst/>
              <a:rect l="l" t="t" r="r" b="b"/>
              <a:pathLst>
                <a:path w="1939290" h="22859">
                  <a:moveTo>
                    <a:pt x="1938680" y="5041"/>
                  </a:moveTo>
                  <a:lnTo>
                    <a:pt x="1936203" y="5041"/>
                  </a:lnTo>
                  <a:lnTo>
                    <a:pt x="1936203" y="0"/>
                  </a:lnTo>
                  <a:lnTo>
                    <a:pt x="0" y="0"/>
                  </a:lnTo>
                  <a:lnTo>
                    <a:pt x="0" y="5041"/>
                  </a:lnTo>
                  <a:lnTo>
                    <a:pt x="0" y="17653"/>
                  </a:lnTo>
                  <a:lnTo>
                    <a:pt x="0" y="22694"/>
                  </a:lnTo>
                  <a:lnTo>
                    <a:pt x="1935670" y="22694"/>
                  </a:lnTo>
                  <a:lnTo>
                    <a:pt x="1935670" y="17653"/>
                  </a:lnTo>
                  <a:lnTo>
                    <a:pt x="1938680" y="17653"/>
                  </a:lnTo>
                  <a:lnTo>
                    <a:pt x="1938680" y="5041"/>
                  </a:lnTo>
                  <a:close/>
                </a:path>
              </a:pathLst>
            </a:custGeom>
            <a:solidFill>
              <a:srgbClr val="CC96EA"/>
            </a:solidFill>
          </p:spPr>
          <p:txBody>
            <a:bodyPr wrap="square" lIns="0" tIns="0" rIns="0" bIns="0" rtlCol="0"/>
            <a:lstStyle/>
            <a:p>
              <a:endParaRPr dirty="0"/>
            </a:p>
          </p:txBody>
        </p:sp>
        <p:sp>
          <p:nvSpPr>
            <p:cNvPr id="34" name="object 34"/>
            <p:cNvSpPr/>
            <p:nvPr/>
          </p:nvSpPr>
          <p:spPr>
            <a:xfrm>
              <a:off x="6651153" y="6859755"/>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35" name="object 35"/>
            <p:cNvSpPr/>
            <p:nvPr/>
          </p:nvSpPr>
          <p:spPr>
            <a:xfrm>
              <a:off x="6631485" y="6841499"/>
              <a:ext cx="59690" cy="59055"/>
            </a:xfrm>
            <a:custGeom>
              <a:avLst/>
              <a:gdLst/>
              <a:ahLst/>
              <a:cxnLst/>
              <a:rect l="l" t="t" r="r" b="b"/>
              <a:pathLst>
                <a:path w="59690"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36" name="object 36"/>
            <p:cNvSpPr/>
            <p:nvPr/>
          </p:nvSpPr>
          <p:spPr>
            <a:xfrm>
              <a:off x="6625863" y="6835961"/>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3" cstate="screen">
              <a:extLst>
                <a:ext uri="{28A0092B-C50C-407E-A947-70E740481C1C}">
                  <a14:useLocalDpi xmlns:a14="http://schemas.microsoft.com/office/drawing/2010/main"/>
                </a:ext>
              </a:extLst>
            </a:blip>
            <a:stretch>
              <a:fillRect/>
            </a:stretch>
          </p:blipFill>
          <p:spPr>
            <a:xfrm>
              <a:off x="4607506" y="6818970"/>
              <a:ext cx="137923" cy="92326"/>
            </a:xfrm>
            <a:prstGeom prst="rect">
              <a:avLst/>
            </a:prstGeom>
          </p:spPr>
        </p:pic>
        <p:sp>
          <p:nvSpPr>
            <p:cNvPr id="38" name="object 38"/>
            <p:cNvSpPr/>
            <p:nvPr/>
          </p:nvSpPr>
          <p:spPr>
            <a:xfrm>
              <a:off x="6593129" y="6818979"/>
              <a:ext cx="138430" cy="92710"/>
            </a:xfrm>
            <a:custGeom>
              <a:avLst/>
              <a:gdLst/>
              <a:ahLst/>
              <a:cxnLst/>
              <a:rect l="l" t="t" r="r" b="b"/>
              <a:pathLst>
                <a:path w="138429" h="92709">
                  <a:moveTo>
                    <a:pt x="137922" y="56222"/>
                  </a:moveTo>
                  <a:lnTo>
                    <a:pt x="136702" y="49149"/>
                  </a:lnTo>
                  <a:lnTo>
                    <a:pt x="133121" y="42519"/>
                  </a:lnTo>
                  <a:lnTo>
                    <a:pt x="127266" y="36474"/>
                  </a:lnTo>
                  <a:lnTo>
                    <a:pt x="119253" y="31140"/>
                  </a:lnTo>
                  <a:lnTo>
                    <a:pt x="119253" y="27254"/>
                  </a:lnTo>
                  <a:lnTo>
                    <a:pt x="88912" y="2070"/>
                  </a:lnTo>
                  <a:lnTo>
                    <a:pt x="68961" y="0"/>
                  </a:lnTo>
                  <a:lnTo>
                    <a:pt x="48996" y="2070"/>
                  </a:lnTo>
                  <a:lnTo>
                    <a:pt x="33058" y="7797"/>
                  </a:lnTo>
                  <a:lnTo>
                    <a:pt x="22491" y="16433"/>
                  </a:lnTo>
                  <a:lnTo>
                    <a:pt x="18669" y="27254"/>
                  </a:lnTo>
                  <a:lnTo>
                    <a:pt x="18669" y="31140"/>
                  </a:lnTo>
                  <a:lnTo>
                    <a:pt x="10655" y="36474"/>
                  </a:lnTo>
                  <a:lnTo>
                    <a:pt x="4800" y="42519"/>
                  </a:lnTo>
                  <a:lnTo>
                    <a:pt x="1219" y="49149"/>
                  </a:lnTo>
                  <a:lnTo>
                    <a:pt x="0" y="56222"/>
                  </a:lnTo>
                  <a:lnTo>
                    <a:pt x="5245" y="70548"/>
                  </a:lnTo>
                  <a:lnTo>
                    <a:pt x="19735" y="81991"/>
                  </a:lnTo>
                  <a:lnTo>
                    <a:pt x="41592" y="89573"/>
                  </a:lnTo>
                  <a:lnTo>
                    <a:pt x="68961" y="92329"/>
                  </a:lnTo>
                  <a:lnTo>
                    <a:pt x="96316" y="89573"/>
                  </a:lnTo>
                  <a:lnTo>
                    <a:pt x="107556" y="85674"/>
                  </a:lnTo>
                  <a:lnTo>
                    <a:pt x="118186" y="81991"/>
                  </a:lnTo>
                  <a:lnTo>
                    <a:pt x="132676" y="70548"/>
                  </a:lnTo>
                  <a:lnTo>
                    <a:pt x="137922" y="56222"/>
                  </a:lnTo>
                  <a:close/>
                </a:path>
              </a:pathLst>
            </a:custGeom>
            <a:solidFill>
              <a:srgbClr val="FFFFFF"/>
            </a:solidFill>
          </p:spPr>
          <p:txBody>
            <a:bodyPr wrap="square" lIns="0" tIns="0" rIns="0" bIns="0" rtlCol="0"/>
            <a:lstStyle/>
            <a:p>
              <a:endParaRPr dirty="0"/>
            </a:p>
          </p:txBody>
        </p:sp>
        <p:sp>
          <p:nvSpPr>
            <p:cNvPr id="39" name="object 39"/>
            <p:cNvSpPr/>
            <p:nvPr/>
          </p:nvSpPr>
          <p:spPr>
            <a:xfrm>
              <a:off x="6599876" y="6854172"/>
              <a:ext cx="124460" cy="50800"/>
            </a:xfrm>
            <a:custGeom>
              <a:avLst/>
              <a:gdLst/>
              <a:ahLst/>
              <a:cxnLst/>
              <a:rect l="l" t="t" r="r" b="b"/>
              <a:pathLst>
                <a:path w="124459"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40" name="object 40"/>
            <p:cNvSpPr/>
            <p:nvPr/>
          </p:nvSpPr>
          <p:spPr>
            <a:xfrm>
              <a:off x="6599939" y="6854172"/>
              <a:ext cx="124460" cy="50800"/>
            </a:xfrm>
            <a:custGeom>
              <a:avLst/>
              <a:gdLst/>
              <a:ahLst/>
              <a:cxnLst/>
              <a:rect l="l" t="t" r="r" b="b"/>
              <a:pathLst>
                <a:path w="124459"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59"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59"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59"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59" h="50800">
                  <a:moveTo>
                    <a:pt x="62153" y="50479"/>
                  </a:moveTo>
                  <a:close/>
                </a:path>
              </a:pathLst>
            </a:custGeom>
            <a:solidFill>
              <a:srgbClr val="F9F4C6"/>
            </a:solidFill>
          </p:spPr>
          <p:txBody>
            <a:bodyPr wrap="square" lIns="0" tIns="0" rIns="0" bIns="0" rtlCol="0"/>
            <a:lstStyle/>
            <a:p>
              <a:endParaRPr dirty="0"/>
            </a:p>
          </p:txBody>
        </p:sp>
        <p:sp>
          <p:nvSpPr>
            <p:cNvPr id="41" name="object 41"/>
            <p:cNvSpPr/>
            <p:nvPr/>
          </p:nvSpPr>
          <p:spPr>
            <a:xfrm>
              <a:off x="6618545" y="6846230"/>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42" name="object 42"/>
            <p:cNvSpPr/>
            <p:nvPr/>
          </p:nvSpPr>
          <p:spPr>
            <a:xfrm>
              <a:off x="6618545" y="6825614"/>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43" name="object 43"/>
            <p:cNvSpPr/>
            <p:nvPr/>
          </p:nvSpPr>
          <p:spPr>
            <a:xfrm>
              <a:off x="6634086" y="6830320"/>
              <a:ext cx="19685" cy="34290"/>
            </a:xfrm>
            <a:custGeom>
              <a:avLst/>
              <a:gdLst/>
              <a:ahLst/>
              <a:cxnLst/>
              <a:rect l="l" t="t" r="r" b="b"/>
              <a:pathLst>
                <a:path w="19684" h="34290">
                  <a:moveTo>
                    <a:pt x="13322" y="30276"/>
                  </a:moveTo>
                  <a:lnTo>
                    <a:pt x="11925" y="18910"/>
                  </a:lnTo>
                  <a:lnTo>
                    <a:pt x="11417" y="11379"/>
                  </a:lnTo>
                  <a:lnTo>
                    <a:pt x="11303" y="2552"/>
                  </a:lnTo>
                  <a:lnTo>
                    <a:pt x="11163" y="1003"/>
                  </a:lnTo>
                  <a:lnTo>
                    <a:pt x="9550" y="114"/>
                  </a:lnTo>
                  <a:lnTo>
                    <a:pt x="9017" y="63"/>
                  </a:lnTo>
                  <a:lnTo>
                    <a:pt x="8496" y="63"/>
                  </a:lnTo>
                  <a:lnTo>
                    <a:pt x="5461" y="114"/>
                  </a:lnTo>
                  <a:lnTo>
                    <a:pt x="2654" y="965"/>
                  </a:lnTo>
                  <a:lnTo>
                    <a:pt x="266" y="2476"/>
                  </a:lnTo>
                  <a:lnTo>
                    <a:pt x="0" y="2273"/>
                  </a:lnTo>
                  <a:lnTo>
                    <a:pt x="787" y="10147"/>
                  </a:lnTo>
                  <a:lnTo>
                    <a:pt x="977" y="18072"/>
                  </a:lnTo>
                  <a:lnTo>
                    <a:pt x="457" y="28105"/>
                  </a:lnTo>
                  <a:lnTo>
                    <a:pt x="1549" y="29781"/>
                  </a:lnTo>
                  <a:lnTo>
                    <a:pt x="6007" y="31623"/>
                  </a:lnTo>
                  <a:lnTo>
                    <a:pt x="8686" y="32512"/>
                  </a:lnTo>
                  <a:lnTo>
                    <a:pt x="11417" y="33248"/>
                  </a:lnTo>
                  <a:lnTo>
                    <a:pt x="11950" y="33337"/>
                  </a:lnTo>
                  <a:lnTo>
                    <a:pt x="12179" y="33312"/>
                  </a:lnTo>
                  <a:lnTo>
                    <a:pt x="12649" y="33172"/>
                  </a:lnTo>
                  <a:lnTo>
                    <a:pt x="12852" y="32639"/>
                  </a:lnTo>
                  <a:lnTo>
                    <a:pt x="13322" y="30276"/>
                  </a:lnTo>
                  <a:close/>
                </a:path>
                <a:path w="19684" h="34290">
                  <a:moveTo>
                    <a:pt x="19481" y="32524"/>
                  </a:moveTo>
                  <a:lnTo>
                    <a:pt x="16510" y="0"/>
                  </a:lnTo>
                  <a:lnTo>
                    <a:pt x="16090" y="0"/>
                  </a:lnTo>
                  <a:lnTo>
                    <a:pt x="15925" y="25"/>
                  </a:lnTo>
                  <a:lnTo>
                    <a:pt x="15557" y="381"/>
                  </a:lnTo>
                  <a:lnTo>
                    <a:pt x="15011" y="1231"/>
                  </a:lnTo>
                  <a:lnTo>
                    <a:pt x="17106" y="33489"/>
                  </a:lnTo>
                  <a:lnTo>
                    <a:pt x="16662" y="33477"/>
                  </a:lnTo>
                  <a:lnTo>
                    <a:pt x="16865" y="33807"/>
                  </a:lnTo>
                  <a:lnTo>
                    <a:pt x="17221" y="33947"/>
                  </a:lnTo>
                  <a:lnTo>
                    <a:pt x="18110" y="33947"/>
                  </a:lnTo>
                  <a:lnTo>
                    <a:pt x="18656" y="33693"/>
                  </a:lnTo>
                  <a:lnTo>
                    <a:pt x="19481" y="32524"/>
                  </a:lnTo>
                  <a:close/>
                </a:path>
              </a:pathLst>
            </a:custGeom>
            <a:solidFill>
              <a:srgbClr val="EFE0F9"/>
            </a:solidFill>
          </p:spPr>
          <p:txBody>
            <a:bodyPr wrap="square" lIns="0" tIns="0" rIns="0" bIns="0" rtlCol="0"/>
            <a:lstStyle/>
            <a:p>
              <a:endParaRPr dirty="0"/>
            </a:p>
          </p:txBody>
        </p:sp>
        <p:sp>
          <p:nvSpPr>
            <p:cNvPr id="44" name="object 44"/>
            <p:cNvSpPr/>
            <p:nvPr/>
          </p:nvSpPr>
          <p:spPr>
            <a:xfrm>
              <a:off x="4485124" y="6689494"/>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45" name="object 45"/>
            <p:cNvSpPr/>
            <p:nvPr/>
          </p:nvSpPr>
          <p:spPr>
            <a:xfrm>
              <a:off x="3787717" y="6129562"/>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46" name="object 46"/>
            <p:cNvPicPr/>
            <p:nvPr/>
          </p:nvPicPr>
          <p:blipFill>
            <a:blip r:embed="rId4" cstate="screen">
              <a:extLst>
                <a:ext uri="{28A0092B-C50C-407E-A947-70E740481C1C}">
                  <a14:useLocalDpi xmlns:a14="http://schemas.microsoft.com/office/drawing/2010/main"/>
                </a:ext>
              </a:extLst>
            </a:blip>
            <a:stretch>
              <a:fillRect/>
            </a:stretch>
          </p:blipFill>
          <p:spPr>
            <a:xfrm>
              <a:off x="3886843" y="6228678"/>
              <a:ext cx="4254791" cy="2393330"/>
            </a:xfrm>
            <a:prstGeom prst="rect">
              <a:avLst/>
            </a:prstGeom>
          </p:spPr>
        </p:pic>
        <p:sp>
          <p:nvSpPr>
            <p:cNvPr id="47" name="object 47"/>
            <p:cNvSpPr/>
            <p:nvPr/>
          </p:nvSpPr>
          <p:spPr>
            <a:xfrm>
              <a:off x="4125832" y="6398941"/>
              <a:ext cx="1924685" cy="22225"/>
            </a:xfrm>
            <a:custGeom>
              <a:avLst/>
              <a:gdLst/>
              <a:ahLst/>
              <a:cxnLst/>
              <a:rect l="l" t="t" r="r" b="b"/>
              <a:pathLst>
                <a:path w="1924685"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grpSp>
      <p:grpSp>
        <p:nvGrpSpPr>
          <p:cNvPr id="48" name="object 48"/>
          <p:cNvGrpSpPr/>
          <p:nvPr/>
        </p:nvGrpSpPr>
        <p:grpSpPr>
          <a:xfrm>
            <a:off x="3180740" y="5653524"/>
            <a:ext cx="4994910" cy="3002915"/>
            <a:chOff x="3180740" y="5653524"/>
            <a:chExt cx="4994910" cy="3002915"/>
          </a:xfrm>
        </p:grpSpPr>
        <p:sp>
          <p:nvSpPr>
            <p:cNvPr id="49" name="object 49"/>
            <p:cNvSpPr/>
            <p:nvPr/>
          </p:nvSpPr>
          <p:spPr>
            <a:xfrm>
              <a:off x="6061430" y="6398951"/>
              <a:ext cx="1939289" cy="22860"/>
            </a:xfrm>
            <a:custGeom>
              <a:avLst/>
              <a:gdLst/>
              <a:ahLst/>
              <a:cxnLst/>
              <a:rect l="l" t="t" r="r" b="b"/>
              <a:pathLst>
                <a:path w="1939290" h="22860">
                  <a:moveTo>
                    <a:pt x="1938693" y="5041"/>
                  </a:moveTo>
                  <a:lnTo>
                    <a:pt x="1936216" y="5041"/>
                  </a:lnTo>
                  <a:lnTo>
                    <a:pt x="1936216" y="0"/>
                  </a:lnTo>
                  <a:lnTo>
                    <a:pt x="0" y="0"/>
                  </a:lnTo>
                  <a:lnTo>
                    <a:pt x="0" y="5041"/>
                  </a:lnTo>
                  <a:lnTo>
                    <a:pt x="0" y="17640"/>
                  </a:lnTo>
                  <a:lnTo>
                    <a:pt x="0" y="22682"/>
                  </a:lnTo>
                  <a:lnTo>
                    <a:pt x="1935670" y="22682"/>
                  </a:lnTo>
                  <a:lnTo>
                    <a:pt x="1935670" y="17640"/>
                  </a:lnTo>
                  <a:lnTo>
                    <a:pt x="1938693" y="17640"/>
                  </a:lnTo>
                  <a:lnTo>
                    <a:pt x="1938693" y="5041"/>
                  </a:lnTo>
                  <a:close/>
                </a:path>
              </a:pathLst>
            </a:custGeom>
            <a:solidFill>
              <a:srgbClr val="CC96EA"/>
            </a:solidFill>
          </p:spPr>
          <p:txBody>
            <a:bodyPr wrap="square" lIns="0" tIns="0" rIns="0" bIns="0" rtlCol="0"/>
            <a:lstStyle/>
            <a:p>
              <a:endParaRPr dirty="0"/>
            </a:p>
          </p:txBody>
        </p:sp>
        <p:sp>
          <p:nvSpPr>
            <p:cNvPr id="50" name="object 50"/>
            <p:cNvSpPr/>
            <p:nvPr/>
          </p:nvSpPr>
          <p:spPr>
            <a:xfrm>
              <a:off x="6052872" y="6398939"/>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51" name="object 51"/>
            <p:cNvSpPr/>
            <p:nvPr/>
          </p:nvSpPr>
          <p:spPr>
            <a:xfrm>
              <a:off x="6033204" y="6380683"/>
              <a:ext cx="59690" cy="59055"/>
            </a:xfrm>
            <a:custGeom>
              <a:avLst/>
              <a:gdLst/>
              <a:ahLst/>
              <a:cxnLst/>
              <a:rect l="l" t="t" r="r" b="b"/>
              <a:pathLst>
                <a:path w="59689"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52" name="object 52"/>
            <p:cNvSpPr/>
            <p:nvPr/>
          </p:nvSpPr>
          <p:spPr>
            <a:xfrm>
              <a:off x="6027581" y="6375145"/>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53" name="object 53"/>
            <p:cNvPicPr/>
            <p:nvPr/>
          </p:nvPicPr>
          <p:blipFill>
            <a:blip r:embed="rId5" cstate="screen">
              <a:extLst>
                <a:ext uri="{28A0092B-C50C-407E-A947-70E740481C1C}">
                  <a14:useLocalDpi xmlns:a14="http://schemas.microsoft.com/office/drawing/2010/main"/>
                </a:ext>
              </a:extLst>
            </a:blip>
            <a:stretch>
              <a:fillRect/>
            </a:stretch>
          </p:blipFill>
          <p:spPr>
            <a:xfrm>
              <a:off x="4009225" y="6358153"/>
              <a:ext cx="137923" cy="92326"/>
            </a:xfrm>
            <a:prstGeom prst="rect">
              <a:avLst/>
            </a:prstGeom>
          </p:spPr>
        </p:pic>
        <p:sp>
          <p:nvSpPr>
            <p:cNvPr id="54" name="object 54"/>
            <p:cNvSpPr/>
            <p:nvPr/>
          </p:nvSpPr>
          <p:spPr>
            <a:xfrm>
              <a:off x="5994844" y="6358159"/>
              <a:ext cx="138430" cy="92710"/>
            </a:xfrm>
            <a:custGeom>
              <a:avLst/>
              <a:gdLst/>
              <a:ahLst/>
              <a:cxnLst/>
              <a:rect l="l" t="t" r="r" b="b"/>
              <a:pathLst>
                <a:path w="138429" h="92710">
                  <a:moveTo>
                    <a:pt x="137922" y="56235"/>
                  </a:moveTo>
                  <a:lnTo>
                    <a:pt x="136702" y="49149"/>
                  </a:lnTo>
                  <a:lnTo>
                    <a:pt x="133121" y="42519"/>
                  </a:lnTo>
                  <a:lnTo>
                    <a:pt x="127266" y="36474"/>
                  </a:lnTo>
                  <a:lnTo>
                    <a:pt x="119253" y="31140"/>
                  </a:lnTo>
                  <a:lnTo>
                    <a:pt x="119253" y="27254"/>
                  </a:lnTo>
                  <a:lnTo>
                    <a:pt x="115430" y="16446"/>
                  </a:lnTo>
                  <a:lnTo>
                    <a:pt x="104863" y="7797"/>
                  </a:lnTo>
                  <a:lnTo>
                    <a:pt x="101650" y="6654"/>
                  </a:lnTo>
                  <a:lnTo>
                    <a:pt x="88912" y="2070"/>
                  </a:lnTo>
                  <a:lnTo>
                    <a:pt x="68961" y="0"/>
                  </a:lnTo>
                  <a:lnTo>
                    <a:pt x="49009" y="2070"/>
                  </a:lnTo>
                  <a:lnTo>
                    <a:pt x="33058" y="7797"/>
                  </a:lnTo>
                  <a:lnTo>
                    <a:pt x="22491" y="16446"/>
                  </a:lnTo>
                  <a:lnTo>
                    <a:pt x="18669" y="27254"/>
                  </a:lnTo>
                  <a:lnTo>
                    <a:pt x="18669" y="31140"/>
                  </a:lnTo>
                  <a:lnTo>
                    <a:pt x="10655" y="36474"/>
                  </a:lnTo>
                  <a:lnTo>
                    <a:pt x="4800" y="42519"/>
                  </a:lnTo>
                  <a:lnTo>
                    <a:pt x="1219" y="49149"/>
                  </a:lnTo>
                  <a:lnTo>
                    <a:pt x="0" y="56235"/>
                  </a:lnTo>
                  <a:lnTo>
                    <a:pt x="5245" y="70548"/>
                  </a:lnTo>
                  <a:lnTo>
                    <a:pt x="19735" y="82003"/>
                  </a:lnTo>
                  <a:lnTo>
                    <a:pt x="41605" y="89585"/>
                  </a:lnTo>
                  <a:lnTo>
                    <a:pt x="68961" y="92329"/>
                  </a:lnTo>
                  <a:lnTo>
                    <a:pt x="96316" y="89585"/>
                  </a:lnTo>
                  <a:lnTo>
                    <a:pt x="107569" y="85686"/>
                  </a:lnTo>
                  <a:lnTo>
                    <a:pt x="118186" y="82003"/>
                  </a:lnTo>
                  <a:lnTo>
                    <a:pt x="132676" y="70548"/>
                  </a:lnTo>
                  <a:lnTo>
                    <a:pt x="137922" y="56235"/>
                  </a:lnTo>
                  <a:close/>
                </a:path>
              </a:pathLst>
            </a:custGeom>
            <a:solidFill>
              <a:srgbClr val="FFFFFF"/>
            </a:solidFill>
          </p:spPr>
          <p:txBody>
            <a:bodyPr wrap="square" lIns="0" tIns="0" rIns="0" bIns="0" rtlCol="0"/>
            <a:lstStyle/>
            <a:p>
              <a:endParaRPr dirty="0"/>
            </a:p>
          </p:txBody>
        </p:sp>
        <p:sp>
          <p:nvSpPr>
            <p:cNvPr id="55" name="object 55"/>
            <p:cNvSpPr/>
            <p:nvPr/>
          </p:nvSpPr>
          <p:spPr>
            <a:xfrm>
              <a:off x="6001596" y="6393356"/>
              <a:ext cx="124460" cy="50800"/>
            </a:xfrm>
            <a:custGeom>
              <a:avLst/>
              <a:gdLst/>
              <a:ahLst/>
              <a:cxnLst/>
              <a:rect l="l" t="t" r="r" b="b"/>
              <a:pathLst>
                <a:path w="124460"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56" name="object 56"/>
            <p:cNvSpPr/>
            <p:nvPr/>
          </p:nvSpPr>
          <p:spPr>
            <a:xfrm>
              <a:off x="6001659" y="6393356"/>
              <a:ext cx="124460" cy="50800"/>
            </a:xfrm>
            <a:custGeom>
              <a:avLst/>
              <a:gdLst/>
              <a:ahLst/>
              <a:cxnLst/>
              <a:rect l="l" t="t" r="r" b="b"/>
              <a:pathLst>
                <a:path w="124460"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60"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60"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60"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60" h="50800">
                  <a:moveTo>
                    <a:pt x="62153" y="50479"/>
                  </a:moveTo>
                  <a:close/>
                </a:path>
              </a:pathLst>
            </a:custGeom>
            <a:solidFill>
              <a:srgbClr val="F9F4C6"/>
            </a:solidFill>
          </p:spPr>
          <p:txBody>
            <a:bodyPr wrap="square" lIns="0" tIns="0" rIns="0" bIns="0" rtlCol="0"/>
            <a:lstStyle/>
            <a:p>
              <a:endParaRPr dirty="0"/>
            </a:p>
          </p:txBody>
        </p:sp>
        <p:sp>
          <p:nvSpPr>
            <p:cNvPr id="57" name="object 57"/>
            <p:cNvSpPr/>
            <p:nvPr/>
          </p:nvSpPr>
          <p:spPr>
            <a:xfrm>
              <a:off x="6020264" y="6385413"/>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58" name="object 58"/>
            <p:cNvSpPr/>
            <p:nvPr/>
          </p:nvSpPr>
          <p:spPr>
            <a:xfrm>
              <a:off x="6020263" y="6364798"/>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59" name="object 59"/>
            <p:cNvSpPr/>
            <p:nvPr/>
          </p:nvSpPr>
          <p:spPr>
            <a:xfrm>
              <a:off x="6035802" y="6369513"/>
              <a:ext cx="19685" cy="34290"/>
            </a:xfrm>
            <a:custGeom>
              <a:avLst/>
              <a:gdLst/>
              <a:ahLst/>
              <a:cxnLst/>
              <a:rect l="l" t="t" r="r" b="b"/>
              <a:pathLst>
                <a:path w="19685" h="34289">
                  <a:moveTo>
                    <a:pt x="13335" y="30264"/>
                  </a:moveTo>
                  <a:lnTo>
                    <a:pt x="11925" y="18897"/>
                  </a:lnTo>
                  <a:lnTo>
                    <a:pt x="11417" y="11379"/>
                  </a:lnTo>
                  <a:lnTo>
                    <a:pt x="11303" y="2540"/>
                  </a:lnTo>
                  <a:lnTo>
                    <a:pt x="11163" y="990"/>
                  </a:lnTo>
                  <a:lnTo>
                    <a:pt x="9550" y="101"/>
                  </a:lnTo>
                  <a:lnTo>
                    <a:pt x="9017" y="63"/>
                  </a:lnTo>
                  <a:lnTo>
                    <a:pt x="8496" y="63"/>
                  </a:lnTo>
                  <a:lnTo>
                    <a:pt x="5473" y="101"/>
                  </a:lnTo>
                  <a:lnTo>
                    <a:pt x="2654" y="965"/>
                  </a:lnTo>
                  <a:lnTo>
                    <a:pt x="266" y="2476"/>
                  </a:lnTo>
                  <a:lnTo>
                    <a:pt x="0" y="2273"/>
                  </a:lnTo>
                  <a:lnTo>
                    <a:pt x="787" y="10134"/>
                  </a:lnTo>
                  <a:lnTo>
                    <a:pt x="977" y="18059"/>
                  </a:lnTo>
                  <a:lnTo>
                    <a:pt x="457" y="28092"/>
                  </a:lnTo>
                  <a:lnTo>
                    <a:pt x="1562" y="29768"/>
                  </a:lnTo>
                  <a:lnTo>
                    <a:pt x="6019" y="31610"/>
                  </a:lnTo>
                  <a:lnTo>
                    <a:pt x="8699" y="32512"/>
                  </a:lnTo>
                  <a:lnTo>
                    <a:pt x="11430" y="33235"/>
                  </a:lnTo>
                  <a:lnTo>
                    <a:pt x="11950" y="33324"/>
                  </a:lnTo>
                  <a:lnTo>
                    <a:pt x="12179" y="33299"/>
                  </a:lnTo>
                  <a:lnTo>
                    <a:pt x="12649" y="33172"/>
                  </a:lnTo>
                  <a:lnTo>
                    <a:pt x="12852" y="32639"/>
                  </a:lnTo>
                  <a:lnTo>
                    <a:pt x="13335" y="30264"/>
                  </a:lnTo>
                  <a:close/>
                </a:path>
                <a:path w="19685" h="34289">
                  <a:moveTo>
                    <a:pt x="19481" y="32512"/>
                  </a:moveTo>
                  <a:lnTo>
                    <a:pt x="16510" y="0"/>
                  </a:lnTo>
                  <a:lnTo>
                    <a:pt x="16090" y="0"/>
                  </a:lnTo>
                  <a:lnTo>
                    <a:pt x="15938" y="25"/>
                  </a:lnTo>
                  <a:lnTo>
                    <a:pt x="15557" y="368"/>
                  </a:lnTo>
                  <a:lnTo>
                    <a:pt x="15011" y="1219"/>
                  </a:lnTo>
                  <a:lnTo>
                    <a:pt x="17106" y="33477"/>
                  </a:lnTo>
                  <a:lnTo>
                    <a:pt x="16662" y="33477"/>
                  </a:lnTo>
                  <a:lnTo>
                    <a:pt x="16865" y="33794"/>
                  </a:lnTo>
                  <a:lnTo>
                    <a:pt x="17221" y="33947"/>
                  </a:lnTo>
                  <a:lnTo>
                    <a:pt x="18110" y="33947"/>
                  </a:lnTo>
                  <a:lnTo>
                    <a:pt x="18669" y="33680"/>
                  </a:lnTo>
                  <a:lnTo>
                    <a:pt x="19481" y="32512"/>
                  </a:lnTo>
                  <a:close/>
                </a:path>
              </a:pathLst>
            </a:custGeom>
            <a:solidFill>
              <a:srgbClr val="EFE0F9"/>
            </a:solidFill>
          </p:spPr>
          <p:txBody>
            <a:bodyPr wrap="square" lIns="0" tIns="0" rIns="0" bIns="0" rtlCol="0"/>
            <a:lstStyle/>
            <a:p>
              <a:endParaRPr dirty="0"/>
            </a:p>
          </p:txBody>
        </p:sp>
        <p:sp>
          <p:nvSpPr>
            <p:cNvPr id="60" name="object 60"/>
            <p:cNvSpPr/>
            <p:nvPr/>
          </p:nvSpPr>
          <p:spPr>
            <a:xfrm>
              <a:off x="3886843" y="6228678"/>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61" name="object 61"/>
            <p:cNvSpPr/>
            <p:nvPr/>
          </p:nvSpPr>
          <p:spPr>
            <a:xfrm>
              <a:off x="3180740" y="5653524"/>
              <a:ext cx="4523740" cy="2658110"/>
            </a:xfrm>
            <a:custGeom>
              <a:avLst/>
              <a:gdLst/>
              <a:ahLst/>
              <a:cxnLst/>
              <a:rect l="l" t="t" r="r" b="b"/>
              <a:pathLst>
                <a:path w="4523740" h="2658109">
                  <a:moveTo>
                    <a:pt x="4523422" y="0"/>
                  </a:moveTo>
                  <a:lnTo>
                    <a:pt x="0" y="0"/>
                  </a:lnTo>
                  <a:lnTo>
                    <a:pt x="0" y="2657510"/>
                  </a:lnTo>
                  <a:lnTo>
                    <a:pt x="4523422" y="2657510"/>
                  </a:lnTo>
                  <a:lnTo>
                    <a:pt x="4523422" y="0"/>
                  </a:lnTo>
                  <a:close/>
                </a:path>
              </a:pathLst>
            </a:custGeom>
            <a:solidFill>
              <a:srgbClr val="231F20">
                <a:alpha val="54998"/>
              </a:srgbClr>
            </a:solidFill>
          </p:spPr>
          <p:txBody>
            <a:bodyPr wrap="square" lIns="0" tIns="0" rIns="0" bIns="0" rtlCol="0"/>
            <a:lstStyle/>
            <a:p>
              <a:endParaRPr dirty="0"/>
            </a:p>
          </p:txBody>
        </p:sp>
        <p:sp>
          <p:nvSpPr>
            <p:cNvPr id="62" name="object 62"/>
            <p:cNvSpPr/>
            <p:nvPr/>
          </p:nvSpPr>
          <p:spPr>
            <a:xfrm>
              <a:off x="3283948" y="5756727"/>
              <a:ext cx="4266565" cy="2400300"/>
            </a:xfrm>
            <a:custGeom>
              <a:avLst/>
              <a:gdLst/>
              <a:ahLst/>
              <a:cxnLst/>
              <a:rect l="l" t="t" r="r" b="b"/>
              <a:pathLst>
                <a:path w="4266565" h="2400300">
                  <a:moveTo>
                    <a:pt x="4146051" y="0"/>
                  </a:moveTo>
                  <a:lnTo>
                    <a:pt x="120205" y="0"/>
                  </a:ln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close/>
                </a:path>
              </a:pathLst>
            </a:custGeom>
            <a:solidFill>
              <a:srgbClr val="FFFFFF"/>
            </a:solidFill>
          </p:spPr>
          <p:txBody>
            <a:bodyPr wrap="square" lIns="0" tIns="0" rIns="0" bIns="0" rtlCol="0"/>
            <a:lstStyle/>
            <a:p>
              <a:endParaRPr dirty="0"/>
            </a:p>
          </p:txBody>
        </p:sp>
      </p:grpSp>
      <p:sp>
        <p:nvSpPr>
          <p:cNvPr id="63" name="object 63"/>
          <p:cNvSpPr txBox="1"/>
          <p:nvPr/>
        </p:nvSpPr>
        <p:spPr>
          <a:xfrm>
            <a:off x="3536794" y="7198648"/>
            <a:ext cx="750319" cy="327013"/>
          </a:xfrm>
          <a:prstGeom prst="rect">
            <a:avLst/>
          </a:prstGeom>
        </p:spPr>
        <p:txBody>
          <a:bodyPr vert="horz" wrap="square" lIns="0" tIns="19050" rIns="0" bIns="0" rtlCol="0">
            <a:spAutoFit/>
          </a:bodyPr>
          <a:lstStyle/>
          <a:p>
            <a:pPr marL="12700" marR="5080" indent="132715">
              <a:lnSpc>
                <a:spcPts val="810"/>
              </a:lnSpc>
              <a:spcBef>
                <a:spcPts val="150"/>
              </a:spcBef>
            </a:pPr>
            <a:r>
              <a:rPr lang="en" sz="700" b="1" spc="-10" dirty="0">
                <a:solidFill>
                  <a:srgbClr val="231F20"/>
                </a:solidFill>
                <a:latin typeface="Calibri"/>
                <a:cs typeface="Calibri"/>
              </a:rPr>
              <a:t>BEWARE OF SHIPPERS</a:t>
            </a:r>
            <a:endParaRPr lang="fr-FR" sz="700" b="1" dirty="0">
              <a:latin typeface="Calibri"/>
              <a:cs typeface="Calibri"/>
            </a:endParaRPr>
          </a:p>
          <a:p>
            <a:pPr marL="155575">
              <a:lnSpc>
                <a:spcPts val="790"/>
              </a:lnSpc>
            </a:pPr>
            <a:r>
              <a:rPr lang="en" sz="700" b="1" spc="-10" dirty="0">
                <a:solidFill>
                  <a:srgbClr val="231F20"/>
                </a:solidFill>
                <a:latin typeface="Calibri"/>
                <a:cs typeface="Calibri"/>
              </a:rPr>
              <a:t>UNKNOWN</a:t>
            </a:r>
            <a:endParaRPr lang="fr-FR" sz="700" b="1" dirty="0">
              <a:latin typeface="Calibri"/>
              <a:cs typeface="Calibri"/>
            </a:endParaRPr>
          </a:p>
        </p:txBody>
      </p:sp>
      <p:grpSp>
        <p:nvGrpSpPr>
          <p:cNvPr id="64" name="object 64"/>
          <p:cNvGrpSpPr/>
          <p:nvPr/>
        </p:nvGrpSpPr>
        <p:grpSpPr>
          <a:xfrm>
            <a:off x="3523583" y="5927448"/>
            <a:ext cx="1929764" cy="1238250"/>
            <a:chOff x="3523583" y="5927448"/>
            <a:chExt cx="1929764" cy="1238250"/>
          </a:xfrm>
        </p:grpSpPr>
        <p:sp>
          <p:nvSpPr>
            <p:cNvPr id="65" name="object 65"/>
            <p:cNvSpPr/>
            <p:nvPr/>
          </p:nvSpPr>
          <p:spPr>
            <a:xfrm>
              <a:off x="3644795" y="6794146"/>
              <a:ext cx="455930" cy="312420"/>
            </a:xfrm>
            <a:custGeom>
              <a:avLst/>
              <a:gdLst/>
              <a:ahLst/>
              <a:cxnLst/>
              <a:rect l="l" t="t" r="r" b="b"/>
              <a:pathLst>
                <a:path w="455929" h="312420">
                  <a:moveTo>
                    <a:pt x="224787" y="311854"/>
                  </a:moveTo>
                  <a:lnTo>
                    <a:pt x="179595" y="281693"/>
                  </a:lnTo>
                  <a:lnTo>
                    <a:pt x="134755" y="249493"/>
                  </a:lnTo>
                  <a:lnTo>
                    <a:pt x="90032" y="216612"/>
                  </a:lnTo>
                  <a:lnTo>
                    <a:pt x="45192" y="184411"/>
                  </a:lnTo>
                  <a:lnTo>
                    <a:pt x="0" y="154249"/>
                  </a:lnTo>
                  <a:lnTo>
                    <a:pt x="13366" y="145752"/>
                  </a:lnTo>
                  <a:lnTo>
                    <a:pt x="220428" y="3697"/>
                  </a:lnTo>
                  <a:lnTo>
                    <a:pt x="225617" y="262"/>
                  </a:lnTo>
                  <a:lnTo>
                    <a:pt x="232184" y="0"/>
                  </a:lnTo>
                  <a:lnTo>
                    <a:pt x="237957" y="0"/>
                  </a:lnTo>
                  <a:lnTo>
                    <a:pt x="291525" y="32539"/>
                  </a:lnTo>
                  <a:lnTo>
                    <a:pt x="333916" y="60383"/>
                  </a:lnTo>
                  <a:lnTo>
                    <a:pt x="375427" y="89486"/>
                  </a:lnTo>
                  <a:lnTo>
                    <a:pt x="416020" y="119820"/>
                  </a:lnTo>
                  <a:lnTo>
                    <a:pt x="455656" y="151359"/>
                  </a:lnTo>
                  <a:lnTo>
                    <a:pt x="416203" y="174823"/>
                  </a:lnTo>
                  <a:lnTo>
                    <a:pt x="377669" y="201467"/>
                  </a:lnTo>
                  <a:lnTo>
                    <a:pt x="339658" y="229891"/>
                  </a:lnTo>
                  <a:lnTo>
                    <a:pt x="301771" y="258696"/>
                  </a:lnTo>
                  <a:lnTo>
                    <a:pt x="263613" y="286483"/>
                  </a:lnTo>
                  <a:lnTo>
                    <a:pt x="224787" y="311854"/>
                  </a:lnTo>
                  <a:close/>
                </a:path>
              </a:pathLst>
            </a:custGeom>
            <a:solidFill>
              <a:srgbClr val="CCA5D8"/>
            </a:solidFill>
          </p:spPr>
          <p:txBody>
            <a:bodyPr wrap="square" lIns="0" tIns="0" rIns="0" bIns="0" rtlCol="0"/>
            <a:lstStyle/>
            <a:p>
              <a:endParaRPr dirty="0"/>
            </a:p>
          </p:txBody>
        </p:sp>
        <p:pic>
          <p:nvPicPr>
            <p:cNvPr id="66" name="object 66"/>
            <p:cNvPicPr/>
            <p:nvPr/>
          </p:nvPicPr>
          <p:blipFill>
            <a:blip r:embed="rId6" cstate="screen">
              <a:extLst>
                <a:ext uri="{28A0092B-C50C-407E-A947-70E740481C1C}">
                  <a14:useLocalDpi xmlns:a14="http://schemas.microsoft.com/office/drawing/2010/main"/>
                </a:ext>
              </a:extLst>
            </a:blip>
            <a:stretch>
              <a:fillRect/>
            </a:stretch>
          </p:blipFill>
          <p:spPr>
            <a:xfrm>
              <a:off x="3643549" y="6943706"/>
              <a:ext cx="457499" cy="221801"/>
            </a:xfrm>
            <a:prstGeom prst="rect">
              <a:avLst/>
            </a:prstGeom>
          </p:spPr>
        </p:pic>
        <p:sp>
          <p:nvSpPr>
            <p:cNvPr id="67" name="object 67"/>
            <p:cNvSpPr/>
            <p:nvPr/>
          </p:nvSpPr>
          <p:spPr>
            <a:xfrm>
              <a:off x="3642159" y="6667090"/>
              <a:ext cx="417195" cy="322580"/>
            </a:xfrm>
            <a:custGeom>
              <a:avLst/>
              <a:gdLst/>
              <a:ahLst/>
              <a:cxnLst/>
              <a:rect l="l" t="t" r="r" b="b"/>
              <a:pathLst>
                <a:path w="417195" h="322579">
                  <a:moveTo>
                    <a:pt x="196800" y="322285"/>
                  </a:moveTo>
                  <a:lnTo>
                    <a:pt x="190337" y="321485"/>
                  </a:lnTo>
                  <a:lnTo>
                    <a:pt x="142173" y="228939"/>
                  </a:lnTo>
                  <a:lnTo>
                    <a:pt x="125490" y="196621"/>
                  </a:lnTo>
                  <a:lnTo>
                    <a:pt x="122971" y="195141"/>
                  </a:lnTo>
                  <a:lnTo>
                    <a:pt x="9446" y="177652"/>
                  </a:lnTo>
                  <a:lnTo>
                    <a:pt x="6864" y="176992"/>
                  </a:lnTo>
                  <a:lnTo>
                    <a:pt x="0" y="171808"/>
                  </a:lnTo>
                  <a:lnTo>
                    <a:pt x="1736" y="164884"/>
                  </a:lnTo>
                  <a:lnTo>
                    <a:pt x="406408" y="111"/>
                  </a:lnTo>
                  <a:lnTo>
                    <a:pt x="413431" y="0"/>
                  </a:lnTo>
                  <a:lnTo>
                    <a:pt x="417093" y="3959"/>
                  </a:lnTo>
                  <a:lnTo>
                    <a:pt x="413803" y="26466"/>
                  </a:lnTo>
                  <a:lnTo>
                    <a:pt x="406241" y="77574"/>
                  </a:lnTo>
                  <a:lnTo>
                    <a:pt x="404123" y="92009"/>
                  </a:lnTo>
                  <a:lnTo>
                    <a:pt x="293078" y="92009"/>
                  </a:lnTo>
                  <a:lnTo>
                    <a:pt x="140376" y="191295"/>
                  </a:lnTo>
                  <a:lnTo>
                    <a:pt x="182798" y="272767"/>
                  </a:lnTo>
                  <a:lnTo>
                    <a:pt x="199654" y="272767"/>
                  </a:lnTo>
                  <a:lnTo>
                    <a:pt x="200846" y="292150"/>
                  </a:lnTo>
                  <a:lnTo>
                    <a:pt x="222094" y="292150"/>
                  </a:lnTo>
                  <a:lnTo>
                    <a:pt x="196800" y="322285"/>
                  </a:lnTo>
                  <a:close/>
                </a:path>
                <a:path w="417195" h="322579">
                  <a:moveTo>
                    <a:pt x="199654" y="272767"/>
                  </a:moveTo>
                  <a:lnTo>
                    <a:pt x="182798" y="272767"/>
                  </a:lnTo>
                  <a:lnTo>
                    <a:pt x="183400" y="269445"/>
                  </a:lnTo>
                  <a:lnTo>
                    <a:pt x="183048" y="263430"/>
                  </a:lnTo>
                  <a:lnTo>
                    <a:pt x="179780" y="211147"/>
                  </a:lnTo>
                  <a:lnTo>
                    <a:pt x="178414" y="189735"/>
                  </a:lnTo>
                  <a:lnTo>
                    <a:pt x="179828" y="186780"/>
                  </a:lnTo>
                  <a:lnTo>
                    <a:pt x="292157" y="94142"/>
                  </a:lnTo>
                  <a:lnTo>
                    <a:pt x="292850" y="93282"/>
                  </a:lnTo>
                  <a:lnTo>
                    <a:pt x="293607" y="92500"/>
                  </a:lnTo>
                  <a:lnTo>
                    <a:pt x="293078" y="92009"/>
                  </a:lnTo>
                  <a:lnTo>
                    <a:pt x="404123" y="92009"/>
                  </a:lnTo>
                  <a:lnTo>
                    <a:pt x="389226" y="193541"/>
                  </a:lnTo>
                  <a:lnTo>
                    <a:pt x="388028" y="201834"/>
                  </a:lnTo>
                  <a:lnTo>
                    <a:pt x="195292" y="201834"/>
                  </a:lnTo>
                  <a:lnTo>
                    <a:pt x="199654" y="272767"/>
                  </a:lnTo>
                  <a:close/>
                </a:path>
                <a:path w="417195" h="322579">
                  <a:moveTo>
                    <a:pt x="222094" y="292150"/>
                  </a:moveTo>
                  <a:lnTo>
                    <a:pt x="200846" y="292150"/>
                  </a:lnTo>
                  <a:lnTo>
                    <a:pt x="263188" y="218530"/>
                  </a:lnTo>
                  <a:lnTo>
                    <a:pt x="195292" y="201834"/>
                  </a:lnTo>
                  <a:lnTo>
                    <a:pt x="388028" y="201834"/>
                  </a:lnTo>
                  <a:lnTo>
                    <a:pt x="384959" y="223076"/>
                  </a:lnTo>
                  <a:lnTo>
                    <a:pt x="281549" y="223076"/>
                  </a:lnTo>
                  <a:lnTo>
                    <a:pt x="279659" y="223498"/>
                  </a:lnTo>
                  <a:lnTo>
                    <a:pt x="222094" y="292150"/>
                  </a:lnTo>
                  <a:close/>
                </a:path>
                <a:path w="417195" h="322579">
                  <a:moveTo>
                    <a:pt x="378025" y="246356"/>
                  </a:moveTo>
                  <a:lnTo>
                    <a:pt x="281549" y="223076"/>
                  </a:lnTo>
                  <a:lnTo>
                    <a:pt x="384959" y="223076"/>
                  </a:lnTo>
                  <a:lnTo>
                    <a:pt x="383097" y="235675"/>
                  </a:lnTo>
                  <a:lnTo>
                    <a:pt x="381798" y="244256"/>
                  </a:lnTo>
                  <a:lnTo>
                    <a:pt x="378025" y="246356"/>
                  </a:lnTo>
                  <a:close/>
                </a:path>
              </a:pathLst>
            </a:custGeom>
            <a:solidFill>
              <a:srgbClr val="602177"/>
            </a:solidFill>
          </p:spPr>
          <p:txBody>
            <a:bodyPr wrap="square" lIns="0" tIns="0" rIns="0" bIns="0" rtlCol="0"/>
            <a:lstStyle/>
            <a:p>
              <a:endParaRPr dirty="0"/>
            </a:p>
          </p:txBody>
        </p:sp>
        <p:pic>
          <p:nvPicPr>
            <p:cNvPr id="68" name="object 68"/>
            <p:cNvPicPr/>
            <p:nvPr/>
          </p:nvPicPr>
          <p:blipFill>
            <a:blip r:embed="rId7" cstate="screen">
              <a:extLst>
                <a:ext uri="{28A0092B-C50C-407E-A947-70E740481C1C}">
                  <a14:useLocalDpi xmlns:a14="http://schemas.microsoft.com/office/drawing/2010/main"/>
                </a:ext>
              </a:extLst>
            </a:blip>
            <a:stretch>
              <a:fillRect/>
            </a:stretch>
          </p:blipFill>
          <p:spPr>
            <a:xfrm>
              <a:off x="3750597" y="6608561"/>
              <a:ext cx="185170" cy="350678"/>
            </a:xfrm>
            <a:prstGeom prst="rect">
              <a:avLst/>
            </a:prstGeom>
          </p:spPr>
        </p:pic>
        <p:sp>
          <p:nvSpPr>
            <p:cNvPr id="69" name="object 69"/>
            <p:cNvSpPr/>
            <p:nvPr/>
          </p:nvSpPr>
          <p:spPr>
            <a:xfrm>
              <a:off x="3523583" y="5927448"/>
              <a:ext cx="1929764" cy="22225"/>
            </a:xfrm>
            <a:custGeom>
              <a:avLst/>
              <a:gdLst/>
              <a:ahLst/>
              <a:cxnLst/>
              <a:rect l="l" t="t" r="r" b="b"/>
              <a:pathLst>
                <a:path w="1929764" h="22225">
                  <a:moveTo>
                    <a:pt x="1929765" y="22220"/>
                  </a:moveTo>
                  <a:lnTo>
                    <a:pt x="0" y="22220"/>
                  </a:lnTo>
                  <a:lnTo>
                    <a:pt x="0" y="0"/>
                  </a:lnTo>
                  <a:lnTo>
                    <a:pt x="1929765" y="0"/>
                  </a:lnTo>
                  <a:lnTo>
                    <a:pt x="1929765" y="22220"/>
                  </a:lnTo>
                  <a:close/>
                </a:path>
              </a:pathLst>
            </a:custGeom>
            <a:solidFill>
              <a:srgbClr val="CC96EA"/>
            </a:solidFill>
          </p:spPr>
          <p:txBody>
            <a:bodyPr wrap="square" lIns="0" tIns="0" rIns="0" bIns="0" rtlCol="0"/>
            <a:lstStyle/>
            <a:p>
              <a:endParaRPr dirty="0"/>
            </a:p>
          </p:txBody>
        </p:sp>
      </p:grpSp>
      <p:sp>
        <p:nvSpPr>
          <p:cNvPr id="70" name="object 70"/>
          <p:cNvSpPr txBox="1"/>
          <p:nvPr/>
        </p:nvSpPr>
        <p:spPr>
          <a:xfrm>
            <a:off x="6268729" y="5836780"/>
            <a:ext cx="84455" cy="97790"/>
          </a:xfrm>
          <a:prstGeom prst="rect">
            <a:avLst/>
          </a:prstGeom>
        </p:spPr>
        <p:txBody>
          <a:bodyPr vert="horz" wrap="square" lIns="0" tIns="0" rIns="0" bIns="0" rtlCol="0">
            <a:spAutoFit/>
          </a:bodyPr>
          <a:lstStyle/>
          <a:p>
            <a:pPr>
              <a:lnSpc>
                <a:spcPts val="700"/>
              </a:lnSpc>
            </a:pPr>
            <a:r>
              <a:rPr lang="en" sz="600" spc="-35" dirty="0">
                <a:solidFill>
                  <a:srgbClr val="212121"/>
                </a:solidFill>
                <a:latin typeface="Calibri"/>
                <a:cs typeface="Calibri"/>
              </a:rPr>
              <a:t>AC</a:t>
            </a:r>
            <a:endParaRPr sz="600" dirty="0">
              <a:latin typeface="Calibri"/>
              <a:cs typeface="Calibri"/>
            </a:endParaRPr>
          </a:p>
        </p:txBody>
      </p:sp>
      <p:sp>
        <p:nvSpPr>
          <p:cNvPr id="71" name="object 71"/>
          <p:cNvSpPr txBox="1"/>
          <p:nvPr/>
        </p:nvSpPr>
        <p:spPr>
          <a:xfrm>
            <a:off x="6339959" y="5821337"/>
            <a:ext cx="254635" cy="117475"/>
          </a:xfrm>
          <a:prstGeom prst="rect">
            <a:avLst/>
          </a:prstGeom>
        </p:spPr>
        <p:txBody>
          <a:bodyPr vert="horz" wrap="square" lIns="0" tIns="12700" rIns="0" bIns="0" rtlCol="0">
            <a:spAutoFit/>
          </a:bodyPr>
          <a:lstStyle/>
          <a:p>
            <a:pPr marL="12700">
              <a:lnSpc>
                <a:spcPct val="100000"/>
              </a:lnSpc>
              <a:spcBef>
                <a:spcPts val="100"/>
              </a:spcBef>
            </a:pPr>
            <a:r>
              <a:rPr lang="en" sz="600" dirty="0">
                <a:solidFill>
                  <a:srgbClr val="212121"/>
                </a:solidFill>
                <a:latin typeface="Calibri"/>
                <a:cs typeface="Calibri"/>
              </a:rPr>
              <a:t>2</a:t>
            </a:r>
            <a:endParaRPr sz="600" dirty="0">
              <a:latin typeface="Calibri"/>
              <a:cs typeface="Calibri"/>
            </a:endParaRPr>
          </a:p>
        </p:txBody>
      </p:sp>
      <p:grpSp>
        <p:nvGrpSpPr>
          <p:cNvPr id="72" name="object 72"/>
          <p:cNvGrpSpPr/>
          <p:nvPr/>
        </p:nvGrpSpPr>
        <p:grpSpPr>
          <a:xfrm>
            <a:off x="1335129" y="3230287"/>
            <a:ext cx="6273165" cy="4966335"/>
            <a:chOff x="1311415" y="3224132"/>
            <a:chExt cx="6273165" cy="4966335"/>
          </a:xfrm>
        </p:grpSpPr>
        <p:sp>
          <p:nvSpPr>
            <p:cNvPr id="73" name="object 73"/>
            <p:cNvSpPr/>
            <p:nvPr/>
          </p:nvSpPr>
          <p:spPr>
            <a:xfrm>
              <a:off x="5464391" y="5927451"/>
              <a:ext cx="1944370" cy="22860"/>
            </a:xfrm>
            <a:custGeom>
              <a:avLst/>
              <a:gdLst/>
              <a:ahLst/>
              <a:cxnLst/>
              <a:rect l="l" t="t" r="r" b="b"/>
              <a:pathLst>
                <a:path w="1944370" h="22860">
                  <a:moveTo>
                    <a:pt x="1943912" y="5041"/>
                  </a:moveTo>
                  <a:lnTo>
                    <a:pt x="1941423" y="5041"/>
                  </a:lnTo>
                  <a:lnTo>
                    <a:pt x="1941423" y="0"/>
                  </a:lnTo>
                  <a:lnTo>
                    <a:pt x="0" y="0"/>
                  </a:lnTo>
                  <a:lnTo>
                    <a:pt x="0" y="5041"/>
                  </a:lnTo>
                  <a:lnTo>
                    <a:pt x="0" y="17653"/>
                  </a:lnTo>
                  <a:lnTo>
                    <a:pt x="0" y="22694"/>
                  </a:lnTo>
                  <a:lnTo>
                    <a:pt x="1940953" y="22694"/>
                  </a:lnTo>
                  <a:lnTo>
                    <a:pt x="1940953" y="17653"/>
                  </a:lnTo>
                  <a:lnTo>
                    <a:pt x="1943912" y="17653"/>
                  </a:lnTo>
                  <a:lnTo>
                    <a:pt x="1943912" y="5041"/>
                  </a:lnTo>
                  <a:close/>
                </a:path>
              </a:pathLst>
            </a:custGeom>
            <a:solidFill>
              <a:srgbClr val="CC96EA"/>
            </a:solidFill>
          </p:spPr>
          <p:txBody>
            <a:bodyPr wrap="square" lIns="0" tIns="0" rIns="0" bIns="0" rtlCol="0"/>
            <a:lstStyle/>
            <a:p>
              <a:endParaRPr dirty="0"/>
            </a:p>
          </p:txBody>
        </p:sp>
        <p:sp>
          <p:nvSpPr>
            <p:cNvPr id="74" name="object 74"/>
            <p:cNvSpPr/>
            <p:nvPr/>
          </p:nvSpPr>
          <p:spPr>
            <a:xfrm>
              <a:off x="5455814" y="5927446"/>
              <a:ext cx="22225" cy="22225"/>
            </a:xfrm>
            <a:custGeom>
              <a:avLst/>
              <a:gdLst/>
              <a:ahLst/>
              <a:cxnLst/>
              <a:rect l="l" t="t" r="r" b="b"/>
              <a:pathLst>
                <a:path w="22225" h="22225">
                  <a:moveTo>
                    <a:pt x="21935" y="22220"/>
                  </a:moveTo>
                  <a:lnTo>
                    <a:pt x="5047" y="22220"/>
                  </a:lnTo>
                  <a:lnTo>
                    <a:pt x="0" y="17249"/>
                  </a:lnTo>
                  <a:lnTo>
                    <a:pt x="0" y="4975"/>
                  </a:lnTo>
                  <a:lnTo>
                    <a:pt x="5047" y="0"/>
                  </a:lnTo>
                  <a:lnTo>
                    <a:pt x="21935" y="0"/>
                  </a:lnTo>
                  <a:lnTo>
                    <a:pt x="21935" y="22220"/>
                  </a:lnTo>
                  <a:close/>
                </a:path>
              </a:pathLst>
            </a:custGeom>
            <a:solidFill>
              <a:srgbClr val="F7F2C4"/>
            </a:solidFill>
          </p:spPr>
          <p:txBody>
            <a:bodyPr wrap="square" lIns="0" tIns="0" rIns="0" bIns="0" rtlCol="0"/>
            <a:lstStyle/>
            <a:p>
              <a:endParaRPr dirty="0"/>
            </a:p>
          </p:txBody>
        </p:sp>
        <p:sp>
          <p:nvSpPr>
            <p:cNvPr id="75" name="object 75"/>
            <p:cNvSpPr/>
            <p:nvPr/>
          </p:nvSpPr>
          <p:spPr>
            <a:xfrm>
              <a:off x="5436094" y="5909141"/>
              <a:ext cx="60325" cy="59055"/>
            </a:xfrm>
            <a:custGeom>
              <a:avLst/>
              <a:gdLst/>
              <a:ahLst/>
              <a:cxnLst/>
              <a:rect l="l" t="t" r="r" b="b"/>
              <a:pathLst>
                <a:path w="60325" h="59054">
                  <a:moveTo>
                    <a:pt x="29853" y="58832"/>
                  </a:moveTo>
                  <a:lnTo>
                    <a:pt x="18244" y="56516"/>
                  </a:lnTo>
                  <a:lnTo>
                    <a:pt x="8754" y="50206"/>
                  </a:lnTo>
                  <a:lnTo>
                    <a:pt x="2349" y="40855"/>
                  </a:lnTo>
                  <a:lnTo>
                    <a:pt x="0" y="29417"/>
                  </a:lnTo>
                  <a:lnTo>
                    <a:pt x="2349" y="17977"/>
                  </a:lnTo>
                  <a:lnTo>
                    <a:pt x="8754" y="8625"/>
                  </a:lnTo>
                  <a:lnTo>
                    <a:pt x="18244" y="2315"/>
                  </a:lnTo>
                  <a:lnTo>
                    <a:pt x="29853" y="0"/>
                  </a:lnTo>
                  <a:lnTo>
                    <a:pt x="41462" y="2315"/>
                  </a:lnTo>
                  <a:lnTo>
                    <a:pt x="50953" y="8625"/>
                  </a:lnTo>
                  <a:lnTo>
                    <a:pt x="57357" y="17977"/>
                  </a:lnTo>
                  <a:lnTo>
                    <a:pt x="59707" y="29417"/>
                  </a:lnTo>
                  <a:lnTo>
                    <a:pt x="57357" y="40855"/>
                  </a:lnTo>
                  <a:lnTo>
                    <a:pt x="50953" y="50206"/>
                  </a:lnTo>
                  <a:lnTo>
                    <a:pt x="41462" y="56516"/>
                  </a:lnTo>
                  <a:lnTo>
                    <a:pt x="29853" y="58832"/>
                  </a:lnTo>
                  <a:close/>
                </a:path>
              </a:pathLst>
            </a:custGeom>
            <a:solidFill>
              <a:srgbClr val="E0C1F2"/>
            </a:solidFill>
          </p:spPr>
          <p:txBody>
            <a:bodyPr wrap="square" lIns="0" tIns="0" rIns="0" bIns="0" rtlCol="0"/>
            <a:lstStyle/>
            <a:p>
              <a:endParaRPr dirty="0"/>
            </a:p>
          </p:txBody>
        </p:sp>
        <p:sp>
          <p:nvSpPr>
            <p:cNvPr id="76" name="object 76"/>
            <p:cNvSpPr/>
            <p:nvPr/>
          </p:nvSpPr>
          <p:spPr>
            <a:xfrm>
              <a:off x="5430456" y="5903588"/>
              <a:ext cx="71120" cy="70485"/>
            </a:xfrm>
            <a:custGeom>
              <a:avLst/>
              <a:gdLst/>
              <a:ahLst/>
              <a:cxnLst/>
              <a:rect l="l" t="t" r="r" b="b"/>
              <a:pathLst>
                <a:path w="71120" h="70485">
                  <a:moveTo>
                    <a:pt x="35491" y="69942"/>
                  </a:moveTo>
                  <a:lnTo>
                    <a:pt x="21689" y="67189"/>
                  </a:lnTo>
                  <a:lnTo>
                    <a:pt x="10406" y="59687"/>
                  </a:lnTo>
                  <a:lnTo>
                    <a:pt x="2793" y="48569"/>
                  </a:lnTo>
                  <a:lnTo>
                    <a:pt x="0" y="34967"/>
                  </a:lnTo>
                  <a:lnTo>
                    <a:pt x="2793" y="21370"/>
                  </a:lnTo>
                  <a:lnTo>
                    <a:pt x="10406" y="10253"/>
                  </a:lnTo>
                  <a:lnTo>
                    <a:pt x="21689" y="2752"/>
                  </a:lnTo>
                  <a:lnTo>
                    <a:pt x="35491" y="0"/>
                  </a:lnTo>
                  <a:lnTo>
                    <a:pt x="49293" y="2752"/>
                  </a:lnTo>
                  <a:lnTo>
                    <a:pt x="60576" y="10253"/>
                  </a:lnTo>
                  <a:lnTo>
                    <a:pt x="61162" y="11110"/>
                  </a:lnTo>
                  <a:lnTo>
                    <a:pt x="35491" y="11110"/>
                  </a:lnTo>
                  <a:lnTo>
                    <a:pt x="26065" y="12985"/>
                  </a:lnTo>
                  <a:lnTo>
                    <a:pt x="18369" y="18098"/>
                  </a:lnTo>
                  <a:lnTo>
                    <a:pt x="13180" y="25682"/>
                  </a:lnTo>
                  <a:lnTo>
                    <a:pt x="11278" y="34967"/>
                  </a:lnTo>
                  <a:lnTo>
                    <a:pt x="13180" y="44256"/>
                  </a:lnTo>
                  <a:lnTo>
                    <a:pt x="18369" y="51842"/>
                  </a:lnTo>
                  <a:lnTo>
                    <a:pt x="26065" y="56956"/>
                  </a:lnTo>
                  <a:lnTo>
                    <a:pt x="35491" y="58832"/>
                  </a:lnTo>
                  <a:lnTo>
                    <a:pt x="61162" y="58832"/>
                  </a:lnTo>
                  <a:lnTo>
                    <a:pt x="60576" y="59687"/>
                  </a:lnTo>
                  <a:lnTo>
                    <a:pt x="49293" y="67189"/>
                  </a:lnTo>
                  <a:lnTo>
                    <a:pt x="35491" y="69942"/>
                  </a:lnTo>
                  <a:close/>
                </a:path>
                <a:path w="71120" h="70485">
                  <a:moveTo>
                    <a:pt x="61162" y="58832"/>
                  </a:moveTo>
                  <a:lnTo>
                    <a:pt x="35491" y="58832"/>
                  </a:lnTo>
                  <a:lnTo>
                    <a:pt x="44916" y="56956"/>
                  </a:lnTo>
                  <a:lnTo>
                    <a:pt x="52613" y="51842"/>
                  </a:lnTo>
                  <a:lnTo>
                    <a:pt x="57802" y="44256"/>
                  </a:lnTo>
                  <a:lnTo>
                    <a:pt x="59705" y="34967"/>
                  </a:lnTo>
                  <a:lnTo>
                    <a:pt x="57802" y="25682"/>
                  </a:lnTo>
                  <a:lnTo>
                    <a:pt x="52613" y="18098"/>
                  </a:lnTo>
                  <a:lnTo>
                    <a:pt x="44916" y="12985"/>
                  </a:lnTo>
                  <a:lnTo>
                    <a:pt x="35491" y="11110"/>
                  </a:lnTo>
                  <a:lnTo>
                    <a:pt x="61162" y="11110"/>
                  </a:lnTo>
                  <a:lnTo>
                    <a:pt x="68189" y="21370"/>
                  </a:lnTo>
                  <a:lnTo>
                    <a:pt x="70983" y="34967"/>
                  </a:lnTo>
                  <a:lnTo>
                    <a:pt x="68189" y="48569"/>
                  </a:lnTo>
                  <a:lnTo>
                    <a:pt x="61162" y="58832"/>
                  </a:lnTo>
                  <a:close/>
                </a:path>
              </a:pathLst>
            </a:custGeom>
            <a:solidFill>
              <a:srgbClr val="FFFFFF"/>
            </a:solidFill>
          </p:spPr>
          <p:txBody>
            <a:bodyPr wrap="square" lIns="0" tIns="0" rIns="0" bIns="0" rtlCol="0"/>
            <a:lstStyle/>
            <a:p>
              <a:endParaRPr dirty="0"/>
            </a:p>
          </p:txBody>
        </p:sp>
        <p:pic>
          <p:nvPicPr>
            <p:cNvPr id="77" name="object 77"/>
            <p:cNvPicPr/>
            <p:nvPr/>
          </p:nvPicPr>
          <p:blipFill>
            <a:blip r:embed="rId5" cstate="screen">
              <a:extLst>
                <a:ext uri="{28A0092B-C50C-407E-A947-70E740481C1C}">
                  <a14:useLocalDpi xmlns:a14="http://schemas.microsoft.com/office/drawing/2010/main"/>
                </a:ext>
              </a:extLst>
            </a:blip>
            <a:stretch>
              <a:fillRect/>
            </a:stretch>
          </p:blipFill>
          <p:spPr>
            <a:xfrm>
              <a:off x="3406661" y="5886551"/>
              <a:ext cx="138295" cy="92575"/>
            </a:xfrm>
            <a:prstGeom prst="rect">
              <a:avLst/>
            </a:prstGeom>
          </p:spPr>
        </p:pic>
        <p:sp>
          <p:nvSpPr>
            <p:cNvPr id="78" name="object 78"/>
            <p:cNvSpPr/>
            <p:nvPr/>
          </p:nvSpPr>
          <p:spPr>
            <a:xfrm>
              <a:off x="5397627" y="5886557"/>
              <a:ext cx="138430" cy="92710"/>
            </a:xfrm>
            <a:custGeom>
              <a:avLst/>
              <a:gdLst/>
              <a:ahLst/>
              <a:cxnLst/>
              <a:rect l="l" t="t" r="r" b="b"/>
              <a:pathLst>
                <a:path w="138429" h="92710">
                  <a:moveTo>
                    <a:pt x="138303" y="56388"/>
                  </a:moveTo>
                  <a:lnTo>
                    <a:pt x="137083" y="49276"/>
                  </a:lnTo>
                  <a:lnTo>
                    <a:pt x="133477" y="42633"/>
                  </a:lnTo>
                  <a:lnTo>
                    <a:pt x="127609" y="36576"/>
                  </a:lnTo>
                  <a:lnTo>
                    <a:pt x="119583" y="31229"/>
                  </a:lnTo>
                  <a:lnTo>
                    <a:pt x="119583" y="27330"/>
                  </a:lnTo>
                  <a:lnTo>
                    <a:pt x="89166" y="2082"/>
                  </a:lnTo>
                  <a:lnTo>
                    <a:pt x="69151" y="0"/>
                  </a:lnTo>
                  <a:lnTo>
                    <a:pt x="49136" y="2082"/>
                  </a:lnTo>
                  <a:lnTo>
                    <a:pt x="33159" y="7823"/>
                  </a:lnTo>
                  <a:lnTo>
                    <a:pt x="22555" y="16484"/>
                  </a:lnTo>
                  <a:lnTo>
                    <a:pt x="18719" y="27330"/>
                  </a:lnTo>
                  <a:lnTo>
                    <a:pt x="18719" y="31229"/>
                  </a:lnTo>
                  <a:lnTo>
                    <a:pt x="10680" y="36576"/>
                  </a:lnTo>
                  <a:lnTo>
                    <a:pt x="4826" y="42633"/>
                  </a:lnTo>
                  <a:lnTo>
                    <a:pt x="1219" y="49276"/>
                  </a:lnTo>
                  <a:lnTo>
                    <a:pt x="0" y="56388"/>
                  </a:lnTo>
                  <a:lnTo>
                    <a:pt x="5257" y="70739"/>
                  </a:lnTo>
                  <a:lnTo>
                    <a:pt x="19799" y="82219"/>
                  </a:lnTo>
                  <a:lnTo>
                    <a:pt x="41719" y="89827"/>
                  </a:lnTo>
                  <a:lnTo>
                    <a:pt x="69151" y="92570"/>
                  </a:lnTo>
                  <a:lnTo>
                    <a:pt x="96583" y="89827"/>
                  </a:lnTo>
                  <a:lnTo>
                    <a:pt x="107861" y="85915"/>
                  </a:lnTo>
                  <a:lnTo>
                    <a:pt x="118503" y="82219"/>
                  </a:lnTo>
                  <a:lnTo>
                    <a:pt x="133032" y="70739"/>
                  </a:lnTo>
                  <a:lnTo>
                    <a:pt x="138303" y="56388"/>
                  </a:lnTo>
                  <a:close/>
                </a:path>
              </a:pathLst>
            </a:custGeom>
            <a:solidFill>
              <a:srgbClr val="FFFFFF"/>
            </a:solidFill>
          </p:spPr>
          <p:txBody>
            <a:bodyPr wrap="square" lIns="0" tIns="0" rIns="0" bIns="0" rtlCol="0"/>
            <a:lstStyle/>
            <a:p>
              <a:endParaRPr dirty="0"/>
            </a:p>
          </p:txBody>
        </p:sp>
        <p:sp>
          <p:nvSpPr>
            <p:cNvPr id="79" name="object 79"/>
            <p:cNvSpPr/>
            <p:nvPr/>
          </p:nvSpPr>
          <p:spPr>
            <a:xfrm>
              <a:off x="5404400" y="5921848"/>
              <a:ext cx="125095" cy="50800"/>
            </a:xfrm>
            <a:custGeom>
              <a:avLst/>
              <a:gdLst/>
              <a:ahLst/>
              <a:cxnLst/>
              <a:rect l="l" t="t" r="r" b="b"/>
              <a:pathLst>
                <a:path w="125095" h="50800">
                  <a:moveTo>
                    <a:pt x="62382" y="50610"/>
                  </a:moveTo>
                  <a:lnTo>
                    <a:pt x="19208" y="42396"/>
                  </a:lnTo>
                  <a:lnTo>
                    <a:pt x="0" y="21084"/>
                  </a:lnTo>
                  <a:lnTo>
                    <a:pt x="130" y="19162"/>
                  </a:lnTo>
                  <a:lnTo>
                    <a:pt x="1968" y="13705"/>
                  </a:lnTo>
                  <a:lnTo>
                    <a:pt x="5814" y="8630"/>
                  </a:lnTo>
                  <a:lnTo>
                    <a:pt x="11466" y="4032"/>
                  </a:lnTo>
                  <a:lnTo>
                    <a:pt x="18717" y="0"/>
                  </a:lnTo>
                  <a:lnTo>
                    <a:pt x="18717" y="15654"/>
                  </a:lnTo>
                  <a:lnTo>
                    <a:pt x="22148" y="23701"/>
                  </a:lnTo>
                  <a:lnTo>
                    <a:pt x="31506" y="30272"/>
                  </a:lnTo>
                  <a:lnTo>
                    <a:pt x="45385" y="34703"/>
                  </a:lnTo>
                  <a:lnTo>
                    <a:pt x="62382" y="36327"/>
                  </a:lnTo>
                  <a:lnTo>
                    <a:pt x="79380" y="34703"/>
                  </a:lnTo>
                  <a:lnTo>
                    <a:pt x="93261" y="30272"/>
                  </a:lnTo>
                  <a:lnTo>
                    <a:pt x="102619" y="23701"/>
                  </a:lnTo>
                  <a:lnTo>
                    <a:pt x="106051" y="15654"/>
                  </a:lnTo>
                  <a:lnTo>
                    <a:pt x="106051" y="8"/>
                  </a:lnTo>
                  <a:lnTo>
                    <a:pt x="113301" y="4032"/>
                  </a:lnTo>
                  <a:lnTo>
                    <a:pt x="118951" y="8630"/>
                  </a:lnTo>
                  <a:lnTo>
                    <a:pt x="122798" y="13706"/>
                  </a:lnTo>
                  <a:lnTo>
                    <a:pt x="124635" y="19164"/>
                  </a:lnTo>
                  <a:lnTo>
                    <a:pt x="124703" y="22415"/>
                  </a:lnTo>
                  <a:lnTo>
                    <a:pt x="119058" y="33440"/>
                  </a:lnTo>
                  <a:lnTo>
                    <a:pt x="105558" y="42396"/>
                  </a:lnTo>
                  <a:lnTo>
                    <a:pt x="86050" y="48411"/>
                  </a:lnTo>
                  <a:lnTo>
                    <a:pt x="62382" y="50610"/>
                  </a:lnTo>
                  <a:close/>
                </a:path>
              </a:pathLst>
            </a:custGeom>
            <a:solidFill>
              <a:srgbClr val="F9E5FC"/>
            </a:solidFill>
          </p:spPr>
          <p:txBody>
            <a:bodyPr wrap="square" lIns="0" tIns="0" rIns="0" bIns="0" rtlCol="0"/>
            <a:lstStyle/>
            <a:p>
              <a:endParaRPr dirty="0"/>
            </a:p>
          </p:txBody>
        </p:sp>
        <p:sp>
          <p:nvSpPr>
            <p:cNvPr id="80" name="object 80"/>
            <p:cNvSpPr/>
            <p:nvPr/>
          </p:nvSpPr>
          <p:spPr>
            <a:xfrm>
              <a:off x="5404463" y="5921848"/>
              <a:ext cx="125095" cy="50800"/>
            </a:xfrm>
            <a:custGeom>
              <a:avLst/>
              <a:gdLst/>
              <a:ahLst/>
              <a:cxnLst/>
              <a:rect l="l" t="t" r="r" b="b"/>
              <a:pathLst>
                <a:path w="125095" h="50800">
                  <a:moveTo>
                    <a:pt x="67" y="19162"/>
                  </a:moveTo>
                  <a:lnTo>
                    <a:pt x="1904" y="13703"/>
                  </a:lnTo>
                  <a:lnTo>
                    <a:pt x="5750" y="8624"/>
                  </a:lnTo>
                  <a:lnTo>
                    <a:pt x="11402" y="4024"/>
                  </a:lnTo>
                  <a:lnTo>
                    <a:pt x="18654" y="0"/>
                  </a:lnTo>
                  <a:lnTo>
                    <a:pt x="11403" y="4032"/>
                  </a:lnTo>
                  <a:lnTo>
                    <a:pt x="5751" y="8630"/>
                  </a:lnTo>
                  <a:lnTo>
                    <a:pt x="1905" y="13705"/>
                  </a:lnTo>
                  <a:lnTo>
                    <a:pt x="67" y="19162"/>
                  </a:lnTo>
                  <a:close/>
                </a:path>
                <a:path w="125095" h="50800">
                  <a:moveTo>
                    <a:pt x="124572" y="19164"/>
                  </a:moveTo>
                  <a:lnTo>
                    <a:pt x="122735" y="13705"/>
                  </a:lnTo>
                  <a:lnTo>
                    <a:pt x="118885" y="8626"/>
                  </a:lnTo>
                  <a:lnTo>
                    <a:pt x="113228" y="4026"/>
                  </a:lnTo>
                  <a:lnTo>
                    <a:pt x="105987" y="2"/>
                  </a:lnTo>
                  <a:lnTo>
                    <a:pt x="113246" y="4032"/>
                  </a:lnTo>
                  <a:lnTo>
                    <a:pt x="118893" y="8630"/>
                  </a:lnTo>
                  <a:lnTo>
                    <a:pt x="122736" y="13706"/>
                  </a:lnTo>
                  <a:lnTo>
                    <a:pt x="124572" y="19164"/>
                  </a:lnTo>
                  <a:close/>
                </a:path>
                <a:path w="125095" h="50800">
                  <a:moveTo>
                    <a:pt x="62321" y="50610"/>
                  </a:moveTo>
                  <a:lnTo>
                    <a:pt x="38639" y="48411"/>
                  </a:lnTo>
                  <a:lnTo>
                    <a:pt x="19140" y="42396"/>
                  </a:lnTo>
                  <a:lnTo>
                    <a:pt x="5644" y="33440"/>
                  </a:lnTo>
                  <a:lnTo>
                    <a:pt x="0" y="22415"/>
                  </a:lnTo>
                  <a:lnTo>
                    <a:pt x="5647" y="33441"/>
                  </a:lnTo>
                  <a:lnTo>
                    <a:pt x="19155" y="42399"/>
                  </a:lnTo>
                  <a:lnTo>
                    <a:pt x="38696" y="48415"/>
                  </a:lnTo>
                  <a:lnTo>
                    <a:pt x="62321" y="50610"/>
                  </a:lnTo>
                  <a:close/>
                </a:path>
                <a:path w="125095" h="50800">
                  <a:moveTo>
                    <a:pt x="62369" y="50610"/>
                  </a:moveTo>
                  <a:lnTo>
                    <a:pt x="85988" y="48411"/>
                  </a:lnTo>
                  <a:lnTo>
                    <a:pt x="105495" y="42396"/>
                  </a:lnTo>
                  <a:lnTo>
                    <a:pt x="118994" y="33440"/>
                  </a:lnTo>
                  <a:lnTo>
                    <a:pt x="124640" y="22415"/>
                  </a:lnTo>
                  <a:lnTo>
                    <a:pt x="118994" y="33441"/>
                  </a:lnTo>
                  <a:lnTo>
                    <a:pt x="105495" y="42399"/>
                  </a:lnTo>
                  <a:lnTo>
                    <a:pt x="85988" y="48415"/>
                  </a:lnTo>
                  <a:lnTo>
                    <a:pt x="62369" y="50610"/>
                  </a:lnTo>
                  <a:close/>
                </a:path>
                <a:path w="125095" h="50800">
                  <a:moveTo>
                    <a:pt x="62321" y="50615"/>
                  </a:moveTo>
                  <a:close/>
                </a:path>
              </a:pathLst>
            </a:custGeom>
            <a:solidFill>
              <a:srgbClr val="F9F4C6"/>
            </a:solidFill>
          </p:spPr>
          <p:txBody>
            <a:bodyPr wrap="square" lIns="0" tIns="0" rIns="0" bIns="0" rtlCol="0"/>
            <a:lstStyle/>
            <a:p>
              <a:endParaRPr dirty="0"/>
            </a:p>
          </p:txBody>
        </p:sp>
        <p:sp>
          <p:nvSpPr>
            <p:cNvPr id="81" name="object 81"/>
            <p:cNvSpPr/>
            <p:nvPr/>
          </p:nvSpPr>
          <p:spPr>
            <a:xfrm>
              <a:off x="5423119" y="5913884"/>
              <a:ext cx="87630" cy="44450"/>
            </a:xfrm>
            <a:custGeom>
              <a:avLst/>
              <a:gdLst/>
              <a:ahLst/>
              <a:cxnLst/>
              <a:rect l="l" t="t" r="r" b="b"/>
              <a:pathLst>
                <a:path w="87629" h="44450">
                  <a:moveTo>
                    <a:pt x="43662" y="44289"/>
                  </a:moveTo>
                  <a:lnTo>
                    <a:pt x="26666" y="42664"/>
                  </a:lnTo>
                  <a:lnTo>
                    <a:pt x="12788" y="38234"/>
                  </a:lnTo>
                  <a:lnTo>
                    <a:pt x="3431" y="31664"/>
                  </a:lnTo>
                  <a:lnTo>
                    <a:pt x="0" y="23617"/>
                  </a:lnTo>
                  <a:lnTo>
                    <a:pt x="0" y="0"/>
                  </a:lnTo>
                  <a:lnTo>
                    <a:pt x="87330" y="0"/>
                  </a:lnTo>
                  <a:lnTo>
                    <a:pt x="87330" y="23617"/>
                  </a:lnTo>
                  <a:lnTo>
                    <a:pt x="83899" y="31664"/>
                  </a:lnTo>
                  <a:lnTo>
                    <a:pt x="74541" y="38234"/>
                  </a:lnTo>
                  <a:lnTo>
                    <a:pt x="60661" y="42664"/>
                  </a:lnTo>
                  <a:lnTo>
                    <a:pt x="43662" y="44289"/>
                  </a:lnTo>
                  <a:close/>
                </a:path>
              </a:pathLst>
            </a:custGeom>
            <a:solidFill>
              <a:srgbClr val="A563C6"/>
            </a:solidFill>
          </p:spPr>
          <p:txBody>
            <a:bodyPr wrap="square" lIns="0" tIns="0" rIns="0" bIns="0" rtlCol="0"/>
            <a:lstStyle/>
            <a:p>
              <a:endParaRPr dirty="0"/>
            </a:p>
          </p:txBody>
        </p:sp>
        <p:sp>
          <p:nvSpPr>
            <p:cNvPr id="82" name="object 82"/>
            <p:cNvSpPr/>
            <p:nvPr/>
          </p:nvSpPr>
          <p:spPr>
            <a:xfrm>
              <a:off x="5423118" y="5893213"/>
              <a:ext cx="87630" cy="41910"/>
            </a:xfrm>
            <a:custGeom>
              <a:avLst/>
              <a:gdLst/>
              <a:ahLst/>
              <a:cxnLst/>
              <a:rect l="l" t="t" r="r" b="b"/>
              <a:pathLst>
                <a:path w="87629" h="41910">
                  <a:moveTo>
                    <a:pt x="43662" y="41340"/>
                  </a:moveTo>
                  <a:lnTo>
                    <a:pt x="26666" y="39716"/>
                  </a:lnTo>
                  <a:lnTo>
                    <a:pt x="12788" y="35286"/>
                  </a:lnTo>
                  <a:lnTo>
                    <a:pt x="3431" y="28716"/>
                  </a:lnTo>
                  <a:lnTo>
                    <a:pt x="0" y="20671"/>
                  </a:lnTo>
                  <a:lnTo>
                    <a:pt x="3431" y="12624"/>
                  </a:lnTo>
                  <a:lnTo>
                    <a:pt x="12788" y="6053"/>
                  </a:lnTo>
                  <a:lnTo>
                    <a:pt x="26666" y="1624"/>
                  </a:lnTo>
                  <a:lnTo>
                    <a:pt x="43662" y="0"/>
                  </a:lnTo>
                  <a:lnTo>
                    <a:pt x="60661" y="1624"/>
                  </a:lnTo>
                  <a:lnTo>
                    <a:pt x="74541" y="6053"/>
                  </a:lnTo>
                  <a:lnTo>
                    <a:pt x="83899" y="12624"/>
                  </a:lnTo>
                  <a:lnTo>
                    <a:pt x="87330" y="20671"/>
                  </a:lnTo>
                  <a:lnTo>
                    <a:pt x="83899" y="28716"/>
                  </a:lnTo>
                  <a:lnTo>
                    <a:pt x="74541" y="35286"/>
                  </a:lnTo>
                  <a:lnTo>
                    <a:pt x="60661" y="39716"/>
                  </a:lnTo>
                  <a:lnTo>
                    <a:pt x="43662" y="41340"/>
                  </a:lnTo>
                  <a:close/>
                </a:path>
              </a:pathLst>
            </a:custGeom>
            <a:solidFill>
              <a:srgbClr val="E0C1F2"/>
            </a:solidFill>
          </p:spPr>
          <p:txBody>
            <a:bodyPr wrap="square" lIns="0" tIns="0" rIns="0" bIns="0" rtlCol="0"/>
            <a:lstStyle/>
            <a:p>
              <a:endParaRPr dirty="0"/>
            </a:p>
          </p:txBody>
        </p:sp>
        <p:sp>
          <p:nvSpPr>
            <p:cNvPr id="83" name="object 83"/>
            <p:cNvSpPr/>
            <p:nvPr/>
          </p:nvSpPr>
          <p:spPr>
            <a:xfrm>
              <a:off x="5438698" y="5897936"/>
              <a:ext cx="19685" cy="34290"/>
            </a:xfrm>
            <a:custGeom>
              <a:avLst/>
              <a:gdLst/>
              <a:ahLst/>
              <a:cxnLst/>
              <a:rect l="l" t="t" r="r" b="b"/>
              <a:pathLst>
                <a:path w="19685" h="34289">
                  <a:moveTo>
                    <a:pt x="13360" y="30353"/>
                  </a:moveTo>
                  <a:lnTo>
                    <a:pt x="11963" y="18961"/>
                  </a:lnTo>
                  <a:lnTo>
                    <a:pt x="11455" y="11404"/>
                  </a:lnTo>
                  <a:lnTo>
                    <a:pt x="11341" y="2552"/>
                  </a:lnTo>
                  <a:lnTo>
                    <a:pt x="11188" y="1003"/>
                  </a:lnTo>
                  <a:lnTo>
                    <a:pt x="9575" y="114"/>
                  </a:lnTo>
                  <a:lnTo>
                    <a:pt x="9042" y="63"/>
                  </a:lnTo>
                  <a:lnTo>
                    <a:pt x="8521" y="63"/>
                  </a:lnTo>
                  <a:lnTo>
                    <a:pt x="5486" y="114"/>
                  </a:lnTo>
                  <a:lnTo>
                    <a:pt x="2667" y="965"/>
                  </a:lnTo>
                  <a:lnTo>
                    <a:pt x="266" y="2489"/>
                  </a:lnTo>
                  <a:lnTo>
                    <a:pt x="0" y="2286"/>
                  </a:lnTo>
                  <a:lnTo>
                    <a:pt x="800" y="10172"/>
                  </a:lnTo>
                  <a:lnTo>
                    <a:pt x="977" y="18110"/>
                  </a:lnTo>
                  <a:lnTo>
                    <a:pt x="457" y="28181"/>
                  </a:lnTo>
                  <a:lnTo>
                    <a:pt x="1562" y="29857"/>
                  </a:lnTo>
                  <a:lnTo>
                    <a:pt x="6032" y="31699"/>
                  </a:lnTo>
                  <a:lnTo>
                    <a:pt x="8724" y="32600"/>
                  </a:lnTo>
                  <a:lnTo>
                    <a:pt x="11455" y="33337"/>
                  </a:lnTo>
                  <a:lnTo>
                    <a:pt x="11988" y="33426"/>
                  </a:lnTo>
                  <a:lnTo>
                    <a:pt x="12217" y="33388"/>
                  </a:lnTo>
                  <a:lnTo>
                    <a:pt x="12687" y="33261"/>
                  </a:lnTo>
                  <a:lnTo>
                    <a:pt x="12890" y="32727"/>
                  </a:lnTo>
                  <a:lnTo>
                    <a:pt x="13360" y="30353"/>
                  </a:lnTo>
                  <a:close/>
                </a:path>
                <a:path w="19685" h="34289">
                  <a:moveTo>
                    <a:pt x="19532" y="32613"/>
                  </a:moveTo>
                  <a:lnTo>
                    <a:pt x="16560" y="0"/>
                  </a:lnTo>
                  <a:lnTo>
                    <a:pt x="16141" y="0"/>
                  </a:lnTo>
                  <a:lnTo>
                    <a:pt x="15976" y="25"/>
                  </a:lnTo>
                  <a:lnTo>
                    <a:pt x="15595" y="368"/>
                  </a:lnTo>
                  <a:lnTo>
                    <a:pt x="15049" y="1231"/>
                  </a:lnTo>
                  <a:lnTo>
                    <a:pt x="17145" y="33578"/>
                  </a:lnTo>
                  <a:lnTo>
                    <a:pt x="16700" y="33566"/>
                  </a:lnTo>
                  <a:lnTo>
                    <a:pt x="16916" y="33896"/>
                  </a:lnTo>
                  <a:lnTo>
                    <a:pt x="17272" y="34036"/>
                  </a:lnTo>
                  <a:lnTo>
                    <a:pt x="18161" y="34036"/>
                  </a:lnTo>
                  <a:lnTo>
                    <a:pt x="18719" y="33782"/>
                  </a:lnTo>
                  <a:lnTo>
                    <a:pt x="19532" y="32613"/>
                  </a:lnTo>
                  <a:close/>
                </a:path>
              </a:pathLst>
            </a:custGeom>
            <a:solidFill>
              <a:srgbClr val="EFE0F9"/>
            </a:solidFill>
          </p:spPr>
          <p:txBody>
            <a:bodyPr wrap="square" lIns="0" tIns="0" rIns="0" bIns="0" rtlCol="0"/>
            <a:lstStyle/>
            <a:p>
              <a:endParaRPr dirty="0"/>
            </a:p>
          </p:txBody>
        </p:sp>
        <p:sp>
          <p:nvSpPr>
            <p:cNvPr id="84" name="object 84"/>
            <p:cNvSpPr/>
            <p:nvPr/>
          </p:nvSpPr>
          <p:spPr>
            <a:xfrm>
              <a:off x="3283948" y="5756727"/>
              <a:ext cx="4266565" cy="2400300"/>
            </a:xfrm>
            <a:custGeom>
              <a:avLst/>
              <a:gdLst/>
              <a:ahLst/>
              <a:cxnLst/>
              <a:rect l="l" t="t" r="r" b="b"/>
              <a:pathLst>
                <a:path w="4266565" h="2400300">
                  <a:moveTo>
                    <a:pt x="120205" y="0"/>
                  </a:move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lnTo>
                    <a:pt x="120205" y="0"/>
                  </a:lnTo>
                  <a:close/>
                </a:path>
              </a:pathLst>
            </a:custGeom>
            <a:ln w="67851">
              <a:solidFill>
                <a:srgbClr val="FFFFFF"/>
              </a:solidFill>
            </a:ln>
          </p:spPr>
          <p:txBody>
            <a:bodyPr wrap="square" lIns="0" tIns="0" rIns="0" bIns="0" rtlCol="0"/>
            <a:lstStyle/>
            <a:p>
              <a:endParaRPr dirty="0"/>
            </a:p>
          </p:txBody>
        </p:sp>
        <p:sp>
          <p:nvSpPr>
            <p:cNvPr id="85" name="object 85"/>
            <p:cNvSpPr/>
            <p:nvPr/>
          </p:nvSpPr>
          <p:spPr>
            <a:xfrm>
              <a:off x="1311415" y="3224132"/>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86" name="object 86"/>
            <p:cNvSpPr/>
            <p:nvPr/>
          </p:nvSpPr>
          <p:spPr>
            <a:xfrm>
              <a:off x="1427436" y="3340141"/>
              <a:ext cx="4740910" cy="2667000"/>
            </a:xfrm>
            <a:custGeom>
              <a:avLst/>
              <a:gdLst/>
              <a:ahLst/>
              <a:cxnLst/>
              <a:rect l="l" t="t" r="r" b="b"/>
              <a:pathLst>
                <a:path w="4740910"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87" name="object 87"/>
          <p:cNvSpPr txBox="1"/>
          <p:nvPr/>
        </p:nvSpPr>
        <p:spPr>
          <a:xfrm>
            <a:off x="1699911" y="3749950"/>
            <a:ext cx="4925314" cy="221856"/>
          </a:xfrm>
          <a:prstGeom prst="rect">
            <a:avLst/>
          </a:prstGeom>
        </p:spPr>
        <p:txBody>
          <a:bodyPr vert="horz" wrap="square" lIns="0" tIns="13970" rIns="0" bIns="0" rtlCol="0">
            <a:spAutoFit/>
          </a:bodyPr>
          <a:lstStyle/>
          <a:p>
            <a:pPr marL="12700">
              <a:lnSpc>
                <a:spcPct val="100000"/>
              </a:lnSpc>
              <a:spcBef>
                <a:spcPts val="110"/>
              </a:spcBef>
            </a:pPr>
            <a:r>
              <a:rPr lang="en" sz="1350" b="1" spc="-25" dirty="0">
                <a:solidFill>
                  <a:srgbClr val="231F20"/>
                </a:solidFill>
                <a:latin typeface="Calibri"/>
                <a:cs typeface="Calibri"/>
              </a:rPr>
              <a:t>HOW TO SPOT A SCAM RECEIVED BY EMAIL OR SMS?</a:t>
            </a:r>
            <a:endParaRPr lang="fr-FR" sz="1350" b="1" dirty="0">
              <a:latin typeface="Calibri"/>
              <a:cs typeface="Calibri"/>
            </a:endParaRPr>
          </a:p>
        </p:txBody>
      </p:sp>
      <p:sp>
        <p:nvSpPr>
          <p:cNvPr id="88" name="object 88"/>
          <p:cNvSpPr/>
          <p:nvPr/>
        </p:nvSpPr>
        <p:spPr>
          <a:xfrm>
            <a:off x="1693701" y="3529831"/>
            <a:ext cx="2144395" cy="24765"/>
          </a:xfrm>
          <a:custGeom>
            <a:avLst/>
            <a:gdLst/>
            <a:ahLst/>
            <a:cxnLst/>
            <a:rect l="l" t="t" r="r" b="b"/>
            <a:pathLst>
              <a:path w="2144395" h="24764">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9" name="object 89"/>
          <p:cNvSpPr txBox="1"/>
          <p:nvPr/>
        </p:nvSpPr>
        <p:spPr>
          <a:xfrm>
            <a:off x="4731165" y="3413340"/>
            <a:ext cx="416686" cy="114774"/>
          </a:xfrm>
          <a:prstGeom prst="rect">
            <a:avLst/>
          </a:prstGeom>
        </p:spPr>
        <p:txBody>
          <a:bodyPr vert="horz" wrap="square" lIns="0" tIns="14604" rIns="0" bIns="0" rtlCol="0">
            <a:spAutoFit/>
          </a:bodyPr>
          <a:lstStyle/>
          <a:p>
            <a:pPr marL="12700">
              <a:lnSpc>
                <a:spcPct val="100000"/>
              </a:lnSpc>
              <a:spcBef>
                <a:spcPts val="114"/>
              </a:spcBef>
            </a:pPr>
            <a:r>
              <a:rPr lang="en" sz="650" b="1" dirty="0">
                <a:solidFill>
                  <a:srgbClr val="212121"/>
                </a:solidFill>
                <a:latin typeface="Calibri"/>
                <a:cs typeface="Calibri"/>
              </a:rPr>
              <a:t>ACTIVITY 2</a:t>
            </a:r>
            <a:endParaRPr lang="fr-FR" sz="650" b="1" dirty="0">
              <a:latin typeface="Calibri"/>
              <a:cs typeface="Calibri"/>
            </a:endParaRPr>
          </a:p>
        </p:txBody>
      </p:sp>
      <p:grpSp>
        <p:nvGrpSpPr>
          <p:cNvPr id="90" name="object 90"/>
          <p:cNvGrpSpPr/>
          <p:nvPr/>
        </p:nvGrpSpPr>
        <p:grpSpPr>
          <a:xfrm>
            <a:off x="1389653" y="2878645"/>
            <a:ext cx="14375130" cy="3166110"/>
            <a:chOff x="1389653" y="2878645"/>
            <a:chExt cx="14375130" cy="3166110"/>
          </a:xfrm>
        </p:grpSpPr>
        <p:sp>
          <p:nvSpPr>
            <p:cNvPr id="91" name="object 91"/>
            <p:cNvSpPr/>
            <p:nvPr/>
          </p:nvSpPr>
          <p:spPr>
            <a:xfrm>
              <a:off x="3850157" y="3529831"/>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22"/>
                  </a:lnTo>
                  <a:lnTo>
                    <a:pt x="2156968" y="25222"/>
                  </a:lnTo>
                  <a:lnTo>
                    <a:pt x="2156968"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92" name="object 92"/>
            <p:cNvSpPr/>
            <p:nvPr/>
          </p:nvSpPr>
          <p:spPr>
            <a:xfrm>
              <a:off x="3840625" y="3529829"/>
              <a:ext cx="24765" cy="24765"/>
            </a:xfrm>
            <a:custGeom>
              <a:avLst/>
              <a:gdLst/>
              <a:ahLst/>
              <a:cxnLst/>
              <a:rect l="l" t="t" r="r" b="b"/>
              <a:pathLst>
                <a:path w="24764" h="24764">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93" name="object 93"/>
            <p:cNvSpPr/>
            <p:nvPr/>
          </p:nvSpPr>
          <p:spPr>
            <a:xfrm>
              <a:off x="3818714" y="3509489"/>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94" name="object 94"/>
            <p:cNvSpPr/>
            <p:nvPr/>
          </p:nvSpPr>
          <p:spPr>
            <a:xfrm>
              <a:off x="3812450" y="3503320"/>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5" name="object 95"/>
            <p:cNvPicPr/>
            <p:nvPr/>
          </p:nvPicPr>
          <p:blipFill>
            <a:blip r:embed="rId8" cstate="screen">
              <a:extLst>
                <a:ext uri="{28A0092B-C50C-407E-A947-70E740481C1C}">
                  <a14:useLocalDpi xmlns:a14="http://schemas.microsoft.com/office/drawing/2010/main"/>
                </a:ext>
              </a:extLst>
            </a:blip>
            <a:stretch>
              <a:fillRect/>
            </a:stretch>
          </p:blipFill>
          <p:spPr>
            <a:xfrm>
              <a:off x="1563788" y="3484389"/>
              <a:ext cx="153661" cy="102861"/>
            </a:xfrm>
            <a:prstGeom prst="rect">
              <a:avLst/>
            </a:prstGeom>
          </p:spPr>
        </p:pic>
        <p:sp>
          <p:nvSpPr>
            <p:cNvPr id="96" name="object 96"/>
            <p:cNvSpPr/>
            <p:nvPr/>
          </p:nvSpPr>
          <p:spPr>
            <a:xfrm>
              <a:off x="3775976" y="3484390"/>
              <a:ext cx="153670" cy="102870"/>
            </a:xfrm>
            <a:custGeom>
              <a:avLst/>
              <a:gdLst/>
              <a:ahLst/>
              <a:cxnLst/>
              <a:rect l="l" t="t" r="r" b="b"/>
              <a:pathLst>
                <a:path w="153670" h="102870">
                  <a:moveTo>
                    <a:pt x="153657" y="62649"/>
                  </a:moveTo>
                  <a:lnTo>
                    <a:pt x="152311" y="54762"/>
                  </a:lnTo>
                  <a:lnTo>
                    <a:pt x="148310" y="47383"/>
                  </a:lnTo>
                  <a:lnTo>
                    <a:pt x="141795" y="40652"/>
                  </a:lnTo>
                  <a:lnTo>
                    <a:pt x="132867" y="34709"/>
                  </a:lnTo>
                  <a:lnTo>
                    <a:pt x="132867" y="30378"/>
                  </a:lnTo>
                  <a:lnTo>
                    <a:pt x="128600" y="18326"/>
                  </a:lnTo>
                  <a:lnTo>
                    <a:pt x="116827" y="8699"/>
                  </a:lnTo>
                  <a:lnTo>
                    <a:pt x="113245" y="7416"/>
                  </a:lnTo>
                  <a:lnTo>
                    <a:pt x="99060" y="2311"/>
                  </a:lnTo>
                  <a:lnTo>
                    <a:pt x="76835" y="0"/>
                  </a:lnTo>
                  <a:lnTo>
                    <a:pt x="54597" y="2311"/>
                  </a:lnTo>
                  <a:lnTo>
                    <a:pt x="36830" y="8699"/>
                  </a:lnTo>
                  <a:lnTo>
                    <a:pt x="25057" y="18326"/>
                  </a:lnTo>
                  <a:lnTo>
                    <a:pt x="20802" y="30378"/>
                  </a:lnTo>
                  <a:lnTo>
                    <a:pt x="20802" y="34709"/>
                  </a:lnTo>
                  <a:lnTo>
                    <a:pt x="11874" y="40652"/>
                  </a:lnTo>
                  <a:lnTo>
                    <a:pt x="5346" y="47383"/>
                  </a:lnTo>
                  <a:lnTo>
                    <a:pt x="1358" y="54762"/>
                  </a:lnTo>
                  <a:lnTo>
                    <a:pt x="0" y="62649"/>
                  </a:lnTo>
                  <a:lnTo>
                    <a:pt x="5842" y="78613"/>
                  </a:lnTo>
                  <a:lnTo>
                    <a:pt x="21983" y="91363"/>
                  </a:lnTo>
                  <a:lnTo>
                    <a:pt x="46342" y="99809"/>
                  </a:lnTo>
                  <a:lnTo>
                    <a:pt x="76835" y="102870"/>
                  </a:lnTo>
                  <a:lnTo>
                    <a:pt x="107315" y="99809"/>
                  </a:lnTo>
                  <a:lnTo>
                    <a:pt x="119837" y="95465"/>
                  </a:lnTo>
                  <a:lnTo>
                    <a:pt x="131673" y="91363"/>
                  </a:lnTo>
                  <a:lnTo>
                    <a:pt x="147815" y="78613"/>
                  </a:lnTo>
                  <a:lnTo>
                    <a:pt x="153657" y="62649"/>
                  </a:lnTo>
                  <a:close/>
                </a:path>
              </a:pathLst>
            </a:custGeom>
            <a:solidFill>
              <a:srgbClr val="FFFFFF"/>
            </a:solidFill>
          </p:spPr>
          <p:txBody>
            <a:bodyPr wrap="square" lIns="0" tIns="0" rIns="0" bIns="0" rtlCol="0"/>
            <a:lstStyle/>
            <a:p>
              <a:endParaRPr dirty="0"/>
            </a:p>
          </p:txBody>
        </p:sp>
        <p:sp>
          <p:nvSpPr>
            <p:cNvPr id="97" name="object 97"/>
            <p:cNvSpPr/>
            <p:nvPr/>
          </p:nvSpPr>
          <p:spPr>
            <a:xfrm>
              <a:off x="3783499" y="3523608"/>
              <a:ext cx="139065" cy="56515"/>
            </a:xfrm>
            <a:custGeom>
              <a:avLst/>
              <a:gdLst/>
              <a:ahLst/>
              <a:cxnLst/>
              <a:rect l="l" t="t" r="r" b="b"/>
              <a:pathLst>
                <a:path w="139064" h="56514">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8" name="object 98"/>
            <p:cNvSpPr/>
            <p:nvPr/>
          </p:nvSpPr>
          <p:spPr>
            <a:xfrm>
              <a:off x="3783569" y="3523608"/>
              <a:ext cx="139065" cy="56515"/>
            </a:xfrm>
            <a:custGeom>
              <a:avLst/>
              <a:gdLst/>
              <a:ahLst/>
              <a:cxnLst/>
              <a:rect l="l" t="t" r="r" b="b"/>
              <a:pathLst>
                <a:path w="139064" h="56514">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4" h="56514">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4" h="56514">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4" h="56514">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4" h="56514">
                  <a:moveTo>
                    <a:pt x="69245" y="56239"/>
                  </a:moveTo>
                  <a:close/>
                </a:path>
              </a:pathLst>
            </a:custGeom>
            <a:solidFill>
              <a:srgbClr val="F9F4C6"/>
            </a:solidFill>
          </p:spPr>
          <p:txBody>
            <a:bodyPr wrap="square" lIns="0" tIns="0" rIns="0" bIns="0" rtlCol="0"/>
            <a:lstStyle/>
            <a:p>
              <a:endParaRPr dirty="0"/>
            </a:p>
          </p:txBody>
        </p:sp>
        <p:sp>
          <p:nvSpPr>
            <p:cNvPr id="99" name="object 99"/>
            <p:cNvSpPr/>
            <p:nvPr/>
          </p:nvSpPr>
          <p:spPr>
            <a:xfrm>
              <a:off x="3804297" y="3514760"/>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100" name="object 100"/>
            <p:cNvSpPr/>
            <p:nvPr/>
          </p:nvSpPr>
          <p:spPr>
            <a:xfrm>
              <a:off x="3804297" y="3491792"/>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101" name="object 101"/>
            <p:cNvSpPr/>
            <p:nvPr/>
          </p:nvSpPr>
          <p:spPr>
            <a:xfrm>
              <a:off x="3821607" y="3497039"/>
              <a:ext cx="22225" cy="38100"/>
            </a:xfrm>
            <a:custGeom>
              <a:avLst/>
              <a:gdLst/>
              <a:ahLst/>
              <a:cxnLst/>
              <a:rect l="l" t="t" r="r" b="b"/>
              <a:pathLst>
                <a:path w="22225" h="38100">
                  <a:moveTo>
                    <a:pt x="14859" y="33718"/>
                  </a:moveTo>
                  <a:lnTo>
                    <a:pt x="13296" y="21069"/>
                  </a:lnTo>
                  <a:lnTo>
                    <a:pt x="12725" y="12674"/>
                  </a:lnTo>
                  <a:lnTo>
                    <a:pt x="12598" y="2832"/>
                  </a:lnTo>
                  <a:lnTo>
                    <a:pt x="12446" y="1104"/>
                  </a:lnTo>
                  <a:lnTo>
                    <a:pt x="10642" y="127"/>
                  </a:lnTo>
                  <a:lnTo>
                    <a:pt x="10045" y="63"/>
                  </a:lnTo>
                  <a:lnTo>
                    <a:pt x="9461" y="63"/>
                  </a:lnTo>
                  <a:lnTo>
                    <a:pt x="6096" y="127"/>
                  </a:lnTo>
                  <a:lnTo>
                    <a:pt x="2959" y="1079"/>
                  </a:lnTo>
                  <a:lnTo>
                    <a:pt x="304" y="2755"/>
                  </a:lnTo>
                  <a:lnTo>
                    <a:pt x="0" y="2527"/>
                  </a:lnTo>
                  <a:lnTo>
                    <a:pt x="533" y="9118"/>
                  </a:lnTo>
                  <a:lnTo>
                    <a:pt x="812" y="15722"/>
                  </a:lnTo>
                  <a:lnTo>
                    <a:pt x="850" y="22326"/>
                  </a:lnTo>
                  <a:lnTo>
                    <a:pt x="520" y="31305"/>
                  </a:lnTo>
                  <a:lnTo>
                    <a:pt x="1739" y="33172"/>
                  </a:lnTo>
                  <a:lnTo>
                    <a:pt x="6705" y="35217"/>
                  </a:lnTo>
                  <a:lnTo>
                    <a:pt x="9690" y="36220"/>
                  </a:lnTo>
                  <a:lnTo>
                    <a:pt x="12725" y="37033"/>
                  </a:lnTo>
                  <a:lnTo>
                    <a:pt x="13322" y="37134"/>
                  </a:lnTo>
                  <a:lnTo>
                    <a:pt x="13576" y="37096"/>
                  </a:lnTo>
                  <a:lnTo>
                    <a:pt x="14097" y="36957"/>
                  </a:lnTo>
                  <a:lnTo>
                    <a:pt x="14325" y="36360"/>
                  </a:lnTo>
                  <a:lnTo>
                    <a:pt x="14859" y="33718"/>
                  </a:lnTo>
                  <a:close/>
                </a:path>
                <a:path w="22225" h="38100">
                  <a:moveTo>
                    <a:pt x="21717" y="36233"/>
                  </a:moveTo>
                  <a:lnTo>
                    <a:pt x="18402" y="0"/>
                  </a:lnTo>
                  <a:lnTo>
                    <a:pt x="17932" y="0"/>
                  </a:lnTo>
                  <a:lnTo>
                    <a:pt x="17754" y="25"/>
                  </a:lnTo>
                  <a:lnTo>
                    <a:pt x="17335" y="419"/>
                  </a:lnTo>
                  <a:lnTo>
                    <a:pt x="16725" y="1371"/>
                  </a:lnTo>
                  <a:lnTo>
                    <a:pt x="19062" y="37299"/>
                  </a:lnTo>
                  <a:lnTo>
                    <a:pt x="18567" y="37299"/>
                  </a:lnTo>
                  <a:lnTo>
                    <a:pt x="18796" y="37655"/>
                  </a:lnTo>
                  <a:lnTo>
                    <a:pt x="19189" y="37820"/>
                  </a:lnTo>
                  <a:lnTo>
                    <a:pt x="20180" y="37820"/>
                  </a:lnTo>
                  <a:lnTo>
                    <a:pt x="20789" y="37528"/>
                  </a:lnTo>
                  <a:lnTo>
                    <a:pt x="21717" y="36233"/>
                  </a:lnTo>
                  <a:close/>
                </a:path>
              </a:pathLst>
            </a:custGeom>
            <a:solidFill>
              <a:srgbClr val="EFE0F9"/>
            </a:solidFill>
          </p:spPr>
          <p:txBody>
            <a:bodyPr wrap="square" lIns="0" tIns="0" rIns="0" bIns="0" rtlCol="0"/>
            <a:lstStyle/>
            <a:p>
              <a:endParaRPr dirty="0"/>
            </a:p>
          </p:txBody>
        </p:sp>
        <p:sp>
          <p:nvSpPr>
            <p:cNvPr id="102" name="object 102"/>
            <p:cNvSpPr/>
            <p:nvPr/>
          </p:nvSpPr>
          <p:spPr>
            <a:xfrm>
              <a:off x="1427436" y="3340141"/>
              <a:ext cx="4740910" cy="2667000"/>
            </a:xfrm>
            <a:custGeom>
              <a:avLst/>
              <a:gdLst/>
              <a:ahLst/>
              <a:cxnLst/>
              <a:rect l="l" t="t" r="r" b="b"/>
              <a:pathLst>
                <a:path w="4740910"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103" name="object 103"/>
            <p:cNvSpPr/>
            <p:nvPr/>
          </p:nvSpPr>
          <p:spPr>
            <a:xfrm>
              <a:off x="5409382" y="2910077"/>
              <a:ext cx="10323830" cy="1390650"/>
            </a:xfrm>
            <a:custGeom>
              <a:avLst/>
              <a:gdLst/>
              <a:ahLst/>
              <a:cxnLst/>
              <a:rect l="l" t="t" r="r" b="b"/>
              <a:pathLst>
                <a:path w="10323830" h="1390650">
                  <a:moveTo>
                    <a:pt x="9966374" y="0"/>
                  </a:moveTo>
                  <a:lnTo>
                    <a:pt x="97609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1122081"/>
                  </a:lnTo>
                  <a:lnTo>
                    <a:pt x="114976" y="1166752"/>
                  </a:lnTo>
                  <a:lnTo>
                    <a:pt x="100851" y="1210210"/>
                  </a:lnTo>
                  <a:lnTo>
                    <a:pt x="78431" y="1251544"/>
                  </a:lnTo>
                  <a:lnTo>
                    <a:pt x="48633" y="1289847"/>
                  </a:lnTo>
                  <a:lnTo>
                    <a:pt x="12373" y="1324210"/>
                  </a:lnTo>
                  <a:lnTo>
                    <a:pt x="0" y="1343775"/>
                  </a:lnTo>
                  <a:lnTo>
                    <a:pt x="1567" y="1365377"/>
                  </a:lnTo>
                  <a:lnTo>
                    <a:pt x="14679" y="1382856"/>
                  </a:lnTo>
                  <a:lnTo>
                    <a:pt x="36938" y="1390051"/>
                  </a:lnTo>
                  <a:lnTo>
                    <a:pt x="10000655" y="1390083"/>
                  </a:lnTo>
                  <a:lnTo>
                    <a:pt x="10048373" y="1386582"/>
                  </a:lnTo>
                  <a:lnTo>
                    <a:pt x="10093915" y="1376411"/>
                  </a:lnTo>
                  <a:lnTo>
                    <a:pt x="10136783" y="1360071"/>
                  </a:lnTo>
                  <a:lnTo>
                    <a:pt x="10176478" y="1338061"/>
                  </a:lnTo>
                  <a:lnTo>
                    <a:pt x="10212500" y="1310879"/>
                  </a:lnTo>
                  <a:lnTo>
                    <a:pt x="10244351" y="1279027"/>
                  </a:lnTo>
                  <a:lnTo>
                    <a:pt x="10271530" y="1243003"/>
                  </a:lnTo>
                  <a:lnTo>
                    <a:pt x="10293538" y="1203307"/>
                  </a:lnTo>
                  <a:lnTo>
                    <a:pt x="10309876" y="1160438"/>
                  </a:lnTo>
                  <a:lnTo>
                    <a:pt x="10320045" y="1114897"/>
                  </a:lnTo>
                  <a:lnTo>
                    <a:pt x="10323546" y="1067182"/>
                  </a:lnTo>
                  <a:lnTo>
                    <a:pt x="10323546" y="357172"/>
                  </a:lnTo>
                  <a:lnTo>
                    <a:pt x="10320286" y="308706"/>
                  </a:lnTo>
                  <a:lnTo>
                    <a:pt x="10310788" y="262221"/>
                  </a:lnTo>
                  <a:lnTo>
                    <a:pt x="10295478" y="218144"/>
                  </a:lnTo>
                  <a:lnTo>
                    <a:pt x="10274782" y="176900"/>
                  </a:lnTo>
                  <a:lnTo>
                    <a:pt x="10249125" y="138914"/>
                  </a:lnTo>
                  <a:lnTo>
                    <a:pt x="10218933" y="104613"/>
                  </a:lnTo>
                  <a:lnTo>
                    <a:pt x="10184631" y="74421"/>
                  </a:lnTo>
                  <a:lnTo>
                    <a:pt x="10146646" y="48764"/>
                  </a:lnTo>
                  <a:lnTo>
                    <a:pt x="10105401" y="28068"/>
                  </a:lnTo>
                  <a:lnTo>
                    <a:pt x="10061324" y="12758"/>
                  </a:lnTo>
                  <a:lnTo>
                    <a:pt x="10014840" y="3260"/>
                  </a:lnTo>
                  <a:lnTo>
                    <a:pt x="9966374" y="0"/>
                  </a:lnTo>
                  <a:close/>
                </a:path>
              </a:pathLst>
            </a:custGeom>
            <a:solidFill>
              <a:srgbClr val="FFFFFF"/>
            </a:solidFill>
          </p:spPr>
          <p:txBody>
            <a:bodyPr wrap="square" lIns="0" tIns="0" rIns="0" bIns="0" rtlCol="0"/>
            <a:lstStyle/>
            <a:p>
              <a:endParaRPr dirty="0"/>
            </a:p>
          </p:txBody>
        </p:sp>
        <p:sp>
          <p:nvSpPr>
            <p:cNvPr id="104" name="object 104"/>
            <p:cNvSpPr/>
            <p:nvPr/>
          </p:nvSpPr>
          <p:spPr>
            <a:xfrm>
              <a:off x="5409382" y="2910077"/>
              <a:ext cx="10323830" cy="1390650"/>
            </a:xfrm>
            <a:custGeom>
              <a:avLst/>
              <a:gdLst/>
              <a:ahLst/>
              <a:cxnLst/>
              <a:rect l="l" t="t" r="r" b="b"/>
              <a:pathLst>
                <a:path w="10323830" h="1390650">
                  <a:moveTo>
                    <a:pt x="9760966" y="0"/>
                  </a:moveTo>
                  <a:lnTo>
                    <a:pt x="9966374" y="0"/>
                  </a:lnTo>
                  <a:lnTo>
                    <a:pt x="10014840" y="3260"/>
                  </a:lnTo>
                  <a:lnTo>
                    <a:pt x="10061324" y="12758"/>
                  </a:lnTo>
                  <a:lnTo>
                    <a:pt x="10105401" y="28068"/>
                  </a:lnTo>
                  <a:lnTo>
                    <a:pt x="10146646" y="48764"/>
                  </a:lnTo>
                  <a:lnTo>
                    <a:pt x="10184631" y="74421"/>
                  </a:lnTo>
                  <a:lnTo>
                    <a:pt x="10218933" y="104613"/>
                  </a:lnTo>
                  <a:lnTo>
                    <a:pt x="10249125" y="138914"/>
                  </a:lnTo>
                  <a:lnTo>
                    <a:pt x="10274782" y="176900"/>
                  </a:lnTo>
                  <a:lnTo>
                    <a:pt x="10295478" y="218144"/>
                  </a:lnTo>
                  <a:lnTo>
                    <a:pt x="10310788" y="262221"/>
                  </a:lnTo>
                  <a:lnTo>
                    <a:pt x="10320286" y="308706"/>
                  </a:lnTo>
                  <a:lnTo>
                    <a:pt x="10323546" y="357172"/>
                  </a:lnTo>
                  <a:lnTo>
                    <a:pt x="10323546" y="1067182"/>
                  </a:lnTo>
                  <a:lnTo>
                    <a:pt x="10320045" y="1114897"/>
                  </a:lnTo>
                  <a:lnTo>
                    <a:pt x="10309876" y="1160438"/>
                  </a:lnTo>
                  <a:lnTo>
                    <a:pt x="10293538" y="1203307"/>
                  </a:lnTo>
                  <a:lnTo>
                    <a:pt x="10271530" y="1243003"/>
                  </a:lnTo>
                  <a:lnTo>
                    <a:pt x="10244351" y="1279027"/>
                  </a:lnTo>
                  <a:lnTo>
                    <a:pt x="10212500" y="1310879"/>
                  </a:lnTo>
                  <a:lnTo>
                    <a:pt x="10176478" y="1338061"/>
                  </a:lnTo>
                  <a:lnTo>
                    <a:pt x="10136783" y="1360071"/>
                  </a:lnTo>
                  <a:lnTo>
                    <a:pt x="10093915" y="1376411"/>
                  </a:lnTo>
                  <a:lnTo>
                    <a:pt x="10048373" y="1386582"/>
                  </a:lnTo>
                  <a:lnTo>
                    <a:pt x="10000655" y="1390083"/>
                  </a:lnTo>
                  <a:lnTo>
                    <a:pt x="36938" y="1390051"/>
                  </a:lnTo>
                  <a:lnTo>
                    <a:pt x="14679" y="1382856"/>
                  </a:lnTo>
                  <a:lnTo>
                    <a:pt x="1567" y="1365377"/>
                  </a:lnTo>
                  <a:lnTo>
                    <a:pt x="0" y="1343775"/>
                  </a:lnTo>
                  <a:lnTo>
                    <a:pt x="12373" y="1324210"/>
                  </a:lnTo>
                  <a:lnTo>
                    <a:pt x="48633" y="1289847"/>
                  </a:lnTo>
                  <a:lnTo>
                    <a:pt x="78431" y="1251544"/>
                  </a:lnTo>
                  <a:lnTo>
                    <a:pt x="100851" y="1210210"/>
                  </a:lnTo>
                  <a:lnTo>
                    <a:pt x="114976" y="1166752"/>
                  </a:lnTo>
                  <a:lnTo>
                    <a:pt x="119888" y="1122081"/>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9760966" y="0"/>
                  </a:lnTo>
                  <a:close/>
                </a:path>
              </a:pathLst>
            </a:custGeom>
            <a:ln w="62825">
              <a:solidFill>
                <a:srgbClr val="CC96EA"/>
              </a:solidFill>
            </a:ln>
          </p:spPr>
          <p:txBody>
            <a:bodyPr wrap="square" lIns="0" tIns="0" rIns="0" bIns="0" rtlCol="0"/>
            <a:lstStyle/>
            <a:p>
              <a:endParaRPr dirty="0"/>
            </a:p>
          </p:txBody>
        </p:sp>
      </p:grpSp>
      <p:sp>
        <p:nvSpPr>
          <p:cNvPr id="105" name="object 105"/>
          <p:cNvSpPr txBox="1"/>
          <p:nvPr/>
        </p:nvSpPr>
        <p:spPr>
          <a:xfrm>
            <a:off x="1377042" y="6174923"/>
            <a:ext cx="1962775" cy="278281"/>
          </a:xfrm>
          <a:prstGeom prst="rect">
            <a:avLst/>
          </a:prstGeom>
        </p:spPr>
        <p:txBody>
          <a:bodyPr vert="horz" wrap="square" lIns="0" tIns="16510" rIns="0" bIns="0" rtlCol="0">
            <a:spAutoFit/>
          </a:bodyPr>
          <a:lstStyle/>
          <a:p>
            <a:pPr marL="12700">
              <a:lnSpc>
                <a:spcPct val="100000"/>
              </a:lnSpc>
              <a:spcBef>
                <a:spcPts val="130"/>
              </a:spcBef>
            </a:pPr>
            <a:r>
              <a:rPr lang="en" sz="1700" b="1" dirty="0">
                <a:solidFill>
                  <a:srgbClr val="231F20"/>
                </a:solidFill>
                <a:latin typeface="Calibri"/>
                <a:cs typeface="Calibri"/>
              </a:rPr>
              <a:t>SLIDES TO PROJECT</a:t>
            </a:r>
            <a:endParaRPr lang="fr-FR" sz="1700" b="1" dirty="0">
              <a:latin typeface="Calibri"/>
              <a:cs typeface="Calibri"/>
            </a:endParaRPr>
          </a:p>
        </p:txBody>
      </p:sp>
      <p:sp>
        <p:nvSpPr>
          <p:cNvPr id="106" name="object 106"/>
          <p:cNvSpPr txBox="1"/>
          <p:nvPr/>
        </p:nvSpPr>
        <p:spPr>
          <a:xfrm>
            <a:off x="5999455" y="3177661"/>
            <a:ext cx="9238615" cy="377825"/>
          </a:xfrm>
          <a:prstGeom prst="rect">
            <a:avLst/>
          </a:prstGeom>
        </p:spPr>
        <p:txBody>
          <a:bodyPr vert="horz" wrap="square" lIns="0" tIns="13335" rIns="0" bIns="0" rtlCol="0">
            <a:spAutoFit/>
          </a:bodyPr>
          <a:lstStyle/>
          <a:p>
            <a:pPr marL="12700">
              <a:lnSpc>
                <a:spcPct val="100000"/>
              </a:lnSpc>
              <a:spcBef>
                <a:spcPts val="105"/>
              </a:spcBef>
            </a:pPr>
            <a:r>
              <a:rPr lang="en" sz="2300" i="1" spc="-65" dirty="0">
                <a:solidFill>
                  <a:srgbClr val="231F20"/>
                </a:solidFill>
                <a:latin typeface="Arial Narrow"/>
                <a:cs typeface="Arial Narrow"/>
              </a:rPr>
              <a:t>It is essential to be extra vigilant against cyber-scams and attempts to steal your data</a:t>
            </a:r>
            <a:endParaRPr sz="2300" dirty="0">
              <a:latin typeface="Arial Narrow"/>
              <a:cs typeface="Arial Narrow"/>
            </a:endParaRPr>
          </a:p>
        </p:txBody>
      </p:sp>
      <p:sp>
        <p:nvSpPr>
          <p:cNvPr id="107" name="object 107"/>
          <p:cNvSpPr txBox="1"/>
          <p:nvPr/>
        </p:nvSpPr>
        <p:spPr>
          <a:xfrm>
            <a:off x="5999455" y="3549295"/>
            <a:ext cx="8236584" cy="377825"/>
          </a:xfrm>
          <a:prstGeom prst="rect">
            <a:avLst/>
          </a:prstGeom>
        </p:spPr>
        <p:txBody>
          <a:bodyPr vert="horz" wrap="square" lIns="0" tIns="13335" rIns="0" bIns="0" rtlCol="0">
            <a:spAutoFit/>
          </a:bodyPr>
          <a:lstStyle/>
          <a:p>
            <a:pPr marL="12700">
              <a:lnSpc>
                <a:spcPct val="100000"/>
              </a:lnSpc>
              <a:spcBef>
                <a:spcPts val="105"/>
              </a:spcBef>
            </a:pPr>
            <a:r>
              <a:rPr lang="en" sz="2300" i="1" spc="-145" dirty="0">
                <a:solidFill>
                  <a:srgbClr val="231F20"/>
                </a:solidFill>
                <a:latin typeface="Arial Narrow"/>
                <a:cs typeface="Arial Narrow"/>
              </a:rPr>
              <a:t>personal or banking. Here are some tips to help you spot and avoid pitfalls.</a:t>
            </a:r>
            <a:endParaRPr sz="2300" dirty="0">
              <a:latin typeface="Arial Narrow"/>
              <a:cs typeface="Arial Narrow"/>
            </a:endParaRPr>
          </a:p>
        </p:txBody>
      </p:sp>
      <p:grpSp>
        <p:nvGrpSpPr>
          <p:cNvPr id="108" name="object 108"/>
          <p:cNvGrpSpPr/>
          <p:nvPr/>
        </p:nvGrpSpPr>
        <p:grpSpPr>
          <a:xfrm>
            <a:off x="6371001" y="4470019"/>
            <a:ext cx="12224385" cy="6218555"/>
            <a:chOff x="6371001" y="4470019"/>
            <a:chExt cx="12224385" cy="6218555"/>
          </a:xfrm>
        </p:grpSpPr>
        <p:sp>
          <p:nvSpPr>
            <p:cNvPr id="109" name="object 109"/>
            <p:cNvSpPr/>
            <p:nvPr/>
          </p:nvSpPr>
          <p:spPr>
            <a:xfrm>
              <a:off x="6402435" y="4501432"/>
              <a:ext cx="12161520" cy="6155690"/>
            </a:xfrm>
            <a:custGeom>
              <a:avLst/>
              <a:gdLst/>
              <a:ahLst/>
              <a:cxnLst/>
              <a:rect l="l" t="t" r="r" b="b"/>
              <a:pathLst>
                <a:path w="12161519" h="6155690">
                  <a:moveTo>
                    <a:pt x="11750050"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750050" y="6155592"/>
                  </a:lnTo>
                  <a:lnTo>
                    <a:pt x="11797972" y="6152830"/>
                  </a:lnTo>
                  <a:lnTo>
                    <a:pt x="11844271" y="6144750"/>
                  </a:lnTo>
                  <a:lnTo>
                    <a:pt x="11888637" y="6131659"/>
                  </a:lnTo>
                  <a:lnTo>
                    <a:pt x="11930763" y="6113867"/>
                  </a:lnTo>
                  <a:lnTo>
                    <a:pt x="11970340" y="6091679"/>
                  </a:lnTo>
                  <a:lnTo>
                    <a:pt x="12007060" y="6065406"/>
                  </a:lnTo>
                  <a:lnTo>
                    <a:pt x="12040615" y="6035354"/>
                  </a:lnTo>
                  <a:lnTo>
                    <a:pt x="12070696" y="6001831"/>
                  </a:lnTo>
                  <a:lnTo>
                    <a:pt x="12096995" y="5965147"/>
                  </a:lnTo>
                  <a:lnTo>
                    <a:pt x="12119203" y="5925608"/>
                  </a:lnTo>
                  <a:lnTo>
                    <a:pt x="12137014" y="5883523"/>
                  </a:lnTo>
                  <a:lnTo>
                    <a:pt x="12150117" y="5839200"/>
                  </a:lnTo>
                  <a:lnTo>
                    <a:pt x="12158205" y="5792946"/>
                  </a:lnTo>
                  <a:lnTo>
                    <a:pt x="12160970" y="5745071"/>
                  </a:lnTo>
                  <a:lnTo>
                    <a:pt x="12160970" y="410521"/>
                  </a:lnTo>
                  <a:lnTo>
                    <a:pt x="12158205" y="362645"/>
                  </a:lnTo>
                  <a:lnTo>
                    <a:pt x="12150117" y="316392"/>
                  </a:lnTo>
                  <a:lnTo>
                    <a:pt x="12137014" y="272069"/>
                  </a:lnTo>
                  <a:lnTo>
                    <a:pt x="12119203" y="229983"/>
                  </a:lnTo>
                  <a:lnTo>
                    <a:pt x="12096995" y="190445"/>
                  </a:lnTo>
                  <a:lnTo>
                    <a:pt x="12070696" y="153760"/>
                  </a:lnTo>
                  <a:lnTo>
                    <a:pt x="12040615" y="120238"/>
                  </a:lnTo>
                  <a:lnTo>
                    <a:pt x="12007060" y="90186"/>
                  </a:lnTo>
                  <a:lnTo>
                    <a:pt x="11970340" y="63912"/>
                  </a:lnTo>
                  <a:lnTo>
                    <a:pt x="11930763" y="41725"/>
                  </a:lnTo>
                  <a:lnTo>
                    <a:pt x="11888637" y="23932"/>
                  </a:lnTo>
                  <a:lnTo>
                    <a:pt x="11844271" y="10842"/>
                  </a:lnTo>
                  <a:lnTo>
                    <a:pt x="11797972" y="2761"/>
                  </a:lnTo>
                  <a:lnTo>
                    <a:pt x="11750050" y="0"/>
                  </a:lnTo>
                  <a:close/>
                </a:path>
              </a:pathLst>
            </a:custGeom>
            <a:solidFill>
              <a:srgbClr val="FFFFFF"/>
            </a:solidFill>
          </p:spPr>
          <p:txBody>
            <a:bodyPr wrap="square" lIns="0" tIns="0" rIns="0" bIns="0" rtlCol="0"/>
            <a:lstStyle/>
            <a:p>
              <a:endParaRPr dirty="0"/>
            </a:p>
          </p:txBody>
        </p:sp>
        <p:sp>
          <p:nvSpPr>
            <p:cNvPr id="110" name="object 110"/>
            <p:cNvSpPr/>
            <p:nvPr/>
          </p:nvSpPr>
          <p:spPr>
            <a:xfrm>
              <a:off x="6402414" y="4501432"/>
              <a:ext cx="12161520" cy="6155690"/>
            </a:xfrm>
            <a:custGeom>
              <a:avLst/>
              <a:gdLst/>
              <a:ahLst/>
              <a:cxnLst/>
              <a:rect l="l" t="t" r="r" b="b"/>
              <a:pathLst>
                <a:path w="12161519" h="6155690">
                  <a:moveTo>
                    <a:pt x="11750071" y="0"/>
                  </a:moveTo>
                  <a:lnTo>
                    <a:pt x="11513722"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13722" y="6155592"/>
                  </a:lnTo>
                  <a:lnTo>
                    <a:pt x="11750071" y="6155592"/>
                  </a:lnTo>
                  <a:lnTo>
                    <a:pt x="11797993" y="6152830"/>
                  </a:lnTo>
                  <a:lnTo>
                    <a:pt x="11844292" y="6144750"/>
                  </a:lnTo>
                  <a:lnTo>
                    <a:pt x="11888658" y="6131659"/>
                  </a:lnTo>
                  <a:lnTo>
                    <a:pt x="11930784" y="6113867"/>
                  </a:lnTo>
                  <a:lnTo>
                    <a:pt x="11970361" y="6091679"/>
                  </a:lnTo>
                  <a:lnTo>
                    <a:pt x="12007081" y="6065406"/>
                  </a:lnTo>
                  <a:lnTo>
                    <a:pt x="12040635" y="6035354"/>
                  </a:lnTo>
                  <a:lnTo>
                    <a:pt x="12070717" y="6001831"/>
                  </a:lnTo>
                  <a:lnTo>
                    <a:pt x="12097016" y="5965147"/>
                  </a:lnTo>
                  <a:lnTo>
                    <a:pt x="12119224" y="5925608"/>
                  </a:lnTo>
                  <a:lnTo>
                    <a:pt x="12137035" y="5883523"/>
                  </a:lnTo>
                  <a:lnTo>
                    <a:pt x="12150138" y="5839200"/>
                  </a:lnTo>
                  <a:lnTo>
                    <a:pt x="12158226" y="5792946"/>
                  </a:lnTo>
                  <a:lnTo>
                    <a:pt x="12160990" y="5745071"/>
                  </a:lnTo>
                  <a:lnTo>
                    <a:pt x="12160990" y="2449778"/>
                  </a:lnTo>
                  <a:lnTo>
                    <a:pt x="12160990" y="1804667"/>
                  </a:lnTo>
                  <a:lnTo>
                    <a:pt x="12160990" y="410521"/>
                  </a:lnTo>
                  <a:lnTo>
                    <a:pt x="12158226" y="362645"/>
                  </a:lnTo>
                  <a:lnTo>
                    <a:pt x="12150138" y="316392"/>
                  </a:lnTo>
                  <a:lnTo>
                    <a:pt x="12137035" y="272069"/>
                  </a:lnTo>
                  <a:lnTo>
                    <a:pt x="12119224" y="229983"/>
                  </a:lnTo>
                  <a:lnTo>
                    <a:pt x="12097016" y="190445"/>
                  </a:lnTo>
                  <a:lnTo>
                    <a:pt x="12070717" y="153760"/>
                  </a:lnTo>
                  <a:lnTo>
                    <a:pt x="12040635" y="120238"/>
                  </a:lnTo>
                  <a:lnTo>
                    <a:pt x="12007081" y="90186"/>
                  </a:lnTo>
                  <a:lnTo>
                    <a:pt x="11970361" y="63912"/>
                  </a:lnTo>
                  <a:lnTo>
                    <a:pt x="11930784" y="41725"/>
                  </a:lnTo>
                  <a:lnTo>
                    <a:pt x="11888658" y="23932"/>
                  </a:lnTo>
                  <a:lnTo>
                    <a:pt x="11844292" y="10842"/>
                  </a:lnTo>
                  <a:lnTo>
                    <a:pt x="11797993" y="2761"/>
                  </a:lnTo>
                  <a:lnTo>
                    <a:pt x="11750071" y="0"/>
                  </a:lnTo>
                  <a:close/>
                </a:path>
              </a:pathLst>
            </a:custGeom>
            <a:ln w="62825">
              <a:solidFill>
                <a:srgbClr val="CC96EA"/>
              </a:solidFill>
            </a:ln>
          </p:spPr>
          <p:txBody>
            <a:bodyPr wrap="square" lIns="0" tIns="0" rIns="0" bIns="0" rtlCol="0"/>
            <a:lstStyle/>
            <a:p>
              <a:endParaRPr dirty="0"/>
            </a:p>
          </p:txBody>
        </p:sp>
      </p:grpSp>
      <p:sp>
        <p:nvSpPr>
          <p:cNvPr id="111" name="object 111"/>
          <p:cNvSpPr txBox="1"/>
          <p:nvPr/>
        </p:nvSpPr>
        <p:spPr>
          <a:xfrm>
            <a:off x="6945244" y="4713345"/>
            <a:ext cx="10856595" cy="1061720"/>
          </a:xfrm>
          <a:prstGeom prst="rect">
            <a:avLst/>
          </a:prstGeom>
        </p:spPr>
        <p:txBody>
          <a:bodyPr vert="horz" wrap="square" lIns="0" tIns="32384" rIns="0" bIns="0" rtlCol="0">
            <a:spAutoFit/>
          </a:bodyPr>
          <a:lstStyle/>
          <a:p>
            <a:pPr marL="12700" marR="5080">
              <a:lnSpc>
                <a:spcPts val="2690"/>
              </a:lnSpc>
              <a:spcBef>
                <a:spcPts val="254"/>
              </a:spcBef>
            </a:pPr>
            <a:r>
              <a:rPr lang="en" sz="2300" b="1" spc="-35" dirty="0">
                <a:solidFill>
                  <a:srgbClr val="231F20"/>
                </a:solidFill>
                <a:latin typeface="Calibri"/>
                <a:cs typeface="Calibri"/>
              </a:rPr>
              <a:t>Go on to explain to participants that online scams can be hard to spot: even cybersecurity professionals can be fooled! However, there are a few signs that can identify them. Comment on the 5 tips:</a:t>
            </a:r>
            <a:endParaRPr sz="2300" b="1" dirty="0">
              <a:latin typeface="Calibri"/>
              <a:cs typeface="Calibri"/>
            </a:endParaRPr>
          </a:p>
        </p:txBody>
      </p:sp>
      <p:sp>
        <p:nvSpPr>
          <p:cNvPr id="112" name="object 112"/>
          <p:cNvSpPr txBox="1"/>
          <p:nvPr/>
        </p:nvSpPr>
        <p:spPr>
          <a:xfrm>
            <a:off x="6945244" y="5892203"/>
            <a:ext cx="5429885" cy="314960"/>
          </a:xfrm>
          <a:prstGeom prst="rect">
            <a:avLst/>
          </a:prstGeom>
        </p:spPr>
        <p:txBody>
          <a:bodyPr vert="horz" wrap="square" lIns="0" tIns="12065" rIns="0" bIns="0" rtlCol="0">
            <a:spAutoFit/>
          </a:bodyPr>
          <a:lstStyle/>
          <a:p>
            <a:pPr marL="12700">
              <a:lnSpc>
                <a:spcPct val="100000"/>
              </a:lnSpc>
              <a:spcBef>
                <a:spcPts val="95"/>
              </a:spcBef>
            </a:pPr>
            <a:r>
              <a:rPr lang="en" sz="1900" b="1" i="1" spc="-30" dirty="0">
                <a:solidFill>
                  <a:srgbClr val="231F20"/>
                </a:solidFill>
                <a:latin typeface="Arial Narrow"/>
                <a:cs typeface="Arial Narrow"/>
              </a:rPr>
              <a:t>Beware of unknown senders:</a:t>
            </a:r>
            <a:r>
              <a:rPr lang="en" sz="1900" i="1" dirty="0">
                <a:solidFill>
                  <a:srgbClr val="231F20"/>
                </a:solidFill>
                <a:latin typeface="Arial Narrow"/>
                <a:cs typeface="Arial Narrow"/>
              </a:rPr>
              <a:t> be particularly</a:t>
            </a:r>
            <a:endParaRPr sz="1900" dirty="0">
              <a:latin typeface="Arial Narrow"/>
              <a:cs typeface="Arial Narrow"/>
            </a:endParaRPr>
          </a:p>
        </p:txBody>
      </p:sp>
      <p:sp>
        <p:nvSpPr>
          <p:cNvPr id="114" name="object 114"/>
          <p:cNvSpPr txBox="1"/>
          <p:nvPr/>
        </p:nvSpPr>
        <p:spPr>
          <a:xfrm>
            <a:off x="6919844" y="6449714"/>
            <a:ext cx="5472430" cy="314960"/>
          </a:xfrm>
          <a:prstGeom prst="rect">
            <a:avLst/>
          </a:prstGeom>
        </p:spPr>
        <p:txBody>
          <a:bodyPr vert="horz" wrap="square" lIns="0" tIns="12065" rIns="0" bIns="0" rtlCol="0">
            <a:spAutoFit/>
          </a:bodyPr>
          <a:lstStyle/>
          <a:p>
            <a:pPr marL="38100">
              <a:lnSpc>
                <a:spcPct val="100000"/>
              </a:lnSpc>
              <a:spcBef>
                <a:spcPts val="95"/>
              </a:spcBef>
            </a:pPr>
            <a:r>
              <a:rPr lang="en" sz="1900" i="1" spc="15" dirty="0">
                <a:solidFill>
                  <a:srgbClr val="231F20"/>
                </a:solidFill>
                <a:latin typeface="Arial Narrow"/>
                <a:cs typeface="Arial Narrow"/>
              </a:rPr>
              <a:t>DSE number</a:t>
            </a:r>
            <a:r>
              <a:rPr lang="en" sz="1800" spc="-427" baseline="-20833" dirty="0">
                <a:solidFill>
                  <a:srgbClr val="231F20"/>
                </a:solidFill>
                <a:latin typeface="Calibri"/>
                <a:cs typeface="Calibri"/>
              </a:rPr>
              <a:t>?</a:t>
            </a:r>
            <a:r>
              <a:rPr lang="en" sz="1900" i="1" spc="-100" dirty="0">
                <a:solidFill>
                  <a:srgbClr val="231F20"/>
                </a:solidFill>
                <a:latin typeface="Arial Narrow"/>
                <a:cs typeface="Arial Narrow"/>
              </a:rPr>
              <a:t>phone that you don't know or that doesn't</a:t>
            </a:r>
            <a:endParaRPr sz="1900" dirty="0">
              <a:latin typeface="Arial Narrow"/>
              <a:cs typeface="Arial Narrow"/>
            </a:endParaRPr>
          </a:p>
        </p:txBody>
      </p:sp>
      <p:sp>
        <p:nvSpPr>
          <p:cNvPr id="115" name="object 115"/>
          <p:cNvSpPr txBox="1"/>
          <p:nvPr/>
        </p:nvSpPr>
        <p:spPr>
          <a:xfrm>
            <a:off x="6945244" y="6728471"/>
            <a:ext cx="5419725" cy="314960"/>
          </a:xfrm>
          <a:prstGeom prst="rect">
            <a:avLst/>
          </a:prstGeom>
        </p:spPr>
        <p:txBody>
          <a:bodyPr vert="horz" wrap="square" lIns="0" tIns="12065" rIns="0" bIns="0" rtlCol="0">
            <a:spAutoFit/>
          </a:bodyPr>
          <a:lstStyle/>
          <a:p>
            <a:pPr marL="12700">
              <a:lnSpc>
                <a:spcPct val="100000"/>
              </a:lnSpc>
              <a:spcBef>
                <a:spcPts val="95"/>
              </a:spcBef>
            </a:pPr>
            <a:r>
              <a:rPr lang="en" sz="1900" i="1" spc="-10" dirty="0">
                <a:solidFill>
                  <a:srgbClr val="231F20"/>
                </a:solidFill>
                <a:latin typeface="Arial Narrow"/>
                <a:cs typeface="Arial Narrow"/>
              </a:rPr>
              <a:t>part of your contact list. Ask yourself who is</a:t>
            </a:r>
            <a:endParaRPr sz="1900" dirty="0">
              <a:latin typeface="Arial Narrow"/>
              <a:cs typeface="Arial Narrow"/>
            </a:endParaRPr>
          </a:p>
        </p:txBody>
      </p:sp>
      <p:sp>
        <p:nvSpPr>
          <p:cNvPr id="116" name="object 116"/>
          <p:cNvSpPr txBox="1"/>
          <p:nvPr/>
        </p:nvSpPr>
        <p:spPr>
          <a:xfrm>
            <a:off x="6945244" y="7007227"/>
            <a:ext cx="947419"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the sender.</a:t>
            </a:r>
            <a:endParaRPr sz="1900" dirty="0">
              <a:latin typeface="Arial Narrow"/>
              <a:cs typeface="Arial Narrow"/>
            </a:endParaRPr>
          </a:p>
        </p:txBody>
      </p:sp>
      <p:sp>
        <p:nvSpPr>
          <p:cNvPr id="117" name="object 117"/>
          <p:cNvSpPr txBox="1"/>
          <p:nvPr/>
        </p:nvSpPr>
        <p:spPr>
          <a:xfrm>
            <a:off x="6945244" y="7367606"/>
            <a:ext cx="5416550" cy="314960"/>
          </a:xfrm>
          <a:prstGeom prst="rect">
            <a:avLst/>
          </a:prstGeom>
        </p:spPr>
        <p:txBody>
          <a:bodyPr vert="horz" wrap="square" lIns="0" tIns="12065" rIns="0" bIns="0" rtlCol="0">
            <a:spAutoFit/>
          </a:bodyPr>
          <a:lstStyle/>
          <a:p>
            <a:pPr marL="12700">
              <a:lnSpc>
                <a:spcPct val="100000"/>
              </a:lnSpc>
              <a:spcBef>
                <a:spcPts val="95"/>
              </a:spcBef>
            </a:pPr>
            <a:r>
              <a:rPr lang="en" sz="1900" b="1" i="1" spc="-204" dirty="0">
                <a:solidFill>
                  <a:srgbClr val="231F20"/>
                </a:solidFill>
                <a:latin typeface="Arial Narrow"/>
                <a:cs typeface="Arial Narrow"/>
              </a:rPr>
              <a:t>Pay attention to the writing:</a:t>
            </a:r>
            <a:r>
              <a:rPr lang="en" sz="1900" i="1" spc="-55" dirty="0">
                <a:solidFill>
                  <a:srgbClr val="231F20"/>
                </a:solidFill>
                <a:latin typeface="Arial Narrow"/>
                <a:cs typeface="Arial Narrow"/>
              </a:rPr>
              <a:t> even if it turns out to be less and less true,</a:t>
            </a:r>
            <a:endParaRPr sz="1900" dirty="0">
              <a:latin typeface="Arial Narrow"/>
              <a:cs typeface="Arial Narrow"/>
            </a:endParaRPr>
          </a:p>
        </p:txBody>
      </p:sp>
      <p:sp>
        <p:nvSpPr>
          <p:cNvPr id="118" name="object 118"/>
          <p:cNvSpPr txBox="1"/>
          <p:nvPr/>
        </p:nvSpPr>
        <p:spPr>
          <a:xfrm>
            <a:off x="6945244" y="7646362"/>
            <a:ext cx="5424805" cy="314960"/>
          </a:xfrm>
          <a:prstGeom prst="rect">
            <a:avLst/>
          </a:prstGeom>
        </p:spPr>
        <p:txBody>
          <a:bodyPr vert="horz" wrap="square" lIns="0" tIns="12065" rIns="0" bIns="0" rtlCol="0">
            <a:spAutoFit/>
          </a:bodyPr>
          <a:lstStyle/>
          <a:p>
            <a:pPr marL="12700">
              <a:lnSpc>
                <a:spcPct val="100000"/>
              </a:lnSpc>
              <a:spcBef>
                <a:spcPts val="95"/>
              </a:spcBef>
            </a:pPr>
            <a:r>
              <a:rPr lang="en" sz="1900" i="1" spc="-70" dirty="0">
                <a:solidFill>
                  <a:srgbClr val="231F20"/>
                </a:solidFill>
                <a:latin typeface="Arial Narrow"/>
                <a:cs typeface="Arial Narrow"/>
              </a:rPr>
              <a:t>Some malicious messages are not written correctly. If the</a:t>
            </a:r>
            <a:endParaRPr sz="1900" dirty="0">
              <a:latin typeface="Arial Narrow"/>
              <a:cs typeface="Arial Narrow"/>
            </a:endParaRPr>
          </a:p>
        </p:txBody>
      </p:sp>
      <p:sp>
        <p:nvSpPr>
          <p:cNvPr id="119" name="object 119"/>
          <p:cNvSpPr txBox="1"/>
          <p:nvPr/>
        </p:nvSpPr>
        <p:spPr>
          <a:xfrm>
            <a:off x="6945244" y="7925120"/>
            <a:ext cx="5424170" cy="314960"/>
          </a:xfrm>
          <a:prstGeom prst="rect">
            <a:avLst/>
          </a:prstGeom>
        </p:spPr>
        <p:txBody>
          <a:bodyPr vert="horz" wrap="square" lIns="0" tIns="12065" rIns="0" bIns="0" rtlCol="0">
            <a:spAutoFit/>
          </a:bodyPr>
          <a:lstStyle/>
          <a:p>
            <a:pPr marL="12700">
              <a:lnSpc>
                <a:spcPct val="100000"/>
              </a:lnSpc>
              <a:spcBef>
                <a:spcPts val="95"/>
              </a:spcBef>
            </a:pPr>
            <a:r>
              <a:rPr lang="en" sz="1900" i="1" spc="-165" dirty="0">
                <a:solidFill>
                  <a:srgbClr val="231F20"/>
                </a:solidFill>
                <a:latin typeface="Arial Narrow"/>
                <a:cs typeface="Arial Narrow"/>
              </a:rPr>
              <a:t>message contains typos, spelling or turns of phrase</a:t>
            </a:r>
            <a:endParaRPr sz="1900" dirty="0">
              <a:latin typeface="Arial Narrow"/>
              <a:cs typeface="Arial Narrow"/>
            </a:endParaRPr>
          </a:p>
        </p:txBody>
      </p:sp>
      <p:sp>
        <p:nvSpPr>
          <p:cNvPr id="120" name="object 120"/>
          <p:cNvSpPr txBox="1"/>
          <p:nvPr/>
        </p:nvSpPr>
        <p:spPr>
          <a:xfrm>
            <a:off x="6945244" y="8203876"/>
            <a:ext cx="5417185" cy="314960"/>
          </a:xfrm>
          <a:prstGeom prst="rect">
            <a:avLst/>
          </a:prstGeom>
        </p:spPr>
        <p:txBody>
          <a:bodyPr vert="horz" wrap="square" lIns="0" tIns="12065" rIns="0" bIns="0" rtlCol="0">
            <a:spAutoFit/>
          </a:bodyPr>
          <a:lstStyle/>
          <a:p>
            <a:pPr marL="12700">
              <a:lnSpc>
                <a:spcPct val="100000"/>
              </a:lnSpc>
              <a:spcBef>
                <a:spcPts val="95"/>
              </a:spcBef>
            </a:pPr>
            <a:r>
              <a:rPr lang="en" sz="1900" i="1" spc="-135" dirty="0">
                <a:solidFill>
                  <a:srgbClr val="231F20"/>
                </a:solidFill>
                <a:latin typeface="Arial Narrow"/>
                <a:cs typeface="Arial Narrow"/>
              </a:rPr>
              <a:t>inappropriate sentences, is that it is not authentic and does not originate</a:t>
            </a:r>
            <a:endParaRPr sz="1900" dirty="0">
              <a:latin typeface="Arial Narrow"/>
              <a:cs typeface="Arial Narrow"/>
            </a:endParaRPr>
          </a:p>
        </p:txBody>
      </p:sp>
      <p:sp>
        <p:nvSpPr>
          <p:cNvPr id="121" name="object 121"/>
          <p:cNvSpPr txBox="1"/>
          <p:nvPr/>
        </p:nvSpPr>
        <p:spPr>
          <a:xfrm>
            <a:off x="6945244" y="8482632"/>
            <a:ext cx="4735195" cy="314960"/>
          </a:xfrm>
          <a:prstGeom prst="rect">
            <a:avLst/>
          </a:prstGeom>
        </p:spPr>
        <p:txBody>
          <a:bodyPr vert="horz" wrap="square" lIns="0" tIns="12065" rIns="0" bIns="0" rtlCol="0">
            <a:spAutoFit/>
          </a:bodyPr>
          <a:lstStyle/>
          <a:p>
            <a:pPr marL="12700">
              <a:lnSpc>
                <a:spcPct val="100000"/>
              </a:lnSpc>
              <a:spcBef>
                <a:spcPts val="95"/>
              </a:spcBef>
            </a:pPr>
            <a:r>
              <a:rPr lang="en" sz="1900" i="1" spc="-135" dirty="0">
                <a:solidFill>
                  <a:srgbClr val="231F20"/>
                </a:solidFill>
                <a:latin typeface="Arial Narrow"/>
                <a:cs typeface="Arial Narrow"/>
              </a:rPr>
              <a:t>not a credible organization (administration, major brand, etc.).</a:t>
            </a:r>
            <a:endParaRPr sz="1900" dirty="0">
              <a:latin typeface="Arial Narrow"/>
              <a:cs typeface="Arial Narrow"/>
            </a:endParaRPr>
          </a:p>
        </p:txBody>
      </p:sp>
      <p:sp>
        <p:nvSpPr>
          <p:cNvPr id="122" name="object 122"/>
          <p:cNvSpPr txBox="1"/>
          <p:nvPr/>
        </p:nvSpPr>
        <p:spPr>
          <a:xfrm>
            <a:off x="6945244" y="8872693"/>
            <a:ext cx="5418455" cy="314960"/>
          </a:xfrm>
          <a:prstGeom prst="rect">
            <a:avLst/>
          </a:prstGeom>
        </p:spPr>
        <p:txBody>
          <a:bodyPr vert="horz" wrap="square" lIns="0" tIns="12065" rIns="0" bIns="0" rtlCol="0">
            <a:spAutoFit/>
          </a:bodyPr>
          <a:lstStyle/>
          <a:p>
            <a:pPr marL="12700">
              <a:lnSpc>
                <a:spcPct val="100000"/>
              </a:lnSpc>
              <a:spcBef>
                <a:spcPts val="95"/>
              </a:spcBef>
            </a:pPr>
            <a:r>
              <a:rPr lang="en" sz="1900" b="1" i="1" spc="-175" dirty="0">
                <a:solidFill>
                  <a:srgbClr val="231F20"/>
                </a:solidFill>
                <a:latin typeface="Arial Narrow"/>
                <a:cs typeface="Arial Narrow"/>
              </a:rPr>
              <a:t>The sender's e-mail address is not a reliable criterion:</a:t>
            </a:r>
            <a:r>
              <a:rPr lang="en" sz="1900" i="1" dirty="0">
                <a:solidFill>
                  <a:srgbClr val="231F20"/>
                </a:solidFill>
                <a:latin typeface="Arial Narrow"/>
                <a:cs typeface="Arial Narrow"/>
              </a:rPr>
              <a:t> </a:t>
            </a:r>
            <a:endParaRPr sz="1900" dirty="0">
              <a:latin typeface="Arial Narrow"/>
              <a:cs typeface="Arial Narrow"/>
            </a:endParaRPr>
          </a:p>
        </p:txBody>
      </p:sp>
      <p:sp>
        <p:nvSpPr>
          <p:cNvPr id="123" name="object 123"/>
          <p:cNvSpPr txBox="1"/>
          <p:nvPr/>
        </p:nvSpPr>
        <p:spPr>
          <a:xfrm>
            <a:off x="6945244" y="9151450"/>
            <a:ext cx="5428615" cy="1151255"/>
          </a:xfrm>
          <a:prstGeom prst="rect">
            <a:avLst/>
          </a:prstGeom>
        </p:spPr>
        <p:txBody>
          <a:bodyPr vert="horz" wrap="square" lIns="0" tIns="31114" rIns="0" bIns="0" rtlCol="0">
            <a:spAutoFit/>
          </a:bodyPr>
          <a:lstStyle/>
          <a:p>
            <a:pPr marL="12700" marR="5080" algn="just">
              <a:lnSpc>
                <a:spcPts val="2190"/>
              </a:lnSpc>
              <a:spcBef>
                <a:spcPts val="244"/>
              </a:spcBef>
            </a:pPr>
            <a:r>
              <a:rPr lang="en" sz="1900" i="1" spc="-75" dirty="0">
                <a:solidFill>
                  <a:srgbClr val="231F20"/>
                </a:solidFill>
                <a:latin typeface="Arial Narrow"/>
                <a:cs typeface="Arial Narrow"/>
              </a:rPr>
              <a:t>If the message seems to be from a friend, contact them on another channel to make sure it's really them. Your contacts' device and mailbox can be hacked and used to send you phishing messages via SMS or email.</a:t>
            </a:r>
            <a:endParaRPr sz="1900" dirty="0">
              <a:latin typeface="Arial Narrow"/>
              <a:cs typeface="Arial Narrow"/>
            </a:endParaRPr>
          </a:p>
        </p:txBody>
      </p:sp>
      <p:sp>
        <p:nvSpPr>
          <p:cNvPr id="124" name="object 124"/>
          <p:cNvSpPr txBox="1"/>
          <p:nvPr/>
        </p:nvSpPr>
        <p:spPr>
          <a:xfrm>
            <a:off x="12740838" y="5892203"/>
            <a:ext cx="5321935" cy="3224600"/>
          </a:xfrm>
          <a:prstGeom prst="rect">
            <a:avLst/>
          </a:prstGeom>
        </p:spPr>
        <p:txBody>
          <a:bodyPr vert="horz" wrap="square" lIns="0" tIns="31114" rIns="0" bIns="0" rtlCol="0">
            <a:spAutoFit/>
          </a:bodyPr>
          <a:lstStyle/>
          <a:p>
            <a:pPr marL="12700" marR="12700" algn="just">
              <a:lnSpc>
                <a:spcPts val="2190"/>
              </a:lnSpc>
              <a:spcBef>
                <a:spcPts val="244"/>
              </a:spcBef>
            </a:pPr>
            <a:r>
              <a:rPr lang="en" sz="1900" b="1" i="1" spc="-120" dirty="0">
                <a:solidFill>
                  <a:srgbClr val="231F20"/>
                </a:solidFill>
                <a:latin typeface="Arial Narrow"/>
                <a:cs typeface="Arial Narrow"/>
              </a:rPr>
              <a:t>Check the links:</a:t>
            </a:r>
            <a:r>
              <a:rPr lang="en" sz="1900" i="1" spc="-50" dirty="0">
                <a:solidFill>
                  <a:srgbClr val="231F20"/>
                </a:solidFill>
                <a:latin typeface="Arial Narrow"/>
                <a:cs typeface="Arial Narrow"/>
              </a:rPr>
              <a:t> Before clicking on the links, leave your mouse on them. The full link will then appear. Make sure that this link is consistent and points to a legitimate site. This is more difficult to do from a smartphone screen, because you have to press your finger on the link.</a:t>
            </a:r>
            <a:endParaRPr sz="1900" dirty="0">
              <a:latin typeface="Arial Narrow"/>
              <a:cs typeface="Arial Narrow"/>
            </a:endParaRPr>
          </a:p>
          <a:p>
            <a:pPr marL="12700" marR="5080" algn="just">
              <a:lnSpc>
                <a:spcPts val="2190"/>
              </a:lnSpc>
              <a:spcBef>
                <a:spcPts val="665"/>
              </a:spcBef>
            </a:pPr>
            <a:r>
              <a:rPr lang="en" sz="1900" b="1" i="1" spc="-130" dirty="0">
                <a:solidFill>
                  <a:srgbClr val="231F20"/>
                </a:solidFill>
                <a:latin typeface="Arial Narrow"/>
                <a:cs typeface="Arial Narrow"/>
              </a:rPr>
              <a:t>Be wary of strange, urgent and too good to be true requests:</a:t>
            </a:r>
            <a:r>
              <a:rPr lang="en" sz="1900" i="1" dirty="0">
                <a:solidFill>
                  <a:srgbClr val="231F20"/>
                </a:solidFill>
                <a:latin typeface="Arial Narrow"/>
                <a:cs typeface="Arial Narrow"/>
              </a:rPr>
              <a:t> ask yourself the question of the legitimacy of any requests expressed. No organization has the right to ask you for your credit card code, access codes and passwords. Do not transmit anything confidential, even at the request of a person who claims to be part of your entourage.</a:t>
            </a:r>
            <a:endParaRPr sz="1900" dirty="0">
              <a:latin typeface="Arial Narrow"/>
              <a:cs typeface="Arial Narrow"/>
            </a:endParaRPr>
          </a:p>
        </p:txBody>
      </p:sp>
      <p:grpSp>
        <p:nvGrpSpPr>
          <p:cNvPr id="126" name="object 2">
            <a:extLst>
              <a:ext uri="{FF2B5EF4-FFF2-40B4-BE49-F238E27FC236}">
                <a16:creationId xmlns:a16="http://schemas.microsoft.com/office/drawing/2014/main" id="{F965A7F3-68F3-0262-3D6E-780614524C00}"/>
              </a:ext>
            </a:extLst>
          </p:cNvPr>
          <p:cNvGrpSpPr/>
          <p:nvPr/>
        </p:nvGrpSpPr>
        <p:grpSpPr>
          <a:xfrm>
            <a:off x="0" y="0"/>
            <a:ext cx="20104100" cy="1543685"/>
            <a:chOff x="0" y="0"/>
            <a:chExt cx="20104100" cy="1543685"/>
          </a:xfrm>
        </p:grpSpPr>
        <p:sp>
          <p:nvSpPr>
            <p:cNvPr id="127" name="object 3">
              <a:extLst>
                <a:ext uri="{FF2B5EF4-FFF2-40B4-BE49-F238E27FC236}">
                  <a16:creationId xmlns:a16="http://schemas.microsoft.com/office/drawing/2014/main" id="{9051D1A0-7F5A-5C61-FB64-575CB534D8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8" name="object 4">
              <a:extLst>
                <a:ext uri="{FF2B5EF4-FFF2-40B4-BE49-F238E27FC236}">
                  <a16:creationId xmlns:a16="http://schemas.microsoft.com/office/drawing/2014/main" id="{CBFBE896-0D8E-06F4-C09F-17068D35A7E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9" name="object 5">
              <a:extLst>
                <a:ext uri="{FF2B5EF4-FFF2-40B4-BE49-F238E27FC236}">
                  <a16:creationId xmlns:a16="http://schemas.microsoft.com/office/drawing/2014/main" id="{C8C3297A-8721-9793-4C11-E34AB4CD32C7}"/>
                </a:ext>
              </a:extLst>
            </p:cNvPr>
            <p:cNvPicPr/>
            <p:nvPr/>
          </p:nvPicPr>
          <p:blipFill>
            <a:blip r:embed="rId9"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30" name="object 6">
              <a:extLst>
                <a:ext uri="{FF2B5EF4-FFF2-40B4-BE49-F238E27FC236}">
                  <a16:creationId xmlns:a16="http://schemas.microsoft.com/office/drawing/2014/main" id="{E1A6FBFB-FB30-298F-CBC0-A7EF219811C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1" name="object 7">
              <a:extLst>
                <a:ext uri="{FF2B5EF4-FFF2-40B4-BE49-F238E27FC236}">
                  <a16:creationId xmlns:a16="http://schemas.microsoft.com/office/drawing/2014/main" id="{DC49D0EB-A821-D4DA-2D51-9DD3B8EE0B9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2" name="object 8">
              <a:extLst>
                <a:ext uri="{FF2B5EF4-FFF2-40B4-BE49-F238E27FC236}">
                  <a16:creationId xmlns:a16="http://schemas.microsoft.com/office/drawing/2014/main" id="{8BA07B86-995D-08EB-BB24-5FE1F4559C3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3" name="object 9">
              <a:extLst>
                <a:ext uri="{FF2B5EF4-FFF2-40B4-BE49-F238E27FC236}">
                  <a16:creationId xmlns:a16="http://schemas.microsoft.com/office/drawing/2014/main" id="{282639A8-8B21-9720-B43D-2B9A145B9DA3}"/>
                </a:ext>
              </a:extLst>
            </p:cNvPr>
            <p:cNvPicPr/>
            <p:nvPr/>
          </p:nvPicPr>
          <p:blipFill>
            <a:blip r:embed="rId10"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34" name="object 10">
              <a:extLst>
                <a:ext uri="{FF2B5EF4-FFF2-40B4-BE49-F238E27FC236}">
                  <a16:creationId xmlns:a16="http://schemas.microsoft.com/office/drawing/2014/main" id="{8117D737-4BD8-FFA9-7783-AA7968E31C5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5" name="object 11">
              <a:extLst>
                <a:ext uri="{FF2B5EF4-FFF2-40B4-BE49-F238E27FC236}">
                  <a16:creationId xmlns:a16="http://schemas.microsoft.com/office/drawing/2014/main" id="{1F9C71C0-46CB-04F8-7272-C105EC6C1F05}"/>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36" name="object 12">
              <a:extLst>
                <a:ext uri="{FF2B5EF4-FFF2-40B4-BE49-F238E27FC236}">
                  <a16:creationId xmlns:a16="http://schemas.microsoft.com/office/drawing/2014/main" id="{6E61351D-3A71-DA70-CA7A-ACDA35568EF9}"/>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7" name="object 13">
              <a:extLst>
                <a:ext uri="{FF2B5EF4-FFF2-40B4-BE49-F238E27FC236}">
                  <a16:creationId xmlns:a16="http://schemas.microsoft.com/office/drawing/2014/main" id="{347090E4-C935-9868-23C3-4ACCBBD0AA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8" name="object 14">
              <a:extLst>
                <a:ext uri="{FF2B5EF4-FFF2-40B4-BE49-F238E27FC236}">
                  <a16:creationId xmlns:a16="http://schemas.microsoft.com/office/drawing/2014/main" id="{CBC6C51F-CD5E-6C9D-2D8C-635DB974BB8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9" name="object 15">
            <a:extLst>
              <a:ext uri="{FF2B5EF4-FFF2-40B4-BE49-F238E27FC236}">
                <a16:creationId xmlns:a16="http://schemas.microsoft.com/office/drawing/2014/main" id="{2FB0F4D6-309A-3452-E3A1-86BB1E70EDFA}"/>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40" name="object 21">
            <a:extLst>
              <a:ext uri="{FF2B5EF4-FFF2-40B4-BE49-F238E27FC236}">
                <a16:creationId xmlns:a16="http://schemas.microsoft.com/office/drawing/2014/main" id="{9A0A81CC-6AE7-F4EE-D11E-8DD4D2127514}"/>
              </a:ext>
            </a:extLst>
          </p:cNvPr>
          <p:cNvGrpSpPr/>
          <p:nvPr/>
        </p:nvGrpSpPr>
        <p:grpSpPr>
          <a:xfrm>
            <a:off x="1322959" y="1556894"/>
            <a:ext cx="1341120" cy="1238250"/>
            <a:chOff x="1322959" y="1556894"/>
            <a:chExt cx="1341120" cy="1238250"/>
          </a:xfrm>
        </p:grpSpPr>
        <p:sp>
          <p:nvSpPr>
            <p:cNvPr id="141" name="object 22">
              <a:extLst>
                <a:ext uri="{FF2B5EF4-FFF2-40B4-BE49-F238E27FC236}">
                  <a16:creationId xmlns:a16="http://schemas.microsoft.com/office/drawing/2014/main" id="{4735301F-E9E8-7BFE-9A1D-DDB4C6A8F531}"/>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2" name="object 23">
              <a:extLst>
                <a:ext uri="{FF2B5EF4-FFF2-40B4-BE49-F238E27FC236}">
                  <a16:creationId xmlns:a16="http://schemas.microsoft.com/office/drawing/2014/main" id="{9CDFAE62-0D49-C24D-D87C-4CCA7D126F06}"/>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3" name="object 24">
              <a:extLst>
                <a:ext uri="{FF2B5EF4-FFF2-40B4-BE49-F238E27FC236}">
                  <a16:creationId xmlns:a16="http://schemas.microsoft.com/office/drawing/2014/main" id="{BFD74CB2-3C3D-FD1A-60C4-FA0EC449386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4" name="object 26">
            <a:extLst>
              <a:ext uri="{FF2B5EF4-FFF2-40B4-BE49-F238E27FC236}">
                <a16:creationId xmlns:a16="http://schemas.microsoft.com/office/drawing/2014/main" id="{49D97241-22A6-8C60-7811-BFDC34787D68}"/>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sp>
        <p:nvSpPr>
          <p:cNvPr id="145" name="object 113">
            <a:extLst>
              <a:ext uri="{FF2B5EF4-FFF2-40B4-BE49-F238E27FC236}">
                <a16:creationId xmlns:a16="http://schemas.microsoft.com/office/drawing/2014/main" id="{368C141C-1277-88DD-4E97-7E0FEACC4595}"/>
              </a:ext>
            </a:extLst>
          </p:cNvPr>
          <p:cNvSpPr txBox="1"/>
          <p:nvPr/>
        </p:nvSpPr>
        <p:spPr>
          <a:xfrm>
            <a:off x="3502502" y="6170958"/>
            <a:ext cx="8987948" cy="304571"/>
          </a:xfrm>
          <a:prstGeom prst="rect">
            <a:avLst/>
          </a:prstGeom>
        </p:spPr>
        <p:txBody>
          <a:bodyPr vert="horz" wrap="square" lIns="0" tIns="12065" rIns="0" bIns="0" rtlCol="0">
            <a:spAutoFit/>
          </a:bodyPr>
          <a:lstStyle/>
          <a:p>
            <a:pPr marL="38100">
              <a:lnSpc>
                <a:spcPct val="100000"/>
              </a:lnSpc>
              <a:spcBef>
                <a:spcPts val="95"/>
              </a:spcBef>
            </a:pPr>
            <a:r>
              <a:rPr lang="en" sz="1800" b="1" spc="-15" baseline="48611" dirty="0">
                <a:solidFill>
                  <a:srgbClr val="231F20"/>
                </a:solidFill>
                <a:latin typeface="Calibri"/>
                <a:cs typeface="Calibri"/>
              </a:rPr>
              <a:t>HOW TO SPOT A SCAM RECEIVED                                         </a:t>
            </a:r>
            <a:r>
              <a:rPr lang="en" sz="1900" i="1" spc="-25" dirty="0">
                <a:solidFill>
                  <a:srgbClr val="231F20"/>
                </a:solidFill>
                <a:latin typeface="Arial Narrow"/>
                <a:cs typeface="Arial Narrow"/>
              </a:rPr>
              <a:t>vigilant if the message comes from an email address or a</a:t>
            </a:r>
            <a:endParaRPr sz="1900" dirty="0">
              <a:latin typeface="Arial Narrow"/>
              <a:cs typeface="Arial Narrow"/>
            </a:endParaRPr>
          </a:p>
        </p:txBody>
      </p:sp>
      <p:grpSp>
        <p:nvGrpSpPr>
          <p:cNvPr id="2" name="Group 1">
            <a:extLst>
              <a:ext uri="{FF2B5EF4-FFF2-40B4-BE49-F238E27FC236}">
                <a16:creationId xmlns:a16="http://schemas.microsoft.com/office/drawing/2014/main" id="{6C95E8D9-F2FC-AB50-EFA4-C15F9088CEB2}"/>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85D22C96-71E4-A48A-D25C-F052EF23FBA2}"/>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5979A75B-EB74-D46E-A128-82D4D851A8DB}"/>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628355"/>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872005" y="7140942"/>
              <a:ext cx="2292985"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8484183" y="7763473"/>
              <a:ext cx="3434079" cy="476884"/>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lang="en" sz="2850" spc="40" dirty="0">
                <a:solidFill>
                  <a:srgbClr val="231F20"/>
                </a:solidFill>
                <a:latin typeface="Calibri"/>
                <a:cs typeface="Calibri"/>
              </a:rPr>
              <a:t>Make sure you have </a:t>
            </a:r>
            <a:r>
              <a:rPr lang="en" sz="2850" b="1" spc="55" dirty="0">
                <a:solidFill>
                  <a:srgbClr val="231F20"/>
                </a:solidFill>
                <a:latin typeface="Calibri"/>
                <a:cs typeface="Calibri"/>
              </a:rPr>
              <a:t>enough time </a:t>
            </a:r>
            <a:r>
              <a:rPr lang="en" sz="2850" dirty="0">
                <a:solidFill>
                  <a:srgbClr val="231F20"/>
                </a:solidFill>
                <a:latin typeface="Calibri"/>
                <a:cs typeface="Calibri"/>
              </a:rPr>
              <a:t>to complete the sequences you are interested in (approximate duration).</a:t>
            </a:r>
            <a:endParaRPr sz="2850" dirty="0">
              <a:latin typeface="Calibri"/>
              <a:cs typeface="Calibri"/>
            </a:endParaRPr>
          </a:p>
        </p:txBody>
      </p:sp>
      <p:sp>
        <p:nvSpPr>
          <p:cNvPr id="9" name="object 9"/>
          <p:cNvSpPr txBox="1"/>
          <p:nvPr/>
        </p:nvSpPr>
        <p:spPr>
          <a:xfrm>
            <a:off x="2507120" y="6867120"/>
            <a:ext cx="3964940" cy="2351926"/>
          </a:xfrm>
          <a:prstGeom prst="rect">
            <a:avLst/>
          </a:prstGeom>
        </p:spPr>
        <p:txBody>
          <a:bodyPr vert="horz" wrap="square" lIns="0" tIns="144780" rIns="0" bIns="0" rtlCol="0">
            <a:spAutoFit/>
          </a:bodyPr>
          <a:lstStyle/>
          <a:p>
            <a:pPr marL="12700" marR="5080" indent="-635" algn="ctr">
              <a:lnSpc>
                <a:spcPts val="4880"/>
              </a:lnSpc>
              <a:spcBef>
                <a:spcPts val="1140"/>
              </a:spcBef>
            </a:pPr>
            <a:r>
              <a:rPr lang="en" sz="4950" b="1" spc="-300" dirty="0">
                <a:solidFill>
                  <a:srgbClr val="231F20"/>
                </a:solidFill>
                <a:latin typeface="Calibri"/>
                <a:cs typeface="Calibri"/>
              </a:rPr>
              <a:t>CYBERSECURITY PROFESSIONS</a:t>
            </a:r>
            <a:endParaRPr lang="fr-FR" sz="4950" b="1" spc="-300" dirty="0">
              <a:latin typeface="Calibri"/>
              <a:cs typeface="Calibri"/>
            </a:endParaRPr>
          </a:p>
          <a:p>
            <a:pPr marL="367665" marR="361315" algn="ctr">
              <a:lnSpc>
                <a:spcPts val="3390"/>
              </a:lnSpc>
              <a:spcBef>
                <a:spcPts val="625"/>
              </a:spcBef>
            </a:pPr>
            <a:r>
              <a:rPr lang="en" sz="2850" dirty="0">
                <a:solidFill>
                  <a:srgbClr val="231F20"/>
                </a:solidFill>
                <a:latin typeface="Calibri"/>
                <a:cs typeface="Calibri"/>
              </a:rPr>
              <a:t>Discover the diversity of professions</a:t>
            </a:r>
            <a:endParaRPr lang="fr-FR" sz="2850" dirty="0">
              <a:latin typeface="Calibri"/>
              <a:cs typeface="Calibri"/>
            </a:endParaRPr>
          </a:p>
        </p:txBody>
      </p:sp>
      <p:sp>
        <p:nvSpPr>
          <p:cNvPr id="10" name="object 10"/>
          <p:cNvSpPr txBox="1"/>
          <p:nvPr/>
        </p:nvSpPr>
        <p:spPr>
          <a:xfrm>
            <a:off x="13286683" y="6867120"/>
            <a:ext cx="3821820" cy="2967479"/>
          </a:xfrm>
          <a:prstGeom prst="rect">
            <a:avLst/>
          </a:prstGeom>
        </p:spPr>
        <p:txBody>
          <a:bodyPr vert="horz" wrap="square" lIns="0" tIns="144780" rIns="0" bIns="0" rtlCol="0">
            <a:spAutoFit/>
          </a:bodyPr>
          <a:lstStyle/>
          <a:p>
            <a:pPr marL="12065" marR="5080" indent="-635" algn="ctr">
              <a:lnSpc>
                <a:spcPts val="4880"/>
              </a:lnSpc>
              <a:spcBef>
                <a:spcPts val="1140"/>
              </a:spcBef>
            </a:pPr>
            <a:r>
              <a:rPr lang="en" sz="4950" b="1" spc="-150" dirty="0">
                <a:solidFill>
                  <a:srgbClr val="231F20"/>
                </a:solidFill>
                <a:latin typeface="Calibri"/>
                <a:cs typeface="Calibri"/>
              </a:rPr>
              <a:t>PROTECT </a:t>
            </a:r>
            <a:br>
              <a:rPr lang="fr-FR" sz="4950" b="1" spc="-150" dirty="0">
                <a:solidFill>
                  <a:srgbClr val="231F20"/>
                </a:solidFill>
                <a:latin typeface="Calibri"/>
                <a:cs typeface="Calibri"/>
              </a:rPr>
            </a:br>
            <a:r>
              <a:rPr lang="en" sz="4950" b="1" spc="-150" dirty="0">
                <a:solidFill>
                  <a:srgbClr val="231F20"/>
                </a:solidFill>
                <a:latin typeface="Calibri"/>
                <a:cs typeface="Calibri"/>
              </a:rPr>
              <a:t>YOUR ONLINE ACCOUNTS</a:t>
            </a:r>
            <a:endParaRPr lang="fr-FR" sz="4950" b="1" spc="-150" dirty="0">
              <a:latin typeface="Calibri"/>
              <a:cs typeface="Calibri"/>
            </a:endParaRPr>
          </a:p>
          <a:p>
            <a:pPr marL="326390" marR="323215" algn="ctr">
              <a:lnSpc>
                <a:spcPts val="3340"/>
              </a:lnSpc>
              <a:spcBef>
                <a:spcPts val="670"/>
              </a:spcBef>
            </a:pPr>
            <a:r>
              <a:rPr lang="en" sz="2850" dirty="0">
                <a:solidFill>
                  <a:srgbClr val="231F20"/>
                </a:solidFill>
                <a:latin typeface="Calibri"/>
                <a:cs typeface="Calibri"/>
              </a:rPr>
              <a:t>Learn how to manage passwords</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en" sz="4950" b="1" spc="-150" dirty="0">
                <a:solidFill>
                  <a:srgbClr val="231F20"/>
                </a:solidFill>
                <a:latin typeface="Calibri"/>
                <a:cs typeface="Calibri"/>
              </a:rPr>
              <a:t>BEWARE OF APPEARANCES</a:t>
            </a:r>
            <a:endParaRPr lang="fr-FR" sz="4950" b="1" spc="-150" dirty="0">
              <a:latin typeface="Calibri"/>
              <a:cs typeface="Calibri"/>
            </a:endParaRPr>
          </a:p>
          <a:p>
            <a:pPr algn="ctr">
              <a:lnSpc>
                <a:spcPts val="3379"/>
              </a:lnSpc>
              <a:spcBef>
                <a:spcPts val="489"/>
              </a:spcBef>
            </a:pPr>
            <a:r>
              <a:rPr lang="en" sz="2850" dirty="0">
                <a:solidFill>
                  <a:srgbClr val="231F20"/>
                </a:solidFill>
                <a:latin typeface="Calibri"/>
                <a:cs typeface="Calibri"/>
              </a:rPr>
              <a:t>Be vigilant against</a:t>
            </a:r>
            <a:endParaRPr lang="fr-FR" sz="2850" dirty="0">
              <a:latin typeface="Calibri"/>
              <a:cs typeface="Calibri"/>
            </a:endParaRPr>
          </a:p>
          <a:p>
            <a:pPr algn="ctr">
              <a:lnSpc>
                <a:spcPts val="3379"/>
              </a:lnSpc>
            </a:pPr>
            <a:r>
              <a:rPr lang="en" sz="2850" spc="55" dirty="0">
                <a:solidFill>
                  <a:srgbClr val="231F20"/>
                </a:solidFill>
                <a:latin typeface="Calibri"/>
                <a:cs typeface="Calibri"/>
              </a:rPr>
              <a:t>online scams</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099" y="4309005"/>
            <a:ext cx="1422925" cy="538480"/>
          </a:xfrm>
          <a:prstGeom prst="rect">
            <a:avLst/>
          </a:prstGeom>
        </p:spPr>
        <p:txBody>
          <a:bodyPr vert="horz" wrap="square" lIns="0" tIns="13970" rIns="0" bIns="0" rtlCol="0">
            <a:spAutoFit/>
          </a:bodyPr>
          <a:lstStyle/>
          <a:p>
            <a:pPr marL="12700">
              <a:lnSpc>
                <a:spcPct val="100000"/>
              </a:lnSpc>
              <a:spcBef>
                <a:spcPts val="110"/>
              </a:spcBef>
            </a:pPr>
            <a:r>
              <a:rPr lang="en" sz="3350" b="1" dirty="0">
                <a:solidFill>
                  <a:srgbClr val="FFFFFF"/>
                </a:solidFill>
                <a:latin typeface="Calibri"/>
                <a:cs typeface="Calibri"/>
              </a:rPr>
              <a:t>60 min</a:t>
            </a:r>
            <a:endParaRPr sz="3350" b="1" dirty="0">
              <a:latin typeface="Calibri"/>
              <a:cs typeface="Calibri"/>
            </a:endParaRPr>
          </a:p>
        </p:txBody>
      </p:sp>
      <p:pic>
        <p:nvPicPr>
          <p:cNvPr id="23" name="object 23"/>
          <p:cNvPicPr/>
          <p:nvPr/>
        </p:nvPicPr>
        <p:blipFill>
          <a:blip r:embed="rId2" cstate="screen">
            <a:extLst>
              <a:ext uri="{28A0092B-C50C-407E-A947-70E740481C1C}">
                <a14:useLocalDpi xmlns:a14="http://schemas.microsoft.com/office/drawing/2010/main"/>
              </a:ext>
            </a:extLst>
          </a:blip>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lang="en" sz="3350" b="1" dirty="0">
                <a:solidFill>
                  <a:srgbClr val="FFFFFF"/>
                </a:solidFill>
                <a:latin typeface="Calibri"/>
                <a:cs typeface="Calibri"/>
              </a:rPr>
              <a:t>30 min</a:t>
            </a:r>
            <a:endParaRPr sz="3350" b="1" dirty="0">
              <a:latin typeface="Calibri"/>
              <a:cs typeface="Calibri"/>
            </a:endParaRPr>
          </a:p>
        </p:txBody>
      </p:sp>
      <p:pic>
        <p:nvPicPr>
          <p:cNvPr id="25" name="object 25"/>
          <p:cNvPicPr/>
          <p:nvPr/>
        </p:nvPicPr>
        <p:blipFill>
          <a:blip r:embed="rId3" cstate="screen">
            <a:extLst>
              <a:ext uri="{28A0092B-C50C-407E-A947-70E740481C1C}">
                <a14:useLocalDpi xmlns:a14="http://schemas.microsoft.com/office/drawing/2010/main"/>
              </a:ext>
            </a:extLst>
          </a:blip>
          <a:stretch>
            <a:fillRect/>
          </a:stretch>
        </p:blipFill>
        <p:spPr>
          <a:xfrm>
            <a:off x="8583768" y="3172459"/>
            <a:ext cx="3205526" cy="3582634"/>
          </a:xfrm>
          <a:prstGeom prst="rect">
            <a:avLst/>
          </a:prstGeom>
        </p:spPr>
      </p:pic>
      <p:sp>
        <p:nvSpPr>
          <p:cNvPr id="26" name="object 26"/>
          <p:cNvSpPr txBox="1"/>
          <p:nvPr/>
        </p:nvSpPr>
        <p:spPr>
          <a:xfrm>
            <a:off x="10332528" y="4309005"/>
            <a:ext cx="1456765" cy="538480"/>
          </a:xfrm>
          <a:prstGeom prst="rect">
            <a:avLst/>
          </a:prstGeom>
        </p:spPr>
        <p:txBody>
          <a:bodyPr vert="horz" wrap="square" lIns="0" tIns="13970" rIns="0" bIns="0" rtlCol="0">
            <a:spAutoFit/>
          </a:bodyPr>
          <a:lstStyle/>
          <a:p>
            <a:pPr marL="12700">
              <a:lnSpc>
                <a:spcPct val="100000"/>
              </a:lnSpc>
              <a:spcBef>
                <a:spcPts val="110"/>
              </a:spcBef>
            </a:pPr>
            <a:r>
              <a:rPr lang="en" sz="3350" b="1" dirty="0">
                <a:solidFill>
                  <a:srgbClr val="FFFFFF"/>
                </a:solidFill>
                <a:latin typeface="Calibri"/>
                <a:cs typeface="Calibri"/>
              </a:rPr>
              <a:t>60 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en" sz="5750" b="1" spc="-150" dirty="0"/>
              <a:t>BEFORE YOU BEGIN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screen">
              <a:extLst>
                <a:ext uri="{28A0092B-C50C-407E-A947-70E740481C1C}">
                  <a14:useLocalDpi xmlns:a14="http://schemas.microsoft.com/office/drawing/2010/main"/>
                </a:ext>
              </a:extLst>
            </a:blip>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screen">
              <a:extLst>
                <a:ext uri="{28A0092B-C50C-407E-A947-70E740481C1C}">
                  <a14:useLocalDpi xmlns:a14="http://schemas.microsoft.com/office/drawing/2010/main"/>
                </a:ext>
              </a:extLst>
            </a:blip>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267229"/>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49481" y="6923238"/>
            <a:ext cx="383540" cy="75565"/>
          </a:xfrm>
          <a:prstGeom prst="rect">
            <a:avLst/>
          </a:prstGeom>
        </p:spPr>
        <p:txBody>
          <a:bodyPr vert="horz" wrap="square" lIns="0" tIns="15875" rIns="0" bIns="0" rtlCol="0">
            <a:spAutoFit/>
          </a:bodyPr>
          <a:lstStyle/>
          <a:p>
            <a:pPr>
              <a:lnSpc>
                <a:spcPct val="100000"/>
              </a:lnSpc>
              <a:spcBef>
                <a:spcPts val="125"/>
              </a:spcBef>
            </a:pPr>
            <a:r>
              <a:rPr lang="en" sz="300" b="1" dirty="0">
                <a:solidFill>
                  <a:srgbClr val="FFFFFF"/>
                </a:solidFill>
                <a:latin typeface="Lucida Sans"/>
                <a:cs typeface="Lucida Sans"/>
              </a:rPr>
              <a:t>New 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lang="en" sz="250" b="1" spc="-10" dirty="0">
                <a:solidFill>
                  <a:srgbClr val="FFFFFF"/>
                </a:solidFill>
                <a:latin typeface="Lucida Sans"/>
                <a:cs typeface="Lucida Sans"/>
              </a:rPr>
              <a:t>Send</a:t>
            </a:r>
            <a:endParaRPr sz="250" dirty="0">
              <a:latin typeface="Lucida Sans"/>
              <a:cs typeface="Lucida Sans"/>
            </a:endParaRPr>
          </a:p>
        </p:txBody>
      </p:sp>
      <p:sp>
        <p:nvSpPr>
          <p:cNvPr id="40" name="object 40"/>
          <p:cNvSpPr txBox="1"/>
          <p:nvPr/>
        </p:nvSpPr>
        <p:spPr>
          <a:xfrm>
            <a:off x="3731262" y="7110414"/>
            <a:ext cx="1491615" cy="15113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lang="en" sz="250" b="1" u="sng" spc="-40" dirty="0">
                <a:solidFill>
                  <a:srgbClr val="AAAAAA"/>
                </a:solidFill>
                <a:uFill>
                  <a:solidFill>
                    <a:srgbClr val="EDEDED"/>
                  </a:solidFill>
                </a:uFill>
                <a:latin typeface="Lucida Sans"/>
                <a:cs typeface="Lucida Sans"/>
              </a:rPr>
              <a:t> At</a:t>
            </a:r>
            <a:endParaRPr sz="250" dirty="0">
              <a:latin typeface="Lucida Sans"/>
              <a:cs typeface="Lucida Sans"/>
            </a:endParaRPr>
          </a:p>
          <a:p>
            <a:pPr>
              <a:lnSpc>
                <a:spcPct val="100000"/>
              </a:lnSpc>
              <a:spcBef>
                <a:spcPts val="5"/>
              </a:spcBef>
            </a:pPr>
            <a:endParaRPr sz="300" dirty="0">
              <a:latin typeface="Lucida Sans"/>
              <a:cs typeface="Lucida Sans"/>
            </a:endParaRPr>
          </a:p>
          <a:p>
            <a:pPr marL="12700">
              <a:lnSpc>
                <a:spcPct val="100000"/>
              </a:lnSpc>
            </a:pPr>
            <a:r>
              <a:rPr lang="en" sz="250" b="1" spc="-10" dirty="0">
                <a:solidFill>
                  <a:srgbClr val="AAAAAA"/>
                </a:solidFill>
                <a:latin typeface="Lucida Sans"/>
                <a:cs typeface="Lucida Sans"/>
              </a:rPr>
              <a:t>Object</a:t>
            </a:r>
            <a:endParaRPr sz="250" dirty="0">
              <a:latin typeface="Lucida Sans"/>
              <a:cs typeface="Lucida Sans"/>
            </a:endParaRPr>
          </a:p>
        </p:txBody>
      </p:sp>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5649964" y="7312855"/>
            <a:ext cx="687926" cy="1210078"/>
          </a:xfrm>
          <a:prstGeom prst="rect">
            <a:avLst/>
          </a:prstGeom>
        </p:spPr>
      </p:pic>
      <p:sp>
        <p:nvSpPr>
          <p:cNvPr id="42" name="object 42"/>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lang="en" sz="500" dirty="0">
                <a:solidFill>
                  <a:srgbClr val="212121"/>
                </a:solidFill>
                <a:latin typeface="Calibri"/>
                <a:cs typeface="Calibri"/>
              </a:rPr>
              <a:t>Activity 2</a:t>
            </a:r>
            <a:endParaRPr sz="500" dirty="0">
              <a:latin typeface="Calibri"/>
              <a:cs typeface="Calibri"/>
            </a:endParaRPr>
          </a:p>
        </p:txBody>
      </p:sp>
      <p:grpSp>
        <p:nvGrpSpPr>
          <p:cNvPr id="43" name="object 43"/>
          <p:cNvGrpSpPr/>
          <p:nvPr/>
        </p:nvGrpSpPr>
        <p:grpSpPr>
          <a:xfrm>
            <a:off x="1565292" y="4012055"/>
            <a:ext cx="5493385" cy="4641850"/>
            <a:chOff x="1565292" y="4012055"/>
            <a:chExt cx="5493385" cy="4641850"/>
          </a:xfrm>
        </p:grpSpPr>
        <p:pic>
          <p:nvPicPr>
            <p:cNvPr id="44" name="object 44"/>
            <p:cNvPicPr/>
            <p:nvPr/>
          </p:nvPicPr>
          <p:blipFill>
            <a:blip r:embed="rId5" cstate="screen">
              <a:extLst>
                <a:ext uri="{28A0092B-C50C-407E-A947-70E740481C1C}">
                  <a14:useLocalDpi xmlns:a14="http://schemas.microsoft.com/office/drawing/2010/main"/>
                </a:ext>
              </a:extLst>
            </a:blip>
            <a:stretch>
              <a:fillRect/>
            </a:stretch>
          </p:blipFill>
          <p:spPr>
            <a:xfrm>
              <a:off x="3429482" y="6587704"/>
              <a:ext cx="3629020" cy="2066177"/>
            </a:xfrm>
            <a:prstGeom prst="rect">
              <a:avLst/>
            </a:prstGeom>
          </p:spPr>
        </p:pic>
        <p:sp>
          <p:nvSpPr>
            <p:cNvPr id="45" name="object 45"/>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7" name="object 47"/>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8" name="object 48"/>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49" name="object 49"/>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en" sz="3150" b="1" spc="-150" dirty="0">
                <a:solidFill>
                  <a:srgbClr val="1D1D1B"/>
                </a:solidFill>
                <a:latin typeface="Calibri"/>
                <a:cs typeface="Calibri"/>
              </a:rPr>
              <a:t>CREATE </a:t>
            </a:r>
            <a:r>
              <a:rPr lang="en" sz="3150" b="1" u="sng" spc="-150" dirty="0">
                <a:solidFill>
                  <a:srgbClr val="1D1D1B"/>
                </a:solidFill>
                <a:uFill>
                  <a:solidFill>
                    <a:srgbClr val="1D1D1B"/>
                  </a:solidFill>
                </a:uFill>
                <a:latin typeface="Calibri"/>
                <a:cs typeface="Calibri"/>
              </a:rPr>
              <a:t>YOUR OWN</a:t>
            </a:r>
            <a:r>
              <a:rPr lang="en" sz="3150" b="1" spc="-150" dirty="0">
                <a:solidFill>
                  <a:srgbClr val="1D1D1B"/>
                </a:solidFill>
                <a:latin typeface="Calibri"/>
                <a:cs typeface="Calibri"/>
              </a:rPr>
              <a:t> SCAM</a:t>
            </a:r>
            <a:endParaRPr lang="fr-FR" sz="3150" b="1" spc="-150" dirty="0">
              <a:latin typeface="Calibri"/>
              <a:cs typeface="Calibri"/>
            </a:endParaRPr>
          </a:p>
        </p:txBody>
      </p:sp>
      <p:grpSp>
        <p:nvGrpSpPr>
          <p:cNvPr id="50" name="object 50"/>
          <p:cNvGrpSpPr/>
          <p:nvPr/>
        </p:nvGrpSpPr>
        <p:grpSpPr>
          <a:xfrm>
            <a:off x="1943069" y="4313401"/>
            <a:ext cx="2954020" cy="962660"/>
            <a:chOff x="1943069" y="4313401"/>
            <a:chExt cx="2954020" cy="962660"/>
          </a:xfrm>
        </p:grpSpPr>
        <p:sp>
          <p:nvSpPr>
            <p:cNvPr id="51" name="object 51"/>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2" name="object 52"/>
            <p:cNvPicPr/>
            <p:nvPr/>
          </p:nvPicPr>
          <p:blipFill>
            <a:blip r:embed="rId6" cstate="screen">
              <a:extLst>
                <a:ext uri="{28A0092B-C50C-407E-A947-70E740481C1C}">
                  <a14:useLocalDpi xmlns:a14="http://schemas.microsoft.com/office/drawing/2010/main"/>
                </a:ext>
              </a:extLst>
            </a:blip>
            <a:stretch>
              <a:fillRect/>
            </a:stretch>
          </p:blipFill>
          <p:spPr>
            <a:xfrm>
              <a:off x="3289819" y="4734275"/>
              <a:ext cx="1606838" cy="541672"/>
            </a:xfrm>
            <a:prstGeom prst="rect">
              <a:avLst/>
            </a:prstGeom>
          </p:spPr>
        </p:pic>
        <p:sp>
          <p:nvSpPr>
            <p:cNvPr id="53" name="object 53"/>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4" name="object 54"/>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grpSp>
        <p:nvGrpSpPr>
          <p:cNvPr id="55" name="object 55"/>
          <p:cNvGrpSpPr/>
          <p:nvPr/>
        </p:nvGrpSpPr>
        <p:grpSpPr>
          <a:xfrm>
            <a:off x="1639521" y="3625350"/>
            <a:ext cx="16624300" cy="6218555"/>
            <a:chOff x="1639521" y="3625350"/>
            <a:chExt cx="16624300" cy="6218555"/>
          </a:xfrm>
        </p:grpSpPr>
        <p:sp>
          <p:nvSpPr>
            <p:cNvPr id="56" name="object 56"/>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7" name="object 57"/>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8" name="object 58"/>
            <p:cNvSpPr/>
            <p:nvPr/>
          </p:nvSpPr>
          <p:spPr>
            <a:xfrm>
              <a:off x="4064091"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59" name="object 59"/>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0" name="object 60"/>
            <p:cNvPicPr/>
            <p:nvPr/>
          </p:nvPicPr>
          <p:blipFill>
            <a:blip r:embed="rId7" cstate="screen">
              <a:extLst>
                <a:ext uri="{28A0092B-C50C-407E-A947-70E740481C1C}">
                  <a14:useLocalDpi xmlns:a14="http://schemas.microsoft.com/office/drawing/2010/main"/>
                </a:ext>
              </a:extLst>
            </a:blip>
            <a:stretch>
              <a:fillRect/>
            </a:stretch>
          </p:blipFill>
          <p:spPr>
            <a:xfrm>
              <a:off x="1813400" y="4268044"/>
              <a:ext cx="153372" cy="102668"/>
            </a:xfrm>
            <a:prstGeom prst="rect">
              <a:avLst/>
            </a:prstGeom>
          </p:spPr>
        </p:pic>
        <p:sp>
          <p:nvSpPr>
            <p:cNvPr id="61" name="object 61"/>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2" name="object 62"/>
            <p:cNvSpPr/>
            <p:nvPr/>
          </p:nvSpPr>
          <p:spPr>
            <a:xfrm>
              <a:off x="4028942" y="4307190"/>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3" name="object 63"/>
            <p:cNvSpPr/>
            <p:nvPr/>
          </p:nvSpPr>
          <p:spPr>
            <a:xfrm>
              <a:off x="4029012" y="4307190"/>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4" name="object 64"/>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5" name="object 65"/>
            <p:cNvSpPr/>
            <p:nvPr/>
          </p:nvSpPr>
          <p:spPr>
            <a:xfrm>
              <a:off x="4049701" y="4275433"/>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6" name="object 66"/>
            <p:cNvSpPr/>
            <p:nvPr/>
          </p:nvSpPr>
          <p:spPr>
            <a:xfrm>
              <a:off x="4066984" y="4280668"/>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7" name="object 67"/>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8" name="object 68"/>
            <p:cNvSpPr/>
            <p:nvPr/>
          </p:nvSpPr>
          <p:spPr>
            <a:xfrm>
              <a:off x="5996749" y="3656782"/>
              <a:ext cx="12235180" cy="6155690"/>
            </a:xfrm>
            <a:custGeom>
              <a:avLst/>
              <a:gdLst/>
              <a:ahLst/>
              <a:cxnLst/>
              <a:rect l="l" t="t" r="r" b="b"/>
              <a:pathLst>
                <a:path w="12235180" h="615569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824247" y="6155592"/>
                  </a:lnTo>
                  <a:lnTo>
                    <a:pt x="11872169" y="6152830"/>
                  </a:lnTo>
                  <a:lnTo>
                    <a:pt x="11918467" y="6144750"/>
                  </a:lnTo>
                  <a:lnTo>
                    <a:pt x="11962834" y="6131659"/>
                  </a:lnTo>
                  <a:lnTo>
                    <a:pt x="12004959" y="6113867"/>
                  </a:lnTo>
                  <a:lnTo>
                    <a:pt x="12044536" y="6091679"/>
                  </a:lnTo>
                  <a:lnTo>
                    <a:pt x="12081257" y="6065406"/>
                  </a:lnTo>
                  <a:lnTo>
                    <a:pt x="12114811" y="6035354"/>
                  </a:lnTo>
                  <a:lnTo>
                    <a:pt x="12144892" y="6001831"/>
                  </a:lnTo>
                  <a:lnTo>
                    <a:pt x="12171191" y="5965147"/>
                  </a:lnTo>
                  <a:lnTo>
                    <a:pt x="12193400" y="5925608"/>
                  </a:lnTo>
                  <a:lnTo>
                    <a:pt x="12211210" y="5883523"/>
                  </a:lnTo>
                  <a:lnTo>
                    <a:pt x="12224314" y="5839200"/>
                  </a:lnTo>
                  <a:lnTo>
                    <a:pt x="12232402" y="5792946"/>
                  </a:lnTo>
                  <a:lnTo>
                    <a:pt x="12235166" y="5745071"/>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69" name="object 69"/>
            <p:cNvSpPr/>
            <p:nvPr/>
          </p:nvSpPr>
          <p:spPr>
            <a:xfrm>
              <a:off x="5996728" y="3656782"/>
              <a:ext cx="12235815" cy="6155690"/>
            </a:xfrm>
            <a:custGeom>
              <a:avLst/>
              <a:gdLst/>
              <a:ahLst/>
              <a:cxnLst/>
              <a:rect l="l" t="t" r="r" b="b"/>
              <a:pathLst>
                <a:path w="12235815" h="615569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87919" y="6155592"/>
                  </a:lnTo>
                  <a:lnTo>
                    <a:pt x="11824268" y="6155592"/>
                  </a:lnTo>
                  <a:lnTo>
                    <a:pt x="11872190" y="6152830"/>
                  </a:lnTo>
                  <a:lnTo>
                    <a:pt x="11918488" y="6144750"/>
                  </a:lnTo>
                  <a:lnTo>
                    <a:pt x="11962854" y="6131659"/>
                  </a:lnTo>
                  <a:lnTo>
                    <a:pt x="12004980" y="6113867"/>
                  </a:lnTo>
                  <a:lnTo>
                    <a:pt x="12044557" y="6091679"/>
                  </a:lnTo>
                  <a:lnTo>
                    <a:pt x="12081277" y="6065406"/>
                  </a:lnTo>
                  <a:lnTo>
                    <a:pt x="12114832" y="6035354"/>
                  </a:lnTo>
                  <a:lnTo>
                    <a:pt x="12144913" y="6001831"/>
                  </a:lnTo>
                  <a:lnTo>
                    <a:pt x="12171212" y="5965147"/>
                  </a:lnTo>
                  <a:lnTo>
                    <a:pt x="12193421" y="5925608"/>
                  </a:lnTo>
                  <a:lnTo>
                    <a:pt x="12211231" y="5883523"/>
                  </a:lnTo>
                  <a:lnTo>
                    <a:pt x="12224335" y="5839200"/>
                  </a:lnTo>
                  <a:lnTo>
                    <a:pt x="12232423" y="5792946"/>
                  </a:lnTo>
                  <a:lnTo>
                    <a:pt x="12235187" y="5745071"/>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75" name="object 75"/>
          <p:cNvSpPr txBox="1"/>
          <p:nvPr/>
        </p:nvSpPr>
        <p:spPr>
          <a:xfrm>
            <a:off x="1626978" y="6939215"/>
            <a:ext cx="2010068"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76" name="object 76"/>
          <p:cNvSpPr txBox="1"/>
          <p:nvPr/>
        </p:nvSpPr>
        <p:spPr>
          <a:xfrm>
            <a:off x="6576208" y="4059056"/>
            <a:ext cx="11161582" cy="2326005"/>
          </a:xfrm>
          <a:prstGeom prst="rect">
            <a:avLst/>
          </a:prstGeom>
        </p:spPr>
        <p:txBody>
          <a:bodyPr vert="horz" wrap="square" lIns="0" tIns="38735" rIns="0" bIns="0" rtlCol="0">
            <a:spAutoFit/>
          </a:bodyPr>
          <a:lstStyle/>
          <a:p>
            <a:pPr marL="12700" marR="5080">
              <a:lnSpc>
                <a:spcPts val="2630"/>
              </a:lnSpc>
              <a:spcBef>
                <a:spcPts val="305"/>
              </a:spcBef>
            </a:pPr>
            <a:r>
              <a:rPr lang="en" sz="2300" b="1" spc="-75" dirty="0">
                <a:solidFill>
                  <a:srgbClr val="231F20"/>
                </a:solidFill>
                <a:latin typeface="Calibri"/>
                <a:cs typeface="Calibri"/>
              </a:rPr>
              <a:t>Test your participants' knowledge by offering them a role-playing game "</a:t>
            </a:r>
            <a:r>
              <a:rPr lang="en" sz="2300" b="1" u="sng" spc="-35" dirty="0">
                <a:solidFill>
                  <a:srgbClr val="231F20"/>
                </a:solidFill>
                <a:uFill>
                  <a:solidFill>
                    <a:srgbClr val="231F20"/>
                  </a:solidFill>
                </a:uFill>
                <a:latin typeface="Calibri"/>
                <a:cs typeface="Calibri"/>
              </a:rPr>
              <a:t>Create your own scam</a:t>
            </a:r>
            <a:r>
              <a:rPr lang="en" sz="2300" b="1" spc="-60" dirty="0">
                <a:solidFill>
                  <a:srgbClr val="231F20"/>
                </a:solidFill>
                <a:latin typeface="Calibri"/>
                <a:cs typeface="Calibri"/>
              </a:rPr>
              <a:t>" (after " </a:t>
            </a:r>
            <a:r>
              <a:rPr lang="en" sz="2300" b="1" u="sng" spc="-80" dirty="0">
                <a:solidFill>
                  <a:srgbClr val="205E9E"/>
                </a:solidFill>
                <a:uFill>
                  <a:solidFill>
                    <a:srgbClr val="205E9E"/>
                  </a:solidFill>
                </a:uFill>
                <a:latin typeface="Calibri"/>
                <a:cs typeface="Calibri"/>
                <a:hlinkClick r:id="rId8"/>
              </a:rPr>
              <a:t>The School of Social Media </a:t>
            </a:r>
            <a:r>
              <a:rPr lang="en" sz="2300" b="1" spc="-10" dirty="0">
                <a:solidFill>
                  <a:srgbClr val="231F20"/>
                </a:solidFill>
                <a:latin typeface="Calibri"/>
                <a:cs typeface="Calibri"/>
              </a:rPr>
              <a:t>"). Print or ask to copy the templates on the following slides.</a:t>
            </a:r>
            <a:endParaRPr sz="2300" b="1" dirty="0">
              <a:latin typeface="Calibri"/>
              <a:cs typeface="Calibri"/>
            </a:endParaRPr>
          </a:p>
          <a:p>
            <a:pPr marL="12700" marR="13335">
              <a:lnSpc>
                <a:spcPts val="2630"/>
              </a:lnSpc>
              <a:spcBef>
                <a:spcPts val="2180"/>
              </a:spcBef>
            </a:pPr>
            <a:r>
              <a:rPr lang="en" sz="2300" b="1" spc="-55" dirty="0">
                <a:solidFill>
                  <a:srgbClr val="231F20"/>
                </a:solidFill>
                <a:latin typeface="Calibri"/>
                <a:cs typeface="Calibri"/>
              </a:rPr>
              <a:t>Ask participants, separately or in pairs, to create their own example of an online scam. They will be able to put themselves in the shoes of a fraudster and think about social engineering attacks.</a:t>
            </a:r>
            <a:endParaRPr sz="2300" b="1" dirty="0">
              <a:latin typeface="Calibri"/>
              <a:cs typeface="Calibri"/>
            </a:endParaRPr>
          </a:p>
        </p:txBody>
      </p:sp>
      <p:sp>
        <p:nvSpPr>
          <p:cNvPr id="77" name="object 77"/>
          <p:cNvSpPr txBox="1"/>
          <p:nvPr/>
        </p:nvSpPr>
        <p:spPr>
          <a:xfrm>
            <a:off x="6576207" y="6632668"/>
            <a:ext cx="11161582" cy="367408"/>
          </a:xfrm>
          <a:prstGeom prst="rect">
            <a:avLst/>
          </a:prstGeom>
        </p:spPr>
        <p:txBody>
          <a:bodyPr vert="horz" wrap="square" lIns="0" tIns="13335" rIns="0" bIns="0" rtlCol="0">
            <a:spAutoFit/>
          </a:bodyPr>
          <a:lstStyle/>
          <a:p>
            <a:pPr marL="12700">
              <a:lnSpc>
                <a:spcPct val="100000"/>
              </a:lnSpc>
              <a:spcBef>
                <a:spcPts val="105"/>
              </a:spcBef>
            </a:pPr>
            <a:r>
              <a:rPr lang="en" sz="2300" b="1" spc="-50" dirty="0">
                <a:solidFill>
                  <a:srgbClr val="231F20"/>
                </a:solidFill>
                <a:latin typeface="Calibri"/>
                <a:cs typeface="Calibri"/>
              </a:rPr>
              <a:t>Encourage participants to think about the following questions when creating their mock scam:</a:t>
            </a:r>
            <a:endParaRPr sz="2300" b="1" dirty="0">
              <a:latin typeface="Calibri"/>
              <a:cs typeface="Calibri"/>
            </a:endParaRPr>
          </a:p>
        </p:txBody>
      </p:sp>
      <p:sp>
        <p:nvSpPr>
          <p:cNvPr id="78" name="object 78"/>
          <p:cNvSpPr txBox="1"/>
          <p:nvPr/>
        </p:nvSpPr>
        <p:spPr>
          <a:xfrm>
            <a:off x="6576208" y="7088122"/>
            <a:ext cx="745426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lang="en" sz="2300" b="1" i="1" spc="-245" dirty="0">
                <a:solidFill>
                  <a:srgbClr val="231F20"/>
                </a:solidFill>
                <a:latin typeface="Arial Narrow"/>
                <a:cs typeface="Arial Narrow"/>
              </a:rPr>
              <a:t>What is your goal? </a:t>
            </a:r>
            <a:r>
              <a:rPr lang="en" sz="2300" i="1" spc="-260" dirty="0">
                <a:solidFill>
                  <a:srgbClr val="231F20"/>
                </a:solidFill>
                <a:latin typeface="Arial Narrow"/>
                <a:cs typeface="Arial Narrow"/>
              </a:rPr>
              <a:t>(What do you want to get from your victim(s)?</a:t>
            </a:r>
            <a:endParaRPr sz="2300" dirty="0">
              <a:latin typeface="Arial Narrow"/>
              <a:cs typeface="Arial Narrow"/>
            </a:endParaRPr>
          </a:p>
        </p:txBody>
      </p:sp>
      <p:sp>
        <p:nvSpPr>
          <p:cNvPr id="79" name="object 79"/>
          <p:cNvSpPr txBox="1"/>
          <p:nvPr/>
        </p:nvSpPr>
        <p:spPr>
          <a:xfrm>
            <a:off x="6576208" y="7467177"/>
            <a:ext cx="10610850"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lang="en" sz="2300" b="1" i="1" spc="-225" dirty="0">
                <a:solidFill>
                  <a:srgbClr val="231F20"/>
                </a:solidFill>
                <a:latin typeface="Arial Narrow"/>
                <a:cs typeface="Arial Narrow"/>
              </a:rPr>
              <a:t>How will you make your scam realistic? </a:t>
            </a:r>
            <a:r>
              <a:rPr lang="en" sz="2300" i="1" spc="-180" dirty="0">
                <a:solidFill>
                  <a:srgbClr val="231F20"/>
                </a:solidFill>
                <a:latin typeface="Arial Narrow"/>
                <a:cs typeface="Arial Narrow"/>
              </a:rPr>
              <a:t>(If the scam is too weird or obvious, people won't</a:t>
            </a:r>
            <a:endParaRPr sz="2300" dirty="0">
              <a:latin typeface="Arial Narrow"/>
              <a:cs typeface="Arial Narrow"/>
            </a:endParaRPr>
          </a:p>
        </p:txBody>
      </p:sp>
      <p:sp>
        <p:nvSpPr>
          <p:cNvPr id="80" name="object 80"/>
          <p:cNvSpPr txBox="1"/>
          <p:nvPr/>
        </p:nvSpPr>
        <p:spPr>
          <a:xfrm>
            <a:off x="6576207" y="7818998"/>
            <a:ext cx="10894060" cy="1541780"/>
          </a:xfrm>
          <a:prstGeom prst="rect">
            <a:avLst/>
          </a:prstGeom>
        </p:spPr>
        <p:txBody>
          <a:bodyPr vert="horz" wrap="square" lIns="0" tIns="40640" rIns="0" bIns="0" rtlCol="0">
            <a:spAutoFit/>
          </a:bodyPr>
          <a:lstStyle/>
          <a:p>
            <a:pPr marL="12700">
              <a:lnSpc>
                <a:spcPct val="100000"/>
              </a:lnSpc>
              <a:spcBef>
                <a:spcPts val="320"/>
              </a:spcBef>
            </a:pPr>
            <a:r>
              <a:rPr lang="en" sz="2300" i="1" spc="-114" dirty="0">
                <a:solidFill>
                  <a:srgbClr val="231F20"/>
                </a:solidFill>
                <a:latin typeface="Arial Narrow"/>
                <a:cs typeface="Arial Narrow"/>
              </a:rPr>
              <a:t>will not fall into the trap)</a:t>
            </a:r>
            <a:endParaRPr sz="2300" dirty="0">
              <a:latin typeface="Arial Narrow"/>
              <a:cs typeface="Arial Narrow"/>
            </a:endParaRPr>
          </a:p>
          <a:p>
            <a:pPr marL="12700" marR="5080">
              <a:lnSpc>
                <a:spcPct val="108100"/>
              </a:lnSpc>
              <a:spcBef>
                <a:spcPts val="5"/>
              </a:spcBef>
              <a:buFont typeface="Arial"/>
              <a:buChar char="•"/>
              <a:tabLst>
                <a:tab pos="167005" algn="l"/>
              </a:tabLst>
            </a:pPr>
            <a:r>
              <a:rPr lang="en" sz="2300" b="1" i="1" spc="-225" dirty="0">
                <a:solidFill>
                  <a:srgbClr val="231F20"/>
                </a:solidFill>
                <a:latin typeface="Arial Narrow"/>
                <a:cs typeface="Arial Narrow"/>
              </a:rPr>
              <a:t>How will you use technology to carry out your scam? </a:t>
            </a:r>
            <a:r>
              <a:rPr lang="en" sz="2300" i="1" spc="-160" dirty="0">
                <a:solidFill>
                  <a:srgbClr val="231F20"/>
                </a:solidFill>
                <a:latin typeface="Arial Narrow"/>
                <a:cs typeface="Arial Narrow"/>
              </a:rPr>
              <a:t>For example, short URLs like bit.ly and QR codes can make it difficult to spot a fake website address. Fake likes/followers/reviews can also seem genuine or popular when they are not, etc.</a:t>
            </a:r>
            <a:endParaRPr sz="2300" dirty="0">
              <a:latin typeface="Arial Narrow"/>
              <a:cs typeface="Arial Narrow"/>
            </a:endParaRPr>
          </a:p>
        </p:txBody>
      </p:sp>
      <p:grpSp>
        <p:nvGrpSpPr>
          <p:cNvPr id="81" name="object 81"/>
          <p:cNvGrpSpPr/>
          <p:nvPr/>
        </p:nvGrpSpPr>
        <p:grpSpPr>
          <a:xfrm>
            <a:off x="17810850" y="9398045"/>
            <a:ext cx="1145540" cy="498475"/>
            <a:chOff x="17810850" y="9398045"/>
            <a:chExt cx="1145540" cy="498475"/>
          </a:xfrm>
        </p:grpSpPr>
        <p:sp>
          <p:nvSpPr>
            <p:cNvPr id="82" name="object 82"/>
            <p:cNvSpPr/>
            <p:nvPr/>
          </p:nvSpPr>
          <p:spPr>
            <a:xfrm>
              <a:off x="17919885" y="949402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83" name="object 83"/>
            <p:cNvSpPr/>
            <p:nvPr/>
          </p:nvSpPr>
          <p:spPr>
            <a:xfrm>
              <a:off x="17810848" y="9398056"/>
              <a:ext cx="1145540" cy="311150"/>
            </a:xfrm>
            <a:custGeom>
              <a:avLst/>
              <a:gdLst/>
              <a:ahLst/>
              <a:cxnLst/>
              <a:rect l="l" t="t" r="r" b="b"/>
              <a:pathLst>
                <a:path w="1145540" h="311150">
                  <a:moveTo>
                    <a:pt x="1145336" y="114554"/>
                  </a:moveTo>
                  <a:lnTo>
                    <a:pt x="1144320" y="110832"/>
                  </a:lnTo>
                  <a:lnTo>
                    <a:pt x="1143660" y="108407"/>
                  </a:lnTo>
                  <a:lnTo>
                    <a:pt x="1138135" y="88125"/>
                  </a:lnTo>
                  <a:lnTo>
                    <a:pt x="1101280" y="64630"/>
                  </a:lnTo>
                  <a:lnTo>
                    <a:pt x="895985" y="39255"/>
                  </a:lnTo>
                  <a:lnTo>
                    <a:pt x="885952" y="40805"/>
                  </a:lnTo>
                  <a:lnTo>
                    <a:pt x="877620" y="46850"/>
                  </a:lnTo>
                  <a:lnTo>
                    <a:pt x="871918" y="55638"/>
                  </a:lnTo>
                  <a:lnTo>
                    <a:pt x="869797" y="65430"/>
                  </a:lnTo>
                  <a:lnTo>
                    <a:pt x="871905" y="75844"/>
                  </a:lnTo>
                  <a:lnTo>
                    <a:pt x="877608" y="83718"/>
                  </a:lnTo>
                  <a:lnTo>
                    <a:pt x="885939" y="88988"/>
                  </a:lnTo>
                  <a:lnTo>
                    <a:pt x="895985" y="91605"/>
                  </a:lnTo>
                  <a:lnTo>
                    <a:pt x="1032649" y="108026"/>
                  </a:lnTo>
                  <a:lnTo>
                    <a:pt x="989685" y="125984"/>
                  </a:lnTo>
                  <a:lnTo>
                    <a:pt x="942644" y="145338"/>
                  </a:lnTo>
                  <a:lnTo>
                    <a:pt x="895388" y="164172"/>
                  </a:lnTo>
                  <a:lnTo>
                    <a:pt x="847826" y="182194"/>
                  </a:lnTo>
                  <a:lnTo>
                    <a:pt x="799922" y="199123"/>
                  </a:lnTo>
                  <a:lnTo>
                    <a:pt x="751586" y="214668"/>
                  </a:lnTo>
                  <a:lnTo>
                    <a:pt x="702767" y="228536"/>
                  </a:lnTo>
                  <a:lnTo>
                    <a:pt x="653389" y="240449"/>
                  </a:lnTo>
                  <a:lnTo>
                    <a:pt x="603199" y="249821"/>
                  </a:lnTo>
                  <a:lnTo>
                    <a:pt x="552716" y="255854"/>
                  </a:lnTo>
                  <a:lnTo>
                    <a:pt x="502208" y="258191"/>
                  </a:lnTo>
                  <a:lnTo>
                    <a:pt x="451929" y="256438"/>
                  </a:lnTo>
                  <a:lnTo>
                    <a:pt x="402145" y="250228"/>
                  </a:lnTo>
                  <a:lnTo>
                    <a:pt x="353136" y="239153"/>
                  </a:lnTo>
                  <a:lnTo>
                    <a:pt x="305155" y="222859"/>
                  </a:lnTo>
                  <a:lnTo>
                    <a:pt x="258483" y="200964"/>
                  </a:lnTo>
                  <a:lnTo>
                    <a:pt x="217906" y="176580"/>
                  </a:lnTo>
                  <a:lnTo>
                    <a:pt x="179692" y="148831"/>
                  </a:lnTo>
                  <a:lnTo>
                    <a:pt x="143738" y="118160"/>
                  </a:lnTo>
                  <a:lnTo>
                    <a:pt x="110007" y="84975"/>
                  </a:lnTo>
                  <a:lnTo>
                    <a:pt x="78409" y="49707"/>
                  </a:lnTo>
                  <a:lnTo>
                    <a:pt x="48907" y="12776"/>
                  </a:lnTo>
                  <a:lnTo>
                    <a:pt x="41592" y="5461"/>
                  </a:lnTo>
                  <a:lnTo>
                    <a:pt x="32778" y="952"/>
                  </a:lnTo>
                  <a:lnTo>
                    <a:pt x="23088" y="0"/>
                  </a:lnTo>
                  <a:lnTo>
                    <a:pt x="13106" y="3378"/>
                  </a:lnTo>
                  <a:lnTo>
                    <a:pt x="5753" y="10109"/>
                  </a:lnTo>
                  <a:lnTo>
                    <a:pt x="1028" y="19456"/>
                  </a:lnTo>
                  <a:lnTo>
                    <a:pt x="0" y="29718"/>
                  </a:lnTo>
                  <a:lnTo>
                    <a:pt x="3708" y="39192"/>
                  </a:lnTo>
                  <a:lnTo>
                    <a:pt x="37947" y="82118"/>
                  </a:lnTo>
                  <a:lnTo>
                    <a:pt x="74510" y="122961"/>
                  </a:lnTo>
                  <a:lnTo>
                    <a:pt x="113665" y="161213"/>
                  </a:lnTo>
                  <a:lnTo>
                    <a:pt x="155651" y="196329"/>
                  </a:lnTo>
                  <a:lnTo>
                    <a:pt x="200698" y="227812"/>
                  </a:lnTo>
                  <a:lnTo>
                    <a:pt x="249047" y="254990"/>
                  </a:lnTo>
                  <a:lnTo>
                    <a:pt x="299935" y="277037"/>
                  </a:lnTo>
                  <a:lnTo>
                    <a:pt x="352831" y="293662"/>
                  </a:lnTo>
                  <a:lnTo>
                    <a:pt x="407200" y="304558"/>
                  </a:lnTo>
                  <a:lnTo>
                    <a:pt x="457009" y="309626"/>
                  </a:lnTo>
                  <a:lnTo>
                    <a:pt x="506755" y="310667"/>
                  </a:lnTo>
                  <a:lnTo>
                    <a:pt x="556348" y="308063"/>
                  </a:lnTo>
                  <a:lnTo>
                    <a:pt x="605701" y="302221"/>
                  </a:lnTo>
                  <a:lnTo>
                    <a:pt x="654748" y="293535"/>
                  </a:lnTo>
                  <a:lnTo>
                    <a:pt x="703402" y="282359"/>
                  </a:lnTo>
                  <a:lnTo>
                    <a:pt x="751586" y="269113"/>
                  </a:lnTo>
                  <a:lnTo>
                    <a:pt x="799223" y="254165"/>
                  </a:lnTo>
                  <a:lnTo>
                    <a:pt x="846213" y="237921"/>
                  </a:lnTo>
                  <a:lnTo>
                    <a:pt x="896924" y="219062"/>
                  </a:lnTo>
                  <a:lnTo>
                    <a:pt x="947267" y="199288"/>
                  </a:lnTo>
                  <a:lnTo>
                    <a:pt x="997369" y="178892"/>
                  </a:lnTo>
                  <a:lnTo>
                    <a:pt x="1057173" y="154000"/>
                  </a:lnTo>
                  <a:lnTo>
                    <a:pt x="1053731" y="156845"/>
                  </a:lnTo>
                  <a:lnTo>
                    <a:pt x="969937" y="228193"/>
                  </a:lnTo>
                  <a:lnTo>
                    <a:pt x="964069" y="236524"/>
                  </a:lnTo>
                  <a:lnTo>
                    <a:pt x="962367" y="246608"/>
                  </a:lnTo>
                  <a:lnTo>
                    <a:pt x="964450" y="256743"/>
                  </a:lnTo>
                  <a:lnTo>
                    <a:pt x="969937" y="265214"/>
                  </a:lnTo>
                  <a:lnTo>
                    <a:pt x="978712" y="271005"/>
                  </a:lnTo>
                  <a:lnTo>
                    <a:pt x="988402" y="272656"/>
                  </a:lnTo>
                  <a:lnTo>
                    <a:pt x="998118" y="270586"/>
                  </a:lnTo>
                  <a:lnTo>
                    <a:pt x="1103655" y="182892"/>
                  </a:lnTo>
                  <a:lnTo>
                    <a:pt x="1138593" y="140385"/>
                  </a:lnTo>
                  <a:lnTo>
                    <a:pt x="1145171" y="115366"/>
                  </a:lnTo>
                  <a:lnTo>
                    <a:pt x="1145235" y="115138"/>
                  </a:lnTo>
                  <a:lnTo>
                    <a:pt x="1145336" y="114554"/>
                  </a:lnTo>
                  <a:close/>
                </a:path>
              </a:pathLst>
            </a:custGeom>
            <a:solidFill>
              <a:srgbClr val="BA87D8"/>
            </a:solidFill>
          </p:spPr>
          <p:txBody>
            <a:bodyPr wrap="square" lIns="0" tIns="0" rIns="0" bIns="0" rtlCol="0"/>
            <a:lstStyle/>
            <a:p>
              <a:endParaRPr dirty="0"/>
            </a:p>
          </p:txBody>
        </p:sp>
      </p:grpSp>
      <p:grpSp>
        <p:nvGrpSpPr>
          <p:cNvPr id="86" name="object 2">
            <a:extLst>
              <a:ext uri="{FF2B5EF4-FFF2-40B4-BE49-F238E27FC236}">
                <a16:creationId xmlns:a16="http://schemas.microsoft.com/office/drawing/2014/main" id="{BA60E51A-959E-B01A-B62D-70A429403C68}"/>
              </a:ext>
            </a:extLst>
          </p:cNvPr>
          <p:cNvGrpSpPr/>
          <p:nvPr/>
        </p:nvGrpSpPr>
        <p:grpSpPr>
          <a:xfrm>
            <a:off x="0" y="0"/>
            <a:ext cx="20104100" cy="1543685"/>
            <a:chOff x="0" y="0"/>
            <a:chExt cx="20104100" cy="1543685"/>
          </a:xfrm>
        </p:grpSpPr>
        <p:sp>
          <p:nvSpPr>
            <p:cNvPr id="87" name="object 3">
              <a:extLst>
                <a:ext uri="{FF2B5EF4-FFF2-40B4-BE49-F238E27FC236}">
                  <a16:creationId xmlns:a16="http://schemas.microsoft.com/office/drawing/2014/main" id="{AF906032-E48E-38CF-8DE3-252EABE3F08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8" name="object 4">
              <a:extLst>
                <a:ext uri="{FF2B5EF4-FFF2-40B4-BE49-F238E27FC236}">
                  <a16:creationId xmlns:a16="http://schemas.microsoft.com/office/drawing/2014/main" id="{55DEAFE4-7B3D-C7E5-47A4-60BDC76A4075}"/>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9" name="object 5">
              <a:extLst>
                <a:ext uri="{FF2B5EF4-FFF2-40B4-BE49-F238E27FC236}">
                  <a16:creationId xmlns:a16="http://schemas.microsoft.com/office/drawing/2014/main" id="{CFC70192-A8DD-0B6D-6F41-E23213CAFC1D}"/>
                </a:ext>
              </a:extLst>
            </p:cNvPr>
            <p:cNvPicPr/>
            <p:nvPr/>
          </p:nvPicPr>
          <p:blipFill>
            <a:blip r:embed="rId9"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90" name="object 6">
              <a:extLst>
                <a:ext uri="{FF2B5EF4-FFF2-40B4-BE49-F238E27FC236}">
                  <a16:creationId xmlns:a16="http://schemas.microsoft.com/office/drawing/2014/main" id="{1C559AEE-A5EF-01B3-9D07-7036D9404EE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1" name="object 7">
              <a:extLst>
                <a:ext uri="{FF2B5EF4-FFF2-40B4-BE49-F238E27FC236}">
                  <a16:creationId xmlns:a16="http://schemas.microsoft.com/office/drawing/2014/main" id="{DCDA45E6-CBEE-54BD-BE25-4B4ECD2285F3}"/>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2" name="object 8">
              <a:extLst>
                <a:ext uri="{FF2B5EF4-FFF2-40B4-BE49-F238E27FC236}">
                  <a16:creationId xmlns:a16="http://schemas.microsoft.com/office/drawing/2014/main" id="{E5ACAB63-48D1-0C82-35BE-63AE39AD9ED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3" name="object 9">
              <a:extLst>
                <a:ext uri="{FF2B5EF4-FFF2-40B4-BE49-F238E27FC236}">
                  <a16:creationId xmlns:a16="http://schemas.microsoft.com/office/drawing/2014/main" id="{3478E335-9C00-4AA7-D30D-D88C17F00B08}"/>
                </a:ext>
              </a:extLst>
            </p:cNvPr>
            <p:cNvPicPr/>
            <p:nvPr/>
          </p:nvPicPr>
          <p:blipFill>
            <a:blip r:embed="rId10"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94" name="object 10">
              <a:extLst>
                <a:ext uri="{FF2B5EF4-FFF2-40B4-BE49-F238E27FC236}">
                  <a16:creationId xmlns:a16="http://schemas.microsoft.com/office/drawing/2014/main" id="{FF595140-B43C-98B5-299C-F7510FDA86AE}"/>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5" name="object 11">
              <a:extLst>
                <a:ext uri="{FF2B5EF4-FFF2-40B4-BE49-F238E27FC236}">
                  <a16:creationId xmlns:a16="http://schemas.microsoft.com/office/drawing/2014/main" id="{D811F9E2-3E5A-7A2F-FA58-3C140608990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96" name="object 12">
              <a:extLst>
                <a:ext uri="{FF2B5EF4-FFF2-40B4-BE49-F238E27FC236}">
                  <a16:creationId xmlns:a16="http://schemas.microsoft.com/office/drawing/2014/main" id="{95E52C54-E970-50B8-A574-49393BA2EF23}"/>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97" name="object 13">
              <a:extLst>
                <a:ext uri="{FF2B5EF4-FFF2-40B4-BE49-F238E27FC236}">
                  <a16:creationId xmlns:a16="http://schemas.microsoft.com/office/drawing/2014/main" id="{E84251C3-8949-4560-58FC-221794B694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8" name="object 14">
              <a:extLst>
                <a:ext uri="{FF2B5EF4-FFF2-40B4-BE49-F238E27FC236}">
                  <a16:creationId xmlns:a16="http://schemas.microsoft.com/office/drawing/2014/main" id="{D2036868-ED9F-3BA8-F066-4CC463F2A78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E1A82DDD-F8BE-B062-2DE5-E8F3C81C00D1}"/>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00" name="object 21">
            <a:extLst>
              <a:ext uri="{FF2B5EF4-FFF2-40B4-BE49-F238E27FC236}">
                <a16:creationId xmlns:a16="http://schemas.microsoft.com/office/drawing/2014/main" id="{3F4FA2C9-E06B-5D9C-1616-D1A90F5600F2}"/>
              </a:ext>
            </a:extLst>
          </p:cNvPr>
          <p:cNvGrpSpPr/>
          <p:nvPr/>
        </p:nvGrpSpPr>
        <p:grpSpPr>
          <a:xfrm>
            <a:off x="1322959" y="1556894"/>
            <a:ext cx="1341120" cy="1238250"/>
            <a:chOff x="1322959" y="1556894"/>
            <a:chExt cx="1341120" cy="1238250"/>
          </a:xfrm>
        </p:grpSpPr>
        <p:sp>
          <p:nvSpPr>
            <p:cNvPr id="101" name="object 22">
              <a:extLst>
                <a:ext uri="{FF2B5EF4-FFF2-40B4-BE49-F238E27FC236}">
                  <a16:creationId xmlns:a16="http://schemas.microsoft.com/office/drawing/2014/main" id="{3CCEC06F-F59C-4545-F99F-FAB76AB0D4CE}"/>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2" name="object 23">
              <a:extLst>
                <a:ext uri="{FF2B5EF4-FFF2-40B4-BE49-F238E27FC236}">
                  <a16:creationId xmlns:a16="http://schemas.microsoft.com/office/drawing/2014/main" id="{2CFF4A6D-6E4E-66A0-5452-947BBD7EC19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3" name="object 24">
              <a:extLst>
                <a:ext uri="{FF2B5EF4-FFF2-40B4-BE49-F238E27FC236}">
                  <a16:creationId xmlns:a16="http://schemas.microsoft.com/office/drawing/2014/main" id="{0B8D22B4-84CB-386D-2070-4F4C13CFEE5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4" name="object 26">
            <a:extLst>
              <a:ext uri="{FF2B5EF4-FFF2-40B4-BE49-F238E27FC236}">
                <a16:creationId xmlns:a16="http://schemas.microsoft.com/office/drawing/2014/main" id="{40177130-FC82-4BAF-CB29-F581E878856C}"/>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46E1B61D-774D-51E6-32A4-5CAAED72BD27}"/>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A9D31AD6-9C83-F9E6-2D3F-8ED9C17695A9}"/>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D36F419-921F-D3E7-DEBB-26FB4CB11C85}"/>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screen">
              <a:extLst>
                <a:ext uri="{28A0092B-C50C-407E-A947-70E740481C1C}">
                  <a14:useLocalDpi xmlns:a14="http://schemas.microsoft.com/office/drawing/2010/main"/>
                </a:ext>
              </a:extLst>
            </a:blip>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screen">
              <a:extLst>
                <a:ext uri="{28A0092B-C50C-407E-A947-70E740481C1C}">
                  <a14:useLocalDpi xmlns:a14="http://schemas.microsoft.com/office/drawing/2010/main"/>
                </a:ext>
              </a:extLst>
            </a:blip>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177408"/>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36781" y="6923238"/>
            <a:ext cx="396240" cy="75565"/>
          </a:xfrm>
          <a:prstGeom prst="rect">
            <a:avLst/>
          </a:prstGeom>
        </p:spPr>
        <p:txBody>
          <a:bodyPr vert="horz" wrap="square" lIns="0" tIns="15875" rIns="0" bIns="0" rtlCol="0">
            <a:spAutoFit/>
          </a:bodyPr>
          <a:lstStyle/>
          <a:p>
            <a:pPr marL="12700">
              <a:lnSpc>
                <a:spcPct val="100000"/>
              </a:lnSpc>
              <a:spcBef>
                <a:spcPts val="125"/>
              </a:spcBef>
            </a:pPr>
            <a:r>
              <a:rPr lang="en" sz="300" b="1" dirty="0">
                <a:solidFill>
                  <a:srgbClr val="FFFFFF"/>
                </a:solidFill>
                <a:latin typeface="Lucida Sans"/>
                <a:cs typeface="Lucida Sans"/>
              </a:rPr>
              <a:t>New 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lang="en" sz="250" b="1" spc="-10" dirty="0">
                <a:solidFill>
                  <a:srgbClr val="FFFFFF"/>
                </a:solidFill>
                <a:latin typeface="Lucida Sans"/>
                <a:cs typeface="Lucida Sans"/>
              </a:rPr>
              <a:t>Send</a:t>
            </a:r>
            <a:endParaRPr sz="250" dirty="0">
              <a:latin typeface="Lucida Sans"/>
              <a:cs typeface="Lucida Sans"/>
            </a:endParaRPr>
          </a:p>
        </p:txBody>
      </p:sp>
      <p:sp>
        <p:nvSpPr>
          <p:cNvPr id="40" name="object 40"/>
          <p:cNvSpPr txBox="1"/>
          <p:nvPr/>
        </p:nvSpPr>
        <p:spPr>
          <a:xfrm>
            <a:off x="3736784" y="7110414"/>
            <a:ext cx="48895" cy="67310"/>
          </a:xfrm>
          <a:prstGeom prst="rect">
            <a:avLst/>
          </a:prstGeom>
        </p:spPr>
        <p:txBody>
          <a:bodyPr vert="horz" wrap="square" lIns="0" tIns="15240" rIns="0" bIns="0" rtlCol="0">
            <a:spAutoFit/>
          </a:bodyPr>
          <a:lstStyle/>
          <a:p>
            <a:pPr marL="12700">
              <a:lnSpc>
                <a:spcPct val="100000"/>
              </a:lnSpc>
              <a:spcBef>
                <a:spcPts val="120"/>
              </a:spcBef>
            </a:pPr>
            <a:r>
              <a:rPr lang="en" sz="250" b="1" spc="-5" dirty="0">
                <a:solidFill>
                  <a:srgbClr val="AAAAAA"/>
                </a:solidFill>
                <a:latin typeface="Lucida Sans"/>
                <a:cs typeface="Lucida Sans"/>
              </a:rPr>
              <a:t>At</a:t>
            </a:r>
            <a:endParaRPr sz="250" dirty="0">
              <a:latin typeface="Lucida Sans"/>
              <a:cs typeface="Lucida Sans"/>
            </a:endParaRPr>
          </a:p>
        </p:txBody>
      </p:sp>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5649964" y="7312855"/>
            <a:ext cx="687926" cy="1210078"/>
          </a:xfrm>
          <a:prstGeom prst="rect">
            <a:avLst/>
          </a:prstGeom>
        </p:spPr>
      </p:pic>
      <p:sp>
        <p:nvSpPr>
          <p:cNvPr id="42" name="object 42"/>
          <p:cNvSpPr txBox="1"/>
          <p:nvPr/>
        </p:nvSpPr>
        <p:spPr>
          <a:xfrm>
            <a:off x="3731262" y="7194255"/>
            <a:ext cx="1491615" cy="6731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lang="en" sz="250" b="1" u="sng" spc="-10" dirty="0">
                <a:solidFill>
                  <a:srgbClr val="AAAAAA"/>
                </a:solidFill>
                <a:uFill>
                  <a:solidFill>
                    <a:srgbClr val="EDEDED"/>
                  </a:solidFill>
                </a:uFill>
                <a:latin typeface="Lucida Sans"/>
                <a:cs typeface="Lucida Sans"/>
              </a:rPr>
              <a:t>Object</a:t>
            </a:r>
            <a:endParaRPr sz="250" dirty="0">
              <a:latin typeface="Lucida Sans"/>
              <a:cs typeface="Lucida Sans"/>
            </a:endParaRPr>
          </a:p>
        </p:txBody>
      </p:sp>
      <p:sp>
        <p:nvSpPr>
          <p:cNvPr id="43" name="object 43"/>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lang="en" sz="500" dirty="0">
                <a:solidFill>
                  <a:srgbClr val="212121"/>
                </a:solidFill>
                <a:latin typeface="Calibri"/>
                <a:cs typeface="Calibri"/>
              </a:rPr>
              <a:t>Activity 2</a:t>
            </a:r>
            <a:endParaRPr sz="500" dirty="0">
              <a:latin typeface="Calibri"/>
              <a:cs typeface="Calibri"/>
            </a:endParaRPr>
          </a:p>
        </p:txBody>
      </p:sp>
      <p:grpSp>
        <p:nvGrpSpPr>
          <p:cNvPr id="44" name="object 44"/>
          <p:cNvGrpSpPr/>
          <p:nvPr/>
        </p:nvGrpSpPr>
        <p:grpSpPr>
          <a:xfrm>
            <a:off x="1565292" y="4012055"/>
            <a:ext cx="5493385" cy="4641850"/>
            <a:chOff x="1565292" y="4012055"/>
            <a:chExt cx="5493385" cy="4641850"/>
          </a:xfrm>
        </p:grpSpPr>
        <p:pic>
          <p:nvPicPr>
            <p:cNvPr id="45" name="object 45"/>
            <p:cNvPicPr/>
            <p:nvPr/>
          </p:nvPicPr>
          <p:blipFill>
            <a:blip r:embed="rId5" cstate="screen">
              <a:extLst>
                <a:ext uri="{28A0092B-C50C-407E-A947-70E740481C1C}">
                  <a14:useLocalDpi xmlns:a14="http://schemas.microsoft.com/office/drawing/2010/main"/>
                </a:ext>
              </a:extLst>
            </a:blip>
            <a:stretch>
              <a:fillRect/>
            </a:stretch>
          </p:blipFill>
          <p:spPr>
            <a:xfrm>
              <a:off x="3429482" y="6587704"/>
              <a:ext cx="3629020" cy="2066177"/>
            </a:xfrm>
            <a:prstGeom prst="rect">
              <a:avLst/>
            </a:prstGeom>
          </p:spPr>
        </p:pic>
        <p:sp>
          <p:nvSpPr>
            <p:cNvPr id="46" name="object 46"/>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8" name="object 48"/>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9" name="object 49"/>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50" name="object 50"/>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en" sz="3150" b="1" spc="-150" dirty="0">
                <a:solidFill>
                  <a:srgbClr val="1D1D1B"/>
                </a:solidFill>
                <a:latin typeface="Calibri"/>
                <a:cs typeface="Calibri"/>
              </a:rPr>
              <a:t>CREATE </a:t>
            </a:r>
            <a:r>
              <a:rPr lang="en" sz="3150" b="1" u="sng" spc="-150" dirty="0">
                <a:solidFill>
                  <a:srgbClr val="1D1D1B"/>
                </a:solidFill>
                <a:uFill>
                  <a:solidFill>
                    <a:srgbClr val="1D1D1B"/>
                  </a:solidFill>
                </a:uFill>
                <a:latin typeface="Calibri"/>
                <a:cs typeface="Calibri"/>
              </a:rPr>
              <a:t>YOUR OWN</a:t>
            </a:r>
            <a:r>
              <a:rPr lang="en" sz="3150" b="1" spc="-150" dirty="0">
                <a:solidFill>
                  <a:srgbClr val="1D1D1B"/>
                </a:solidFill>
                <a:latin typeface="Calibri"/>
                <a:cs typeface="Calibri"/>
              </a:rPr>
              <a:t> SCAM</a:t>
            </a:r>
            <a:endParaRPr lang="fr-FR" sz="3150" b="1" spc="-150" dirty="0">
              <a:latin typeface="Calibri"/>
              <a:cs typeface="Calibri"/>
            </a:endParaRPr>
          </a:p>
        </p:txBody>
      </p:sp>
      <p:grpSp>
        <p:nvGrpSpPr>
          <p:cNvPr id="51" name="object 51"/>
          <p:cNvGrpSpPr/>
          <p:nvPr/>
        </p:nvGrpSpPr>
        <p:grpSpPr>
          <a:xfrm>
            <a:off x="1943069" y="4313401"/>
            <a:ext cx="2954020" cy="962660"/>
            <a:chOff x="1943069" y="4313401"/>
            <a:chExt cx="2954020" cy="962660"/>
          </a:xfrm>
        </p:grpSpPr>
        <p:sp>
          <p:nvSpPr>
            <p:cNvPr id="52" name="object 52"/>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3" name="object 53"/>
            <p:cNvPicPr/>
            <p:nvPr/>
          </p:nvPicPr>
          <p:blipFill>
            <a:blip r:embed="rId6" cstate="screen">
              <a:extLst>
                <a:ext uri="{28A0092B-C50C-407E-A947-70E740481C1C}">
                  <a14:useLocalDpi xmlns:a14="http://schemas.microsoft.com/office/drawing/2010/main"/>
                </a:ext>
              </a:extLst>
            </a:blip>
            <a:stretch>
              <a:fillRect/>
            </a:stretch>
          </p:blipFill>
          <p:spPr>
            <a:xfrm>
              <a:off x="3289819" y="4734275"/>
              <a:ext cx="1606838" cy="541672"/>
            </a:xfrm>
            <a:prstGeom prst="rect">
              <a:avLst/>
            </a:prstGeom>
          </p:spPr>
        </p:pic>
        <p:sp>
          <p:nvSpPr>
            <p:cNvPr id="54" name="object 54"/>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5" name="object 55"/>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grpSp>
        <p:nvGrpSpPr>
          <p:cNvPr id="56" name="object 56"/>
          <p:cNvGrpSpPr/>
          <p:nvPr/>
        </p:nvGrpSpPr>
        <p:grpSpPr>
          <a:xfrm>
            <a:off x="1639682" y="3899922"/>
            <a:ext cx="16178530" cy="4957445"/>
            <a:chOff x="1639682" y="3899922"/>
            <a:chExt cx="16178530" cy="4957445"/>
          </a:xfrm>
        </p:grpSpPr>
        <p:sp>
          <p:nvSpPr>
            <p:cNvPr id="57" name="object 57"/>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8" name="object 58"/>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9" name="object 59"/>
            <p:cNvSpPr/>
            <p:nvPr/>
          </p:nvSpPr>
          <p:spPr>
            <a:xfrm>
              <a:off x="4064092"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60" name="object 60"/>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screen">
              <a:extLst>
                <a:ext uri="{28A0092B-C50C-407E-A947-70E740481C1C}">
                  <a14:useLocalDpi xmlns:a14="http://schemas.microsoft.com/office/drawing/2010/main"/>
                </a:ext>
              </a:extLst>
            </a:blip>
            <a:stretch>
              <a:fillRect/>
            </a:stretch>
          </p:blipFill>
          <p:spPr>
            <a:xfrm>
              <a:off x="1813400" y="4268044"/>
              <a:ext cx="153372" cy="102668"/>
            </a:xfrm>
            <a:prstGeom prst="rect">
              <a:avLst/>
            </a:prstGeom>
          </p:spPr>
        </p:pic>
        <p:sp>
          <p:nvSpPr>
            <p:cNvPr id="62" name="object 62"/>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3" name="object 63"/>
            <p:cNvSpPr/>
            <p:nvPr/>
          </p:nvSpPr>
          <p:spPr>
            <a:xfrm>
              <a:off x="4028942" y="4307189"/>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4" name="object 64"/>
            <p:cNvSpPr/>
            <p:nvPr/>
          </p:nvSpPr>
          <p:spPr>
            <a:xfrm>
              <a:off x="4029012" y="4307189"/>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5" name="object 65"/>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6" name="object 66"/>
            <p:cNvSpPr/>
            <p:nvPr/>
          </p:nvSpPr>
          <p:spPr>
            <a:xfrm>
              <a:off x="4049701" y="4275432"/>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7" name="object 67"/>
            <p:cNvSpPr/>
            <p:nvPr/>
          </p:nvSpPr>
          <p:spPr>
            <a:xfrm>
              <a:off x="4066984" y="4280667"/>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8" name="object 68"/>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9" name="object 69"/>
            <p:cNvSpPr/>
            <p:nvPr/>
          </p:nvSpPr>
          <p:spPr>
            <a:xfrm>
              <a:off x="5996754" y="3931334"/>
              <a:ext cx="11790045" cy="4894580"/>
            </a:xfrm>
            <a:custGeom>
              <a:avLst/>
              <a:gdLst/>
              <a:ahLst/>
              <a:cxnLst/>
              <a:rect l="l" t="t" r="r" b="b"/>
              <a:pathLst>
                <a:path w="11790044" h="4894580">
                  <a:moveTo>
                    <a:pt x="11379025"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1984347"/>
                  </a:lnTo>
                  <a:lnTo>
                    <a:pt x="134039" y="2031592"/>
                  </a:lnTo>
                  <a:lnTo>
                    <a:pt x="120206" y="2077720"/>
                  </a:lnTo>
                  <a:lnTo>
                    <a:pt x="98158" y="2121925"/>
                  </a:lnTo>
                  <a:lnTo>
                    <a:pt x="68722" y="2163399"/>
                  </a:lnTo>
                  <a:lnTo>
                    <a:pt x="32721" y="2201336"/>
                  </a:lnTo>
                  <a:lnTo>
                    <a:pt x="18768" y="2207649"/>
                  </a:lnTo>
                  <a:lnTo>
                    <a:pt x="8311" y="2217996"/>
                  </a:lnTo>
                  <a:lnTo>
                    <a:pt x="1879" y="2231031"/>
                  </a:lnTo>
                  <a:lnTo>
                    <a:pt x="0" y="2246863"/>
                  </a:lnTo>
                  <a:lnTo>
                    <a:pt x="1879" y="2261234"/>
                  </a:lnTo>
                  <a:lnTo>
                    <a:pt x="8311" y="2274267"/>
                  </a:lnTo>
                  <a:lnTo>
                    <a:pt x="18768" y="2284616"/>
                  </a:lnTo>
                  <a:lnTo>
                    <a:pt x="32721" y="2290935"/>
                  </a:lnTo>
                  <a:lnTo>
                    <a:pt x="68722" y="2328866"/>
                  </a:lnTo>
                  <a:lnTo>
                    <a:pt x="98158" y="2370337"/>
                  </a:lnTo>
                  <a:lnTo>
                    <a:pt x="120206" y="2414541"/>
                  </a:lnTo>
                  <a:lnTo>
                    <a:pt x="134039" y="2460668"/>
                  </a:lnTo>
                  <a:lnTo>
                    <a:pt x="138833" y="2507913"/>
                  </a:lnTo>
                  <a:lnTo>
                    <a:pt x="138833" y="4483622"/>
                  </a:lnTo>
                  <a:lnTo>
                    <a:pt x="141598" y="4531498"/>
                  </a:lnTo>
                  <a:lnTo>
                    <a:pt x="149687" y="4577751"/>
                  </a:lnTo>
                  <a:lnTo>
                    <a:pt x="162792" y="4622073"/>
                  </a:lnTo>
                  <a:lnTo>
                    <a:pt x="180605" y="4664158"/>
                  </a:lnTo>
                  <a:lnTo>
                    <a:pt x="202817" y="4703695"/>
                  </a:lnTo>
                  <a:lnTo>
                    <a:pt x="229118" y="4740379"/>
                  </a:lnTo>
                  <a:lnTo>
                    <a:pt x="259202" y="4773900"/>
                  </a:lnTo>
                  <a:lnTo>
                    <a:pt x="292760" y="4803951"/>
                  </a:lnTo>
                  <a:lnTo>
                    <a:pt x="329482" y="4830223"/>
                  </a:lnTo>
                  <a:lnTo>
                    <a:pt x="369061" y="4852410"/>
                  </a:lnTo>
                  <a:lnTo>
                    <a:pt x="411188" y="4870202"/>
                  </a:lnTo>
                  <a:lnTo>
                    <a:pt x="455555" y="4883292"/>
                  </a:lnTo>
                  <a:lnTo>
                    <a:pt x="501853" y="4891371"/>
                  </a:lnTo>
                  <a:lnTo>
                    <a:pt x="549773" y="4894133"/>
                  </a:lnTo>
                  <a:lnTo>
                    <a:pt x="11379025" y="4894133"/>
                  </a:lnTo>
                  <a:lnTo>
                    <a:pt x="11426947" y="4891371"/>
                  </a:lnTo>
                  <a:lnTo>
                    <a:pt x="11473245" y="4883292"/>
                  </a:lnTo>
                  <a:lnTo>
                    <a:pt x="11517612" y="4870202"/>
                  </a:lnTo>
                  <a:lnTo>
                    <a:pt x="11559737" y="4852410"/>
                  </a:lnTo>
                  <a:lnTo>
                    <a:pt x="11599314" y="4830223"/>
                  </a:lnTo>
                  <a:lnTo>
                    <a:pt x="11636034" y="4803951"/>
                  </a:lnTo>
                  <a:lnTo>
                    <a:pt x="11669589" y="4773900"/>
                  </a:lnTo>
                  <a:lnTo>
                    <a:pt x="11699670" y="4740379"/>
                  </a:lnTo>
                  <a:lnTo>
                    <a:pt x="11725969" y="4703695"/>
                  </a:lnTo>
                  <a:lnTo>
                    <a:pt x="11748178" y="4664158"/>
                  </a:lnTo>
                  <a:lnTo>
                    <a:pt x="11765988" y="4622073"/>
                  </a:lnTo>
                  <a:lnTo>
                    <a:pt x="11779092" y="4577751"/>
                  </a:lnTo>
                  <a:lnTo>
                    <a:pt x="11787180" y="4531498"/>
                  </a:lnTo>
                  <a:lnTo>
                    <a:pt x="11789944" y="4483622"/>
                  </a:lnTo>
                  <a:lnTo>
                    <a:pt x="11789944" y="410521"/>
                  </a:lnTo>
                  <a:lnTo>
                    <a:pt x="11787180" y="362645"/>
                  </a:lnTo>
                  <a:lnTo>
                    <a:pt x="11779092" y="316392"/>
                  </a:lnTo>
                  <a:lnTo>
                    <a:pt x="11765988" y="272069"/>
                  </a:lnTo>
                  <a:lnTo>
                    <a:pt x="11748178" y="229983"/>
                  </a:lnTo>
                  <a:lnTo>
                    <a:pt x="11725969" y="190445"/>
                  </a:lnTo>
                  <a:lnTo>
                    <a:pt x="11699670" y="153760"/>
                  </a:lnTo>
                  <a:lnTo>
                    <a:pt x="11669589" y="120238"/>
                  </a:lnTo>
                  <a:lnTo>
                    <a:pt x="11636034" y="90186"/>
                  </a:lnTo>
                  <a:lnTo>
                    <a:pt x="11599314" y="63912"/>
                  </a:lnTo>
                  <a:lnTo>
                    <a:pt x="11559737" y="41725"/>
                  </a:lnTo>
                  <a:lnTo>
                    <a:pt x="11517612" y="23932"/>
                  </a:lnTo>
                  <a:lnTo>
                    <a:pt x="11473245" y="10842"/>
                  </a:lnTo>
                  <a:lnTo>
                    <a:pt x="11426947" y="2761"/>
                  </a:lnTo>
                  <a:lnTo>
                    <a:pt x="11379025" y="0"/>
                  </a:lnTo>
                  <a:close/>
                </a:path>
              </a:pathLst>
            </a:custGeom>
            <a:solidFill>
              <a:srgbClr val="FFFFFF"/>
            </a:solidFill>
          </p:spPr>
          <p:txBody>
            <a:bodyPr wrap="square" lIns="0" tIns="0" rIns="0" bIns="0" rtlCol="0"/>
            <a:lstStyle/>
            <a:p>
              <a:endParaRPr dirty="0"/>
            </a:p>
          </p:txBody>
        </p:sp>
        <p:sp>
          <p:nvSpPr>
            <p:cNvPr id="70" name="object 70"/>
            <p:cNvSpPr/>
            <p:nvPr/>
          </p:nvSpPr>
          <p:spPr>
            <a:xfrm>
              <a:off x="5996733" y="3931334"/>
              <a:ext cx="11790045" cy="4894580"/>
            </a:xfrm>
            <a:custGeom>
              <a:avLst/>
              <a:gdLst/>
              <a:ahLst/>
              <a:cxnLst/>
              <a:rect l="l" t="t" r="r" b="b"/>
              <a:pathLst>
                <a:path w="11790044" h="4894580">
                  <a:moveTo>
                    <a:pt x="11379046" y="0"/>
                  </a:moveTo>
                  <a:lnTo>
                    <a:pt x="11142697"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1984347"/>
                  </a:lnTo>
                  <a:lnTo>
                    <a:pt x="134060" y="2031592"/>
                  </a:lnTo>
                  <a:lnTo>
                    <a:pt x="120226" y="2077720"/>
                  </a:lnTo>
                  <a:lnTo>
                    <a:pt x="98179" y="2121925"/>
                  </a:lnTo>
                  <a:lnTo>
                    <a:pt x="68743" y="2163399"/>
                  </a:lnTo>
                  <a:lnTo>
                    <a:pt x="32742" y="2201336"/>
                  </a:lnTo>
                  <a:lnTo>
                    <a:pt x="18789" y="2207649"/>
                  </a:lnTo>
                  <a:lnTo>
                    <a:pt x="8332" y="2217996"/>
                  </a:lnTo>
                  <a:lnTo>
                    <a:pt x="1900" y="2231031"/>
                  </a:lnTo>
                  <a:lnTo>
                    <a:pt x="20" y="2245408"/>
                  </a:lnTo>
                  <a:lnTo>
                    <a:pt x="0" y="2245648"/>
                  </a:lnTo>
                  <a:lnTo>
                    <a:pt x="20" y="2245889"/>
                  </a:lnTo>
                  <a:lnTo>
                    <a:pt x="0" y="2246130"/>
                  </a:lnTo>
                  <a:lnTo>
                    <a:pt x="20" y="2246371"/>
                  </a:lnTo>
                  <a:lnTo>
                    <a:pt x="0" y="2246612"/>
                  </a:lnTo>
                  <a:lnTo>
                    <a:pt x="20" y="2246863"/>
                  </a:lnTo>
                  <a:lnTo>
                    <a:pt x="1900" y="2261234"/>
                  </a:lnTo>
                  <a:lnTo>
                    <a:pt x="8332" y="2274267"/>
                  </a:lnTo>
                  <a:lnTo>
                    <a:pt x="18789" y="2284616"/>
                  </a:lnTo>
                  <a:lnTo>
                    <a:pt x="32742" y="2290935"/>
                  </a:lnTo>
                  <a:lnTo>
                    <a:pt x="68743" y="2328866"/>
                  </a:lnTo>
                  <a:lnTo>
                    <a:pt x="98179" y="2370337"/>
                  </a:lnTo>
                  <a:lnTo>
                    <a:pt x="120226" y="2414541"/>
                  </a:lnTo>
                  <a:lnTo>
                    <a:pt x="134060" y="2460668"/>
                  </a:lnTo>
                  <a:lnTo>
                    <a:pt x="138854" y="2507913"/>
                  </a:lnTo>
                  <a:lnTo>
                    <a:pt x="138854" y="4483622"/>
                  </a:lnTo>
                  <a:lnTo>
                    <a:pt x="141619" y="4531498"/>
                  </a:lnTo>
                  <a:lnTo>
                    <a:pt x="149708" y="4577751"/>
                  </a:lnTo>
                  <a:lnTo>
                    <a:pt x="162813" y="4622073"/>
                  </a:lnTo>
                  <a:lnTo>
                    <a:pt x="180626" y="4664158"/>
                  </a:lnTo>
                  <a:lnTo>
                    <a:pt x="202837" y="4703695"/>
                  </a:lnTo>
                  <a:lnTo>
                    <a:pt x="229139" y="4740379"/>
                  </a:lnTo>
                  <a:lnTo>
                    <a:pt x="259223" y="4773900"/>
                  </a:lnTo>
                  <a:lnTo>
                    <a:pt x="292781" y="4803951"/>
                  </a:lnTo>
                  <a:lnTo>
                    <a:pt x="329503" y="4830223"/>
                  </a:lnTo>
                  <a:lnTo>
                    <a:pt x="369082" y="4852410"/>
                  </a:lnTo>
                  <a:lnTo>
                    <a:pt x="411209" y="4870202"/>
                  </a:lnTo>
                  <a:lnTo>
                    <a:pt x="455576" y="4883292"/>
                  </a:lnTo>
                  <a:lnTo>
                    <a:pt x="501874" y="4891371"/>
                  </a:lnTo>
                  <a:lnTo>
                    <a:pt x="549794" y="4894133"/>
                  </a:lnTo>
                  <a:lnTo>
                    <a:pt x="762385" y="4894133"/>
                  </a:lnTo>
                  <a:lnTo>
                    <a:pt x="11142697" y="4894133"/>
                  </a:lnTo>
                  <a:lnTo>
                    <a:pt x="11379046" y="4894133"/>
                  </a:lnTo>
                  <a:lnTo>
                    <a:pt x="11426968" y="4891371"/>
                  </a:lnTo>
                  <a:lnTo>
                    <a:pt x="11473266" y="4883292"/>
                  </a:lnTo>
                  <a:lnTo>
                    <a:pt x="11517632" y="4870202"/>
                  </a:lnTo>
                  <a:lnTo>
                    <a:pt x="11559758" y="4852410"/>
                  </a:lnTo>
                  <a:lnTo>
                    <a:pt x="11599335" y="4830223"/>
                  </a:lnTo>
                  <a:lnTo>
                    <a:pt x="11636055" y="4803951"/>
                  </a:lnTo>
                  <a:lnTo>
                    <a:pt x="11669610" y="4773900"/>
                  </a:lnTo>
                  <a:lnTo>
                    <a:pt x="11699691" y="4740379"/>
                  </a:lnTo>
                  <a:lnTo>
                    <a:pt x="11725990" y="4703695"/>
                  </a:lnTo>
                  <a:lnTo>
                    <a:pt x="11748199" y="4664158"/>
                  </a:lnTo>
                  <a:lnTo>
                    <a:pt x="11766009" y="4622073"/>
                  </a:lnTo>
                  <a:lnTo>
                    <a:pt x="11779113" y="4577751"/>
                  </a:lnTo>
                  <a:lnTo>
                    <a:pt x="11787201" y="4531498"/>
                  </a:lnTo>
                  <a:lnTo>
                    <a:pt x="11789965" y="4483622"/>
                  </a:lnTo>
                  <a:lnTo>
                    <a:pt x="11789965" y="2449778"/>
                  </a:lnTo>
                  <a:lnTo>
                    <a:pt x="11789965" y="1804667"/>
                  </a:lnTo>
                  <a:lnTo>
                    <a:pt x="11789965" y="410521"/>
                  </a:lnTo>
                  <a:lnTo>
                    <a:pt x="11787201" y="362645"/>
                  </a:lnTo>
                  <a:lnTo>
                    <a:pt x="11779113" y="316392"/>
                  </a:lnTo>
                  <a:lnTo>
                    <a:pt x="11766009" y="272069"/>
                  </a:lnTo>
                  <a:lnTo>
                    <a:pt x="11748199" y="229983"/>
                  </a:lnTo>
                  <a:lnTo>
                    <a:pt x="11725990" y="190445"/>
                  </a:lnTo>
                  <a:lnTo>
                    <a:pt x="11699691" y="153760"/>
                  </a:lnTo>
                  <a:lnTo>
                    <a:pt x="11669610" y="120238"/>
                  </a:lnTo>
                  <a:lnTo>
                    <a:pt x="11636055" y="90186"/>
                  </a:lnTo>
                  <a:lnTo>
                    <a:pt x="11599335" y="63912"/>
                  </a:lnTo>
                  <a:lnTo>
                    <a:pt x="11559758" y="41725"/>
                  </a:lnTo>
                  <a:lnTo>
                    <a:pt x="11517632" y="23932"/>
                  </a:lnTo>
                  <a:lnTo>
                    <a:pt x="11473266" y="10842"/>
                  </a:lnTo>
                  <a:lnTo>
                    <a:pt x="11426968" y="2761"/>
                  </a:lnTo>
                  <a:lnTo>
                    <a:pt x="11379046"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26978" y="6939215"/>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77" name="object 77"/>
          <p:cNvSpPr txBox="1"/>
          <p:nvPr/>
        </p:nvSpPr>
        <p:spPr>
          <a:xfrm>
            <a:off x="6576208" y="4333608"/>
            <a:ext cx="10464165" cy="1524000"/>
          </a:xfrm>
          <a:prstGeom prst="rect">
            <a:avLst/>
          </a:prstGeom>
        </p:spPr>
        <p:txBody>
          <a:bodyPr vert="horz" wrap="square" lIns="0" tIns="38735" rIns="0" bIns="0" rtlCol="0">
            <a:spAutoFit/>
          </a:bodyPr>
          <a:lstStyle/>
          <a:p>
            <a:pPr marL="12700" marR="229235">
              <a:lnSpc>
                <a:spcPts val="2630"/>
              </a:lnSpc>
              <a:spcBef>
                <a:spcPts val="305"/>
              </a:spcBef>
            </a:pPr>
            <a:r>
              <a:rPr lang="en" sz="2300" b="1" spc="-35" dirty="0">
                <a:solidFill>
                  <a:srgbClr val="231F20"/>
                </a:solidFill>
                <a:latin typeface="Calibri"/>
                <a:cs typeface="Calibri"/>
              </a:rPr>
              <a:t>Guide the participants by indicating that, generally speaking, social engineering methods are carried out according to the following pattern:</a:t>
            </a:r>
            <a:endParaRPr sz="2300" b="1" dirty="0">
              <a:latin typeface="Calibri"/>
              <a:cs typeface="Calibri"/>
            </a:endParaRPr>
          </a:p>
          <a:p>
            <a:pPr marL="166370" indent="-154305">
              <a:lnSpc>
                <a:spcPct val="100000"/>
              </a:lnSpc>
              <a:spcBef>
                <a:spcPts val="585"/>
              </a:spcBef>
              <a:buFont typeface="Arial"/>
              <a:buChar char="•"/>
              <a:tabLst>
                <a:tab pos="167005" algn="l"/>
              </a:tabLst>
            </a:pPr>
            <a:r>
              <a:rPr lang="en" sz="2300" i="1" spc="-225" dirty="0">
                <a:solidFill>
                  <a:srgbClr val="231F20"/>
                </a:solidFill>
                <a:latin typeface="Arial Narrow"/>
                <a:cs typeface="Arial Narrow"/>
              </a:rPr>
              <a:t>An </a:t>
            </a:r>
            <a:r>
              <a:rPr lang="en" sz="2300" b="1" i="1" spc="-190" dirty="0">
                <a:solidFill>
                  <a:srgbClr val="231F20"/>
                </a:solidFill>
                <a:latin typeface="Arial Narrow"/>
                <a:cs typeface="Arial Narrow"/>
              </a:rPr>
              <a:t>approach phase </a:t>
            </a:r>
            <a:r>
              <a:rPr lang="en" sz="2300" i="1" spc="-100" dirty="0">
                <a:solidFill>
                  <a:srgbClr val="231F20"/>
                </a:solidFill>
                <a:latin typeface="Arial Narrow"/>
                <a:cs typeface="Arial Narrow"/>
              </a:rPr>
              <a:t>that allows the interlocutor to gain confidence.</a:t>
            </a:r>
            <a:endParaRPr sz="2300" dirty="0">
              <a:latin typeface="Arial Narrow"/>
              <a:cs typeface="Arial Narrow"/>
            </a:endParaRPr>
          </a:p>
          <a:p>
            <a:pPr marL="166370" indent="-154305">
              <a:lnSpc>
                <a:spcPct val="100000"/>
              </a:lnSpc>
              <a:spcBef>
                <a:spcPts val="225"/>
              </a:spcBef>
              <a:buFont typeface="Arial"/>
              <a:buChar char="•"/>
              <a:tabLst>
                <a:tab pos="167005" algn="l"/>
              </a:tabLst>
            </a:pPr>
            <a:r>
              <a:rPr lang="en" sz="2300" i="1" spc="-225" dirty="0">
                <a:solidFill>
                  <a:srgbClr val="231F20"/>
                </a:solidFill>
                <a:latin typeface="Arial Narrow"/>
                <a:cs typeface="Arial Narrow"/>
              </a:rPr>
              <a:t>An </a:t>
            </a:r>
            <a:r>
              <a:rPr lang="en" sz="2300" b="1" i="1" spc="-175" dirty="0">
                <a:solidFill>
                  <a:srgbClr val="231F20"/>
                </a:solidFill>
                <a:latin typeface="Arial Narrow"/>
                <a:cs typeface="Arial Narrow"/>
              </a:rPr>
              <a:t>alert</a:t>
            </a:r>
            <a:r>
              <a:rPr lang="en" sz="2300" i="1" spc="-125" dirty="0">
                <a:solidFill>
                  <a:srgbClr val="231F20"/>
                </a:solidFill>
                <a:latin typeface="Arial Narrow"/>
                <a:cs typeface="Arial Narrow"/>
              </a:rPr>
              <a:t>, in order to destabilize him and ensure the speed of his reaction ("there is a problem on a</a:t>
            </a:r>
            <a:endParaRPr sz="2300" dirty="0">
              <a:latin typeface="Arial Narrow"/>
              <a:cs typeface="Arial Narrow"/>
            </a:endParaRPr>
          </a:p>
        </p:txBody>
      </p:sp>
      <p:sp>
        <p:nvSpPr>
          <p:cNvPr id="78" name="object 78"/>
          <p:cNvSpPr txBox="1"/>
          <p:nvPr/>
        </p:nvSpPr>
        <p:spPr>
          <a:xfrm>
            <a:off x="6576208" y="5859442"/>
            <a:ext cx="2550160" cy="377825"/>
          </a:xfrm>
          <a:prstGeom prst="rect">
            <a:avLst/>
          </a:prstGeom>
        </p:spPr>
        <p:txBody>
          <a:bodyPr vert="horz" wrap="square" lIns="0" tIns="13335" rIns="0" bIns="0" rtlCol="0">
            <a:spAutoFit/>
          </a:bodyPr>
          <a:lstStyle/>
          <a:p>
            <a:pPr marL="12700">
              <a:lnSpc>
                <a:spcPct val="100000"/>
              </a:lnSpc>
              <a:spcBef>
                <a:spcPts val="105"/>
              </a:spcBef>
            </a:pPr>
            <a:r>
              <a:rPr lang="en" sz="2300" i="1" spc="-95" dirty="0">
                <a:solidFill>
                  <a:srgbClr val="231F20"/>
                </a:solidFill>
                <a:latin typeface="Arial Narrow"/>
                <a:cs typeface="Arial Narrow"/>
              </a:rPr>
              <a:t>contract, invoice, etc. »).</a:t>
            </a:r>
            <a:endParaRPr sz="2300" dirty="0">
              <a:latin typeface="Arial Narrow"/>
              <a:cs typeface="Arial Narrow"/>
            </a:endParaRPr>
          </a:p>
        </p:txBody>
      </p:sp>
      <p:sp>
        <p:nvSpPr>
          <p:cNvPr id="79" name="object 79"/>
          <p:cNvSpPr txBox="1"/>
          <p:nvPr/>
        </p:nvSpPr>
        <p:spPr>
          <a:xfrm>
            <a:off x="6576208" y="6231076"/>
            <a:ext cx="10768330" cy="719455"/>
          </a:xfrm>
          <a:prstGeom prst="rect">
            <a:avLst/>
          </a:prstGeom>
        </p:spPr>
        <p:txBody>
          <a:bodyPr vert="horz" wrap="square" lIns="0" tIns="32384" rIns="0" bIns="0" rtlCol="0">
            <a:spAutoFit/>
          </a:bodyPr>
          <a:lstStyle/>
          <a:p>
            <a:pPr marL="12700" marR="5080">
              <a:lnSpc>
                <a:spcPts val="2690"/>
              </a:lnSpc>
              <a:spcBef>
                <a:spcPts val="254"/>
              </a:spcBef>
              <a:buFont typeface="Arial"/>
              <a:buChar char="•"/>
              <a:tabLst>
                <a:tab pos="167005" algn="l"/>
              </a:tabLst>
            </a:pPr>
            <a:r>
              <a:rPr lang="en" sz="2300" i="1" spc="-225" dirty="0">
                <a:solidFill>
                  <a:srgbClr val="231F20"/>
                </a:solidFill>
                <a:latin typeface="Arial Narrow"/>
                <a:cs typeface="Arial Narrow"/>
              </a:rPr>
              <a:t>A </a:t>
            </a:r>
            <a:r>
              <a:rPr lang="en" sz="2300" b="1" i="1" spc="-175" dirty="0">
                <a:solidFill>
                  <a:srgbClr val="231F20"/>
                </a:solidFill>
                <a:latin typeface="Arial Narrow"/>
                <a:cs typeface="Arial Narrow"/>
              </a:rPr>
              <a:t>diversion, </a:t>
            </a:r>
            <a:r>
              <a:rPr lang="en" sz="2300" i="1" spc="-140" dirty="0">
                <a:solidFill>
                  <a:srgbClr val="231F20"/>
                </a:solidFill>
                <a:latin typeface="Arial Narrow"/>
                <a:cs typeface="Arial Narrow"/>
              </a:rPr>
              <a:t>i.e. a sentence or a situation to reassure the user and prevent them from focusing on the alert. For example, a thank you and a reassuring message that everything will be restored if the person</a:t>
            </a:r>
            <a:endParaRPr sz="2300" dirty="0">
              <a:latin typeface="Arial Narrow"/>
              <a:cs typeface="Arial Narrow"/>
            </a:endParaRPr>
          </a:p>
        </p:txBody>
      </p:sp>
      <p:sp>
        <p:nvSpPr>
          <p:cNvPr id="80" name="object 80"/>
          <p:cNvSpPr txBox="1"/>
          <p:nvPr/>
        </p:nvSpPr>
        <p:spPr>
          <a:xfrm>
            <a:off x="6576208" y="6937242"/>
            <a:ext cx="1925955" cy="377825"/>
          </a:xfrm>
          <a:prstGeom prst="rect">
            <a:avLst/>
          </a:prstGeom>
        </p:spPr>
        <p:txBody>
          <a:bodyPr vert="horz" wrap="square" lIns="0" tIns="13335" rIns="0" bIns="0" rtlCol="0">
            <a:spAutoFit/>
          </a:bodyPr>
          <a:lstStyle/>
          <a:p>
            <a:pPr marL="12700">
              <a:lnSpc>
                <a:spcPct val="100000"/>
              </a:lnSpc>
              <a:spcBef>
                <a:spcPts val="105"/>
              </a:spcBef>
            </a:pPr>
            <a:r>
              <a:rPr lang="en" sz="2300" i="1" spc="-145" dirty="0">
                <a:solidFill>
                  <a:srgbClr val="231F20"/>
                </a:solidFill>
                <a:latin typeface="Arial Narrow"/>
                <a:cs typeface="Arial Narrow"/>
              </a:rPr>
              <a:t>cooperates quickly.</a:t>
            </a:r>
            <a:endParaRPr sz="2300" dirty="0">
              <a:latin typeface="Arial Narrow"/>
              <a:cs typeface="Arial Narrow"/>
            </a:endParaRPr>
          </a:p>
        </p:txBody>
      </p:sp>
      <p:sp>
        <p:nvSpPr>
          <p:cNvPr id="81" name="object 81"/>
          <p:cNvSpPr txBox="1"/>
          <p:nvPr/>
        </p:nvSpPr>
        <p:spPr>
          <a:xfrm>
            <a:off x="6576208" y="7628569"/>
            <a:ext cx="10508615" cy="377825"/>
          </a:xfrm>
          <a:prstGeom prst="rect">
            <a:avLst/>
          </a:prstGeom>
        </p:spPr>
        <p:txBody>
          <a:bodyPr vert="horz" wrap="square" lIns="0" tIns="13335" rIns="0" bIns="0" rtlCol="0">
            <a:spAutoFit/>
          </a:bodyPr>
          <a:lstStyle/>
          <a:p>
            <a:pPr marL="12700">
              <a:lnSpc>
                <a:spcPct val="100000"/>
              </a:lnSpc>
              <a:spcBef>
                <a:spcPts val="105"/>
              </a:spcBef>
            </a:pPr>
            <a:r>
              <a:rPr lang="en" sz="2300" i="1" spc="-200" dirty="0">
                <a:solidFill>
                  <a:srgbClr val="231F20"/>
                </a:solidFill>
                <a:latin typeface="Arial Narrow"/>
                <a:cs typeface="Arial Narrow"/>
              </a:rPr>
              <a:t>Ask a participant or volunteer group to share their scam: can other people</a:t>
            </a:r>
            <a:endParaRPr sz="2300" dirty="0">
              <a:latin typeface="Arial Narrow"/>
              <a:cs typeface="Arial Narrow"/>
            </a:endParaRPr>
          </a:p>
        </p:txBody>
      </p:sp>
      <p:sp>
        <p:nvSpPr>
          <p:cNvPr id="82" name="object 82"/>
          <p:cNvSpPr txBox="1"/>
          <p:nvPr/>
        </p:nvSpPr>
        <p:spPr>
          <a:xfrm>
            <a:off x="6576208" y="7955680"/>
            <a:ext cx="4072254" cy="377825"/>
          </a:xfrm>
          <a:prstGeom prst="rect">
            <a:avLst/>
          </a:prstGeom>
        </p:spPr>
        <p:txBody>
          <a:bodyPr vert="horz" wrap="square" lIns="0" tIns="13335" rIns="0" bIns="0" rtlCol="0">
            <a:spAutoFit/>
          </a:bodyPr>
          <a:lstStyle/>
          <a:p>
            <a:pPr marL="12700">
              <a:lnSpc>
                <a:spcPct val="100000"/>
              </a:lnSpc>
              <a:spcBef>
                <a:spcPts val="105"/>
              </a:spcBef>
            </a:pPr>
            <a:r>
              <a:rPr lang="en" sz="2300" i="1" spc="-114" dirty="0">
                <a:solidFill>
                  <a:srgbClr val="231F20"/>
                </a:solidFill>
                <a:latin typeface="Arial Narrow"/>
                <a:cs typeface="Arial Narrow"/>
              </a:rPr>
              <a:t>Spot the signs that it is a scam?</a:t>
            </a:r>
            <a:endParaRPr sz="2300" dirty="0">
              <a:latin typeface="Arial Narrow"/>
              <a:cs typeface="Arial Narrow"/>
            </a:endParaRPr>
          </a:p>
        </p:txBody>
      </p:sp>
      <p:grpSp>
        <p:nvGrpSpPr>
          <p:cNvPr id="85" name="object 2">
            <a:extLst>
              <a:ext uri="{FF2B5EF4-FFF2-40B4-BE49-F238E27FC236}">
                <a16:creationId xmlns:a16="http://schemas.microsoft.com/office/drawing/2014/main" id="{4C08C1E1-19C2-FFED-647E-C792D9734006}"/>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8F3B61BD-8E45-B40C-285D-6C990579D33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6444969F-EFC5-FB7E-AF7C-B9BC6BABD6D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9A64773-E340-A592-3DB7-10548715BAA4}"/>
                </a:ext>
              </a:extLst>
            </p:cNvPr>
            <p:cNvPicPr/>
            <p:nvPr/>
          </p:nvPicPr>
          <p:blipFill>
            <a:blip r:embed="rId8"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9C2D0C01-0199-ECBC-42D6-0ED6DDFA626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35A705A6-B931-B703-1BF4-A13ED345BBF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B97C92D8-1F0C-0B82-9384-2A400D99C8B1}"/>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8D4D5A85-725A-B2E8-69C0-F3DFBB3A2DC5}"/>
                </a:ext>
              </a:extLst>
            </p:cNvPr>
            <p:cNvPicPr/>
            <p:nvPr/>
          </p:nvPicPr>
          <p:blipFill>
            <a:blip r:embed="rId9"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43F337B-5A9F-A483-6238-A7907F1D79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B74259F2-D8FA-02A1-0210-97842ECF9572}"/>
                </a:ext>
              </a:extLst>
            </p:cNvPr>
            <p:cNvPicPr/>
            <p:nvPr/>
          </p:nvPicPr>
          <p:blipFill>
            <a:blip r:embed="rId10"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E2F27E79-1439-D99C-BEBC-34B4DFBF6EF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6CF21161-1FF0-F278-B2FC-54EDBBD31F7D}"/>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C28FD461-9569-1B1E-7BD6-DE694354E60E}"/>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850892F-06F5-DFEC-E757-153328EB2A2B}"/>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99" name="object 21">
            <a:extLst>
              <a:ext uri="{FF2B5EF4-FFF2-40B4-BE49-F238E27FC236}">
                <a16:creationId xmlns:a16="http://schemas.microsoft.com/office/drawing/2014/main" id="{04A61FA6-56A1-D90C-1F68-3637741A8C08}"/>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1779D4CC-4A60-20A5-563A-E0B6EDF0A0D6}"/>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C06CC306-DDB6-0F4E-CD02-B33237F1E663}"/>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299A050-3116-50CD-C40B-5C6A5DC4D8F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D1D7C946-2F78-006F-276F-70695787EA6C}"/>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6045EFFA-4BA9-FF6F-6E4E-D21480FEB44D}"/>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59454E42-2272-662B-9AF7-CB49827BBA70}"/>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DD4965B4-658C-CA3A-0535-9588C0368CDC}"/>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175160" y="7117542"/>
            <a:ext cx="5582920" cy="3279775"/>
            <a:chOff x="4175160" y="7117542"/>
            <a:chExt cx="5582920" cy="3279775"/>
          </a:xfrm>
        </p:grpSpPr>
        <p:sp>
          <p:nvSpPr>
            <p:cNvPr id="15" name="object 15"/>
            <p:cNvSpPr/>
            <p:nvPr/>
          </p:nvSpPr>
          <p:spPr>
            <a:xfrm>
              <a:off x="4175160" y="71175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4301646" y="7244032"/>
              <a:ext cx="5266991" cy="2962684"/>
            </a:xfrm>
            <a:prstGeom prst="rect">
              <a:avLst/>
            </a:prstGeom>
          </p:spPr>
        </p:pic>
      </p:grpSp>
      <p:sp>
        <p:nvSpPr>
          <p:cNvPr id="17" name="object 17"/>
          <p:cNvSpPr txBox="1"/>
          <p:nvPr/>
        </p:nvSpPr>
        <p:spPr>
          <a:xfrm>
            <a:off x="7983633" y="9299708"/>
            <a:ext cx="1403371" cy="530979"/>
          </a:xfrm>
          <a:prstGeom prst="rect">
            <a:avLst/>
          </a:prstGeom>
        </p:spPr>
        <p:txBody>
          <a:bodyPr vert="horz" wrap="square" lIns="0" tIns="12065" rIns="0" bIns="0" rtlCol="0">
            <a:spAutoFit/>
          </a:bodyPr>
          <a:lstStyle/>
          <a:p>
            <a:pPr marL="180340" marR="172720" algn="ctr">
              <a:lnSpc>
                <a:spcPct val="113900"/>
              </a:lnSpc>
              <a:spcBef>
                <a:spcPts val="95"/>
              </a:spcBef>
            </a:pPr>
            <a:r>
              <a:rPr lang="en" sz="750" b="1" spc="60" dirty="0">
                <a:solidFill>
                  <a:srgbClr val="231F20"/>
                </a:solidFill>
                <a:latin typeface="Calibri"/>
                <a:cs typeface="Calibri"/>
              </a:rPr>
              <a:t>BEFORE INSTALLING AN APP,</a:t>
            </a:r>
            <a:endParaRPr lang="fr-FR" sz="750" b="1" dirty="0">
              <a:latin typeface="Calibri"/>
              <a:cs typeface="Calibri"/>
            </a:endParaRPr>
          </a:p>
          <a:p>
            <a:pPr marL="12700" marR="5080" indent="-6350" algn="ctr">
              <a:lnSpc>
                <a:spcPct val="113900"/>
              </a:lnSpc>
            </a:pPr>
            <a:r>
              <a:rPr lang="en" sz="750" b="1" spc="75" dirty="0">
                <a:solidFill>
                  <a:srgbClr val="231F20"/>
                </a:solidFill>
                <a:latin typeface="Calibri"/>
                <a:cs typeface="Calibri"/>
              </a:rPr>
              <a:t>ASK YOURSELF IF YOU REALLY NEED IT</a:t>
            </a:r>
            <a:endParaRPr lang="fr-FR" sz="750" b="1" dirty="0">
              <a:latin typeface="Calibri"/>
              <a:cs typeface="Calibri"/>
            </a:endParaRPr>
          </a:p>
        </p:txBody>
      </p:sp>
      <p:sp>
        <p:nvSpPr>
          <p:cNvPr id="18" name="object 18"/>
          <p:cNvSpPr txBox="1"/>
          <p:nvPr/>
        </p:nvSpPr>
        <p:spPr>
          <a:xfrm>
            <a:off x="4964105" y="8432262"/>
            <a:ext cx="510258" cy="130163"/>
          </a:xfrm>
          <a:prstGeom prst="rect">
            <a:avLst/>
          </a:prstGeom>
        </p:spPr>
        <p:txBody>
          <a:bodyPr vert="horz" wrap="square" lIns="0" tIns="14604" rIns="0" bIns="0" rtlCol="0">
            <a:spAutoFit/>
          </a:bodyPr>
          <a:lstStyle/>
          <a:p>
            <a:pPr marL="12700">
              <a:lnSpc>
                <a:spcPct val="100000"/>
              </a:lnSpc>
              <a:spcBef>
                <a:spcPts val="114"/>
              </a:spcBef>
            </a:pPr>
            <a:r>
              <a:rPr lang="en" sz="750" b="1" spc="55" dirty="0">
                <a:solidFill>
                  <a:srgbClr val="231F20"/>
                </a:solidFill>
                <a:latin typeface="Calibri"/>
                <a:cs typeface="Calibri"/>
              </a:rPr>
              <a:t>EXAMINE</a:t>
            </a:r>
            <a:endParaRPr lang="fr-FR" sz="750" b="1" dirty="0">
              <a:latin typeface="Calibri"/>
              <a:cs typeface="Calibri"/>
            </a:endParaRPr>
          </a:p>
        </p:txBody>
      </p:sp>
      <p:sp>
        <p:nvSpPr>
          <p:cNvPr id="19" name="object 19"/>
          <p:cNvSpPr txBox="1"/>
          <p:nvPr/>
        </p:nvSpPr>
        <p:spPr>
          <a:xfrm>
            <a:off x="4572156" y="8551592"/>
            <a:ext cx="1222077" cy="1192891"/>
          </a:xfrm>
          <a:prstGeom prst="rect">
            <a:avLst/>
          </a:prstGeom>
        </p:spPr>
        <p:txBody>
          <a:bodyPr vert="horz" wrap="square" lIns="0" tIns="27940" rIns="0" bIns="0" rtlCol="0">
            <a:spAutoFit/>
          </a:bodyPr>
          <a:lstStyle/>
          <a:p>
            <a:pPr marL="203835" algn="ctr">
              <a:lnSpc>
                <a:spcPct val="100000"/>
              </a:lnSpc>
              <a:spcBef>
                <a:spcPts val="220"/>
              </a:spcBef>
            </a:pPr>
            <a:r>
              <a:rPr lang="en" sz="750" b="1" spc="-60" dirty="0">
                <a:solidFill>
                  <a:srgbClr val="231F20"/>
                </a:solidFill>
                <a:latin typeface="Calibri"/>
                <a:cs typeface="Calibri"/>
              </a:rPr>
              <a:t>WITH CAUTION</a:t>
            </a:r>
            <a:endParaRPr lang="fr-FR" sz="750" b="1" spc="-60" dirty="0">
              <a:latin typeface="Calibri"/>
              <a:cs typeface="Calibri"/>
            </a:endParaRPr>
          </a:p>
          <a:p>
            <a:pPr marL="83820" marR="5080" indent="-71755" algn="ctr">
              <a:lnSpc>
                <a:spcPct val="113900"/>
              </a:lnSpc>
            </a:pPr>
            <a:r>
              <a:rPr lang="en" sz="750" b="1" spc="-60" dirty="0">
                <a:solidFill>
                  <a:srgbClr val="231F20"/>
                </a:solidFill>
                <a:latin typeface="Calibri"/>
                <a:cs typeface="Calibri"/>
              </a:rPr>
              <a:t>MESSAGES WITH </a:t>
            </a:r>
            <a:br>
              <a:rPr lang="fr-FR" sz="750" b="1" spc="-60" dirty="0">
                <a:solidFill>
                  <a:srgbClr val="231F20"/>
                </a:solidFill>
                <a:latin typeface="Calibri"/>
                <a:cs typeface="Calibri"/>
              </a:rPr>
            </a:br>
            <a:r>
              <a:rPr lang="en" sz="750" b="1" spc="-60" dirty="0">
                <a:solidFill>
                  <a:srgbClr val="231F20"/>
                </a:solidFill>
                <a:latin typeface="Calibri"/>
                <a:cs typeface="Calibri"/>
              </a:rPr>
              <a:t>VISUALS THAT ARE A PRIORI </a:t>
            </a:r>
            <a:br>
              <a:rPr lang="fr-FR" sz="750" b="1" spc="-60" dirty="0">
                <a:solidFill>
                  <a:srgbClr val="231F20"/>
                </a:solidFill>
                <a:latin typeface="Calibri"/>
                <a:cs typeface="Calibri"/>
              </a:rPr>
            </a:br>
            <a:r>
              <a:rPr lang="en" sz="750" b="1" spc="-60" dirty="0">
                <a:solidFill>
                  <a:srgbClr val="231F20"/>
                </a:solidFill>
                <a:latin typeface="Calibri"/>
                <a:cs typeface="Calibri"/>
              </a:rPr>
              <a:t>OFFICIAL BUT WHOSE</a:t>
            </a:r>
            <a:endParaRPr lang="fr-FR" sz="750" b="1" spc="-60" dirty="0">
              <a:latin typeface="Calibri"/>
              <a:cs typeface="Calibri"/>
            </a:endParaRPr>
          </a:p>
          <a:p>
            <a:pPr marL="24765" marR="11430" algn="ctr">
              <a:lnSpc>
                <a:spcPct val="113900"/>
              </a:lnSpc>
            </a:pPr>
            <a:r>
              <a:rPr lang="en" sz="750" b="1" spc="-60" dirty="0">
                <a:solidFill>
                  <a:srgbClr val="231F20"/>
                </a:solidFill>
                <a:latin typeface="Calibri"/>
                <a:cs typeface="Calibri"/>
              </a:rPr>
              <a:t>THE DISPLAY QUALITY IS POOR</a:t>
            </a:r>
            <a:endParaRPr lang="fr-FR" sz="750" b="1" spc="-60" dirty="0">
              <a:latin typeface="Calibri"/>
              <a:cs typeface="Calibri"/>
            </a:endParaRPr>
          </a:p>
          <a:p>
            <a:pPr marL="202565" marR="189230" algn="ctr">
              <a:lnSpc>
                <a:spcPct val="113900"/>
              </a:lnSpc>
            </a:pPr>
            <a:r>
              <a:rPr lang="en" sz="750" b="1" spc="-60" dirty="0">
                <a:solidFill>
                  <a:srgbClr val="231F20"/>
                </a:solidFill>
                <a:latin typeface="Calibri"/>
                <a:cs typeface="Calibri"/>
              </a:rPr>
              <a:t>OR WITH FAULTS</a:t>
            </a:r>
            <a:endParaRPr lang="fr-FR" sz="750" b="1" spc="-60" dirty="0">
              <a:latin typeface="Calibri"/>
              <a:cs typeface="Calibri"/>
            </a:endParaRPr>
          </a:p>
          <a:p>
            <a:pPr marL="5715" algn="ctr">
              <a:lnSpc>
                <a:spcPct val="100000"/>
              </a:lnSpc>
              <a:spcBef>
                <a:spcPts val="125"/>
              </a:spcBef>
            </a:pPr>
            <a:r>
              <a:rPr lang="en" sz="750" b="1" spc="-60" dirty="0">
                <a:solidFill>
                  <a:srgbClr val="231F20"/>
                </a:solidFill>
                <a:latin typeface="Calibri"/>
                <a:cs typeface="Calibri"/>
              </a:rPr>
              <a:t>SPELLING</a:t>
            </a:r>
            <a:endParaRPr lang="fr-FR" sz="750" b="1" spc="-60" dirty="0">
              <a:latin typeface="Calibri"/>
              <a:cs typeface="Calibri"/>
            </a:endParaRPr>
          </a:p>
        </p:txBody>
      </p:sp>
      <p:sp>
        <p:nvSpPr>
          <p:cNvPr id="20" name="object 20"/>
          <p:cNvSpPr txBox="1"/>
          <p:nvPr/>
        </p:nvSpPr>
        <p:spPr>
          <a:xfrm>
            <a:off x="5994874" y="9148038"/>
            <a:ext cx="1391447" cy="662425"/>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NEVER CLICK</a:t>
            </a:r>
            <a:endParaRPr lang="fr-FR" sz="750" b="1" dirty="0">
              <a:latin typeface="Calibri"/>
              <a:cs typeface="Calibri"/>
            </a:endParaRPr>
          </a:p>
          <a:p>
            <a:pPr marL="12700" marR="5080" algn="ctr">
              <a:lnSpc>
                <a:spcPct val="113900"/>
              </a:lnSpc>
            </a:pPr>
            <a:r>
              <a:rPr lang="en" sz="750" b="1" spc="114" dirty="0">
                <a:solidFill>
                  <a:srgbClr val="231F20"/>
                </a:solidFill>
                <a:latin typeface="Calibri"/>
                <a:cs typeface="Calibri"/>
              </a:rPr>
              <a:t>ON A LINK OR ATTACHMENT WHOSE ORIGIN</a:t>
            </a:r>
            <a:endParaRPr lang="fr-FR" sz="750" b="1" dirty="0">
              <a:latin typeface="Calibri"/>
              <a:cs typeface="Calibri"/>
            </a:endParaRPr>
          </a:p>
          <a:p>
            <a:pPr marL="101600" marR="99695" indent="55880">
              <a:lnSpc>
                <a:spcPct val="113900"/>
              </a:lnSpc>
            </a:pPr>
            <a:r>
              <a:rPr lang="en" sz="750" b="1" spc="50" dirty="0">
                <a:solidFill>
                  <a:srgbClr val="231F20"/>
                </a:solidFill>
                <a:latin typeface="Calibri"/>
                <a:cs typeface="Calibri"/>
              </a:rPr>
              <a:t>OR NATURE SEEMS DUBIOUS TO YOU</a:t>
            </a:r>
            <a:endParaRPr lang="fr-FR" sz="750" b="1" dirty="0">
              <a:latin typeface="Calibri"/>
              <a:cs typeface="Calibri"/>
            </a:endParaRPr>
          </a:p>
        </p:txBody>
      </p:sp>
      <p:sp>
        <p:nvSpPr>
          <p:cNvPr id="21" name="object 21"/>
          <p:cNvSpPr txBox="1"/>
          <p:nvPr/>
        </p:nvSpPr>
        <p:spPr>
          <a:xfrm>
            <a:off x="7234447" y="7759860"/>
            <a:ext cx="1193201" cy="662554"/>
          </a:xfrm>
          <a:prstGeom prst="rect">
            <a:avLst/>
          </a:prstGeom>
        </p:spPr>
        <p:txBody>
          <a:bodyPr vert="horz" wrap="square" lIns="0" tIns="12065" rIns="0" bIns="0" rtlCol="0">
            <a:spAutoFit/>
          </a:bodyPr>
          <a:lstStyle/>
          <a:p>
            <a:pPr marL="12700" marR="5080" indent="5715" algn="ctr">
              <a:lnSpc>
                <a:spcPct val="113900"/>
              </a:lnSpc>
              <a:spcBef>
                <a:spcPts val="95"/>
              </a:spcBef>
            </a:pPr>
            <a:r>
              <a:rPr lang="en" sz="750" b="1" spc="90" dirty="0">
                <a:solidFill>
                  <a:srgbClr val="231F20"/>
                </a:solidFill>
                <a:latin typeface="Calibri"/>
                <a:cs typeface="Calibri"/>
              </a:rPr>
              <a:t>REMEMBER, IF IT SOUNDS TOO GOOD TO BE TRUE, IT PROBABLY IS!</a:t>
            </a:r>
            <a:endParaRPr lang="fr-FR" sz="750" b="1" dirty="0">
              <a:latin typeface="Calibri"/>
              <a:cs typeface="Calibri"/>
            </a:endParaRPr>
          </a:p>
        </p:txBody>
      </p:sp>
      <p:sp>
        <p:nvSpPr>
          <p:cNvPr id="22" name="object 22"/>
          <p:cNvSpPr txBox="1"/>
          <p:nvPr/>
        </p:nvSpPr>
        <p:spPr>
          <a:xfrm>
            <a:off x="8446836" y="8189282"/>
            <a:ext cx="931606" cy="336118"/>
          </a:xfrm>
          <a:prstGeom prst="rect">
            <a:avLst/>
          </a:prstGeom>
        </p:spPr>
        <p:txBody>
          <a:bodyPr vert="horz" wrap="square" lIns="0" tIns="24765" rIns="0" bIns="0" rtlCol="0">
            <a:spAutoFit/>
          </a:bodyPr>
          <a:lstStyle/>
          <a:p>
            <a:pPr marL="12700" algn="just">
              <a:lnSpc>
                <a:spcPct val="100000"/>
              </a:lnSpc>
              <a:spcBef>
                <a:spcPts val="195"/>
              </a:spcBef>
            </a:pPr>
            <a:r>
              <a:rPr lang="en" sz="450" b="1" dirty="0">
                <a:solidFill>
                  <a:srgbClr val="FFFFFF"/>
                </a:solidFill>
                <a:latin typeface="Calibri"/>
                <a:cs typeface="Calibri"/>
              </a:rPr>
              <a:t>IF YOU DON'T HAVE</a:t>
            </a:r>
            <a:endParaRPr lang="fr-FR" sz="450" b="1" dirty="0">
              <a:latin typeface="Calibri"/>
              <a:cs typeface="Calibri"/>
            </a:endParaRPr>
          </a:p>
          <a:p>
            <a:pPr marL="12700" marR="5080" algn="just">
              <a:lnSpc>
                <a:spcPct val="119000"/>
              </a:lnSpc>
            </a:pPr>
            <a:r>
              <a:rPr lang="en" sz="450" b="1" spc="55" dirty="0">
                <a:solidFill>
                  <a:srgbClr val="FFFFFF"/>
                </a:solidFill>
                <a:latin typeface="Calibri"/>
                <a:cs typeface="Calibri"/>
              </a:rPr>
              <a:t>IF YOU HAVE ENTERED A CONTEST, YOU CANNOT HAVE WON A PRIZE!</a:t>
            </a:r>
            <a:endParaRPr lang="fr-FR" sz="450" b="1" dirty="0">
              <a:latin typeface="Calibri"/>
              <a:cs typeface="Calibri"/>
            </a:endParaRPr>
          </a:p>
        </p:txBody>
      </p:sp>
      <p:sp>
        <p:nvSpPr>
          <p:cNvPr id="23" name="object 23"/>
          <p:cNvSpPr txBox="1"/>
          <p:nvPr/>
        </p:nvSpPr>
        <p:spPr>
          <a:xfrm>
            <a:off x="7319698" y="8786819"/>
            <a:ext cx="746030" cy="505588"/>
          </a:xfrm>
          <a:prstGeom prst="rect">
            <a:avLst/>
          </a:prstGeom>
        </p:spPr>
        <p:txBody>
          <a:bodyPr vert="horz" wrap="square" lIns="0" tIns="11430" rIns="0" bIns="0" rtlCol="0">
            <a:spAutoFit/>
          </a:bodyPr>
          <a:lstStyle/>
          <a:p>
            <a:pPr marL="12700" marR="34925">
              <a:lnSpc>
                <a:spcPct val="119000"/>
              </a:lnSpc>
              <a:spcBef>
                <a:spcPts val="90"/>
              </a:spcBef>
            </a:pPr>
            <a:r>
              <a:rPr lang="en" sz="450" b="1" dirty="0">
                <a:solidFill>
                  <a:srgbClr val="FFFFFF"/>
                </a:solidFill>
                <a:latin typeface="Calibri"/>
                <a:cs typeface="Calibri"/>
              </a:rPr>
              <a:t>IF IN DOUBT, ACCESS THE WEBSITE IS PREFERABLE TO</a:t>
            </a:r>
            <a:endParaRPr lang="fr-FR" sz="450" b="1" dirty="0">
              <a:latin typeface="Calibri"/>
              <a:cs typeface="Calibri"/>
            </a:endParaRPr>
          </a:p>
          <a:p>
            <a:pPr marL="12700" marR="19050">
              <a:lnSpc>
                <a:spcPct val="119000"/>
              </a:lnSpc>
            </a:pPr>
            <a:r>
              <a:rPr lang="en" sz="450" b="1" spc="55" dirty="0">
                <a:solidFill>
                  <a:srgbClr val="FFFFFF"/>
                </a:solidFill>
                <a:latin typeface="Calibri"/>
                <a:cs typeface="Calibri"/>
              </a:rPr>
              <a:t>TYPING THE ADDRESS DIRECTLY INTO THE</a:t>
            </a:r>
            <a:endParaRPr lang="fr-FR" sz="450" b="1" dirty="0">
              <a:latin typeface="Calibri"/>
              <a:cs typeface="Calibri"/>
            </a:endParaRPr>
          </a:p>
          <a:p>
            <a:pPr marL="12700">
              <a:lnSpc>
                <a:spcPct val="100000"/>
              </a:lnSpc>
              <a:spcBef>
                <a:spcPts val="105"/>
              </a:spcBef>
            </a:pPr>
            <a:r>
              <a:rPr lang="en" sz="450" b="1" spc="80" dirty="0">
                <a:solidFill>
                  <a:srgbClr val="FFFFFF"/>
                </a:solidFill>
                <a:latin typeface="Calibri"/>
                <a:cs typeface="Calibri"/>
              </a:rPr>
              <a:t>SEARCH BAR</a:t>
            </a:r>
            <a:endParaRPr lang="fr-FR" sz="450" b="1" dirty="0">
              <a:latin typeface="Calibri"/>
              <a:cs typeface="Calibri"/>
            </a:endParaRPr>
          </a:p>
        </p:txBody>
      </p:sp>
      <p:sp>
        <p:nvSpPr>
          <p:cNvPr id="24" name="object 24"/>
          <p:cNvSpPr txBox="1"/>
          <p:nvPr/>
        </p:nvSpPr>
        <p:spPr>
          <a:xfrm>
            <a:off x="5157656" y="7689886"/>
            <a:ext cx="1924296" cy="747449"/>
          </a:xfrm>
          <a:prstGeom prst="rect">
            <a:avLst/>
          </a:prstGeom>
        </p:spPr>
        <p:txBody>
          <a:bodyPr vert="horz" wrap="square" lIns="0" tIns="12065" rIns="0" bIns="0" rtlCol="0">
            <a:spAutoFit/>
          </a:bodyPr>
          <a:lstStyle/>
          <a:p>
            <a:pPr marL="12700">
              <a:lnSpc>
                <a:spcPct val="100000"/>
              </a:lnSpc>
              <a:spcBef>
                <a:spcPts val="95"/>
              </a:spcBef>
            </a:pPr>
            <a:r>
              <a:rPr lang="en" sz="1950" b="1" spc="-150" dirty="0">
                <a:solidFill>
                  <a:srgbClr val="231F20"/>
                </a:solidFill>
                <a:latin typeface="Calibri"/>
                <a:cs typeface="Calibri"/>
              </a:rPr>
              <a:t>TO REMEMBER:</a:t>
            </a:r>
            <a:endParaRPr lang="fr-FR" sz="1950" b="1" spc="-150" dirty="0">
              <a:latin typeface="Calibri"/>
              <a:cs typeface="Calibri"/>
            </a:endParaRPr>
          </a:p>
          <a:p>
            <a:pPr marL="863600" marR="5080" indent="66675">
              <a:lnSpc>
                <a:spcPct val="113900"/>
              </a:lnSpc>
              <a:spcBef>
                <a:spcPts val="1385"/>
              </a:spcBef>
            </a:pPr>
            <a:r>
              <a:rPr lang="en" sz="750" b="1" spc="70" dirty="0">
                <a:solidFill>
                  <a:srgbClr val="231F20"/>
                </a:solidFill>
                <a:latin typeface="Calibri"/>
                <a:cs typeface="Calibri"/>
              </a:rPr>
              <a:t>BE WARY OF DEMANDING MESSAGES</a:t>
            </a:r>
            <a:endParaRPr lang="fr-FR" sz="750" b="1" dirty="0">
              <a:latin typeface="Calibri"/>
              <a:cs typeface="Calibri"/>
            </a:endParaRPr>
          </a:p>
        </p:txBody>
      </p:sp>
      <p:sp>
        <p:nvSpPr>
          <p:cNvPr id="25" name="object 25"/>
          <p:cNvSpPr txBox="1"/>
          <p:nvPr/>
        </p:nvSpPr>
        <p:spPr>
          <a:xfrm>
            <a:off x="6064742" y="8423094"/>
            <a:ext cx="975578" cy="399276"/>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OF YOU A</a:t>
            </a:r>
            <a:endParaRPr lang="fr-FR" sz="750" b="1" dirty="0">
              <a:latin typeface="Calibri"/>
              <a:cs typeface="Calibri"/>
            </a:endParaRPr>
          </a:p>
          <a:p>
            <a:pPr marL="12065" marR="5080" algn="ctr">
              <a:lnSpc>
                <a:spcPct val="113900"/>
              </a:lnSpc>
            </a:pPr>
            <a:r>
              <a:rPr lang="en" sz="750" b="1" spc="95" dirty="0">
                <a:solidFill>
                  <a:srgbClr val="231F20"/>
                </a:solidFill>
                <a:latin typeface="Calibri"/>
                <a:cs typeface="Calibri"/>
              </a:rPr>
              <a:t>RESPONSE OR IMMEDIATE ACTION</a:t>
            </a:r>
            <a:endParaRPr lang="fr-FR" sz="750" b="1" dirty="0">
              <a:latin typeface="Calibri"/>
              <a:cs typeface="Calibri"/>
            </a:endParaRPr>
          </a:p>
        </p:txBody>
      </p:sp>
      <p:sp>
        <p:nvSpPr>
          <p:cNvPr id="26" name="object 26"/>
          <p:cNvSpPr/>
          <p:nvPr/>
        </p:nvSpPr>
        <p:spPr>
          <a:xfrm>
            <a:off x="4597494" y="7454800"/>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7" name="object 27"/>
          <p:cNvSpPr txBox="1"/>
          <p:nvPr/>
        </p:nvSpPr>
        <p:spPr>
          <a:xfrm>
            <a:off x="7973863" y="7326776"/>
            <a:ext cx="482945"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grpSp>
        <p:nvGrpSpPr>
          <p:cNvPr id="28" name="object 28"/>
          <p:cNvGrpSpPr/>
          <p:nvPr/>
        </p:nvGrpSpPr>
        <p:grpSpPr>
          <a:xfrm>
            <a:off x="4259763" y="7202149"/>
            <a:ext cx="13428344" cy="3046730"/>
            <a:chOff x="4259763" y="7202149"/>
            <a:chExt cx="13428344" cy="3046730"/>
          </a:xfrm>
        </p:grpSpPr>
        <p:sp>
          <p:nvSpPr>
            <p:cNvPr id="29" name="object 29"/>
            <p:cNvSpPr/>
            <p:nvPr/>
          </p:nvSpPr>
          <p:spPr>
            <a:xfrm>
              <a:off x="6993560" y="7454804"/>
              <a:ext cx="2400300" cy="27940"/>
            </a:xfrm>
            <a:custGeom>
              <a:avLst/>
              <a:gdLst/>
              <a:ahLst/>
              <a:cxnLst/>
              <a:rect l="l" t="t" r="r" b="b"/>
              <a:pathLst>
                <a:path w="2400300" h="27940">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30" name="object 30"/>
            <p:cNvSpPr/>
            <p:nvPr/>
          </p:nvSpPr>
          <p:spPr>
            <a:xfrm>
              <a:off x="6982965" y="7454797"/>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31" name="object 31"/>
            <p:cNvSpPr/>
            <p:nvPr/>
          </p:nvSpPr>
          <p:spPr>
            <a:xfrm>
              <a:off x="6958619" y="743219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32" name="object 32"/>
            <p:cNvSpPr/>
            <p:nvPr/>
          </p:nvSpPr>
          <p:spPr>
            <a:xfrm>
              <a:off x="6951659" y="7425342"/>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screen">
              <a:extLst>
                <a:ext uri="{28A0092B-C50C-407E-A947-70E740481C1C}">
                  <a14:useLocalDpi xmlns:a14="http://schemas.microsoft.com/office/drawing/2010/main"/>
                </a:ext>
              </a:extLst>
            </a:blip>
            <a:stretch>
              <a:fillRect/>
            </a:stretch>
          </p:blipFill>
          <p:spPr>
            <a:xfrm>
              <a:off x="4453146" y="7404309"/>
              <a:ext cx="170734" cy="114291"/>
            </a:xfrm>
            <a:prstGeom prst="rect">
              <a:avLst/>
            </a:prstGeom>
          </p:spPr>
        </p:pic>
        <p:sp>
          <p:nvSpPr>
            <p:cNvPr id="34" name="object 34"/>
            <p:cNvSpPr/>
            <p:nvPr/>
          </p:nvSpPr>
          <p:spPr>
            <a:xfrm>
              <a:off x="6911137" y="7404309"/>
              <a:ext cx="170815" cy="114300"/>
            </a:xfrm>
            <a:custGeom>
              <a:avLst/>
              <a:gdLst/>
              <a:ahLst/>
              <a:cxnLst/>
              <a:rect l="l" t="t" r="r" b="b"/>
              <a:pathLst>
                <a:path w="170815" h="114300">
                  <a:moveTo>
                    <a:pt x="170738" y="69621"/>
                  </a:moveTo>
                  <a:lnTo>
                    <a:pt x="169227" y="60845"/>
                  </a:lnTo>
                  <a:lnTo>
                    <a:pt x="164782" y="52641"/>
                  </a:lnTo>
                  <a:lnTo>
                    <a:pt x="157543" y="45161"/>
                  </a:lnTo>
                  <a:lnTo>
                    <a:pt x="147624" y="38557"/>
                  </a:lnTo>
                  <a:lnTo>
                    <a:pt x="147624" y="33743"/>
                  </a:lnTo>
                  <a:lnTo>
                    <a:pt x="110070" y="2578"/>
                  </a:lnTo>
                  <a:lnTo>
                    <a:pt x="85369" y="0"/>
                  </a:lnTo>
                  <a:lnTo>
                    <a:pt x="60667" y="2578"/>
                  </a:lnTo>
                  <a:lnTo>
                    <a:pt x="40919" y="9664"/>
                  </a:lnTo>
                  <a:lnTo>
                    <a:pt x="27838" y="20358"/>
                  </a:lnTo>
                  <a:lnTo>
                    <a:pt x="23101" y="33743"/>
                  </a:lnTo>
                  <a:lnTo>
                    <a:pt x="23101" y="38557"/>
                  </a:lnTo>
                  <a:lnTo>
                    <a:pt x="13182" y="45161"/>
                  </a:lnTo>
                  <a:lnTo>
                    <a:pt x="5943" y="52641"/>
                  </a:lnTo>
                  <a:lnTo>
                    <a:pt x="1498" y="60845"/>
                  </a:lnTo>
                  <a:lnTo>
                    <a:pt x="0" y="69621"/>
                  </a:lnTo>
                  <a:lnTo>
                    <a:pt x="6489" y="87350"/>
                  </a:lnTo>
                  <a:lnTo>
                    <a:pt x="24434" y="101511"/>
                  </a:lnTo>
                  <a:lnTo>
                    <a:pt x="51498" y="110896"/>
                  </a:lnTo>
                  <a:lnTo>
                    <a:pt x="85369" y="114300"/>
                  </a:lnTo>
                  <a:lnTo>
                    <a:pt x="119240" y="110896"/>
                  </a:lnTo>
                  <a:lnTo>
                    <a:pt x="133146" y="106070"/>
                  </a:lnTo>
                  <a:lnTo>
                    <a:pt x="146304" y="101511"/>
                  </a:lnTo>
                  <a:lnTo>
                    <a:pt x="164236" y="87350"/>
                  </a:lnTo>
                  <a:lnTo>
                    <a:pt x="170738" y="69621"/>
                  </a:lnTo>
                  <a:close/>
                </a:path>
              </a:pathLst>
            </a:custGeom>
            <a:solidFill>
              <a:srgbClr val="FFFFFF"/>
            </a:solidFill>
          </p:spPr>
          <p:txBody>
            <a:bodyPr wrap="square" lIns="0" tIns="0" rIns="0" bIns="0" rtlCol="0"/>
            <a:lstStyle/>
            <a:p>
              <a:endParaRPr dirty="0"/>
            </a:p>
          </p:txBody>
        </p:sp>
        <p:sp>
          <p:nvSpPr>
            <p:cNvPr id="35" name="object 35"/>
            <p:cNvSpPr/>
            <p:nvPr/>
          </p:nvSpPr>
          <p:spPr>
            <a:xfrm>
              <a:off x="6919491" y="7447885"/>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6" name="object 36"/>
            <p:cNvSpPr/>
            <p:nvPr/>
          </p:nvSpPr>
          <p:spPr>
            <a:xfrm>
              <a:off x="6919569" y="7447885"/>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7" name="object 37"/>
            <p:cNvSpPr/>
            <p:nvPr/>
          </p:nvSpPr>
          <p:spPr>
            <a:xfrm>
              <a:off x="6942601" y="743805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8" name="object 38"/>
            <p:cNvSpPr/>
            <p:nvPr/>
          </p:nvSpPr>
          <p:spPr>
            <a:xfrm>
              <a:off x="6942600" y="7412534"/>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9" name="object 39"/>
            <p:cNvSpPr/>
            <p:nvPr/>
          </p:nvSpPr>
          <p:spPr>
            <a:xfrm>
              <a:off x="6961835" y="7418368"/>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14" y="17462"/>
                  </a:lnTo>
                  <a:lnTo>
                    <a:pt x="939" y="24803"/>
                  </a:lnTo>
                  <a:lnTo>
                    <a:pt x="571" y="34785"/>
                  </a:lnTo>
                  <a:lnTo>
                    <a:pt x="1930" y="36855"/>
                  </a:lnTo>
                  <a:lnTo>
                    <a:pt x="7442" y="39128"/>
                  </a:lnTo>
                  <a:lnTo>
                    <a:pt x="10769" y="40246"/>
                  </a:lnTo>
                  <a:lnTo>
                    <a:pt x="14147" y="41148"/>
                  </a:lnTo>
                  <a:lnTo>
                    <a:pt x="14795" y="41262"/>
                  </a:lnTo>
                  <a:lnTo>
                    <a:pt x="15087" y="41224"/>
                  </a:lnTo>
                  <a:lnTo>
                    <a:pt x="15659" y="41059"/>
                  </a:lnTo>
                  <a:lnTo>
                    <a:pt x="15913" y="40398"/>
                  </a:lnTo>
                  <a:lnTo>
                    <a:pt x="16497" y="37465"/>
                  </a:lnTo>
                  <a:close/>
                </a:path>
                <a:path w="24129" h="42545">
                  <a:moveTo>
                    <a:pt x="24117" y="40259"/>
                  </a:moveTo>
                  <a:lnTo>
                    <a:pt x="20789" y="736"/>
                  </a:lnTo>
                  <a:lnTo>
                    <a:pt x="20447" y="0"/>
                  </a:lnTo>
                  <a:lnTo>
                    <a:pt x="19926" y="0"/>
                  </a:lnTo>
                  <a:lnTo>
                    <a:pt x="19723" y="25"/>
                  </a:lnTo>
                  <a:lnTo>
                    <a:pt x="19253" y="457"/>
                  </a:lnTo>
                  <a:lnTo>
                    <a:pt x="18580" y="1511"/>
                  </a:lnTo>
                  <a:lnTo>
                    <a:pt x="21170" y="41452"/>
                  </a:lnTo>
                  <a:lnTo>
                    <a:pt x="20624" y="41440"/>
                  </a:lnTo>
                  <a:lnTo>
                    <a:pt x="20878" y="41846"/>
                  </a:lnTo>
                  <a:lnTo>
                    <a:pt x="21323" y="42011"/>
                  </a:lnTo>
                  <a:lnTo>
                    <a:pt x="22415" y="42011"/>
                  </a:lnTo>
                  <a:lnTo>
                    <a:pt x="23101" y="41694"/>
                  </a:lnTo>
                  <a:lnTo>
                    <a:pt x="24117" y="40259"/>
                  </a:lnTo>
                  <a:close/>
                </a:path>
              </a:pathLst>
            </a:custGeom>
            <a:solidFill>
              <a:srgbClr val="EFE0F9"/>
            </a:solidFill>
          </p:spPr>
          <p:txBody>
            <a:bodyPr wrap="square" lIns="0" tIns="0" rIns="0" bIns="0" rtlCol="0"/>
            <a:lstStyle/>
            <a:p>
              <a:endParaRPr dirty="0"/>
            </a:p>
          </p:txBody>
        </p:sp>
        <p:sp>
          <p:nvSpPr>
            <p:cNvPr id="40" name="object 40"/>
            <p:cNvSpPr/>
            <p:nvPr/>
          </p:nvSpPr>
          <p:spPr>
            <a:xfrm>
              <a:off x="4301647" y="724403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1" name="object 41"/>
            <p:cNvSpPr/>
            <p:nvPr/>
          </p:nvSpPr>
          <p:spPr>
            <a:xfrm>
              <a:off x="8887878" y="7774425"/>
              <a:ext cx="8768715" cy="1063625"/>
            </a:xfrm>
            <a:custGeom>
              <a:avLst/>
              <a:gdLst/>
              <a:ahLst/>
              <a:cxnLst/>
              <a:rect l="l" t="t" r="r" b="b"/>
              <a:pathLst>
                <a:path w="8768715" h="1063625">
                  <a:moveTo>
                    <a:pt x="8411485" y="0"/>
                  </a:moveTo>
                  <a:lnTo>
                    <a:pt x="8206067" y="0"/>
                  </a:lnTo>
                  <a:lnTo>
                    <a:pt x="477046" y="0"/>
                  </a:lnTo>
                  <a:lnTo>
                    <a:pt x="428582" y="3260"/>
                  </a:lnTo>
                  <a:lnTo>
                    <a:pt x="382099" y="12757"/>
                  </a:lnTo>
                  <a:lnTo>
                    <a:pt x="338024" y="28066"/>
                  </a:lnTo>
                  <a:lnTo>
                    <a:pt x="296781" y="48762"/>
                  </a:lnTo>
                  <a:lnTo>
                    <a:pt x="258797" y="74418"/>
                  </a:lnTo>
                  <a:lnTo>
                    <a:pt x="224496" y="104609"/>
                  </a:lnTo>
                  <a:lnTo>
                    <a:pt x="194304" y="138910"/>
                  </a:lnTo>
                  <a:lnTo>
                    <a:pt x="168648" y="176895"/>
                  </a:lnTo>
                  <a:lnTo>
                    <a:pt x="147952" y="218140"/>
                  </a:lnTo>
                  <a:lnTo>
                    <a:pt x="132642" y="262218"/>
                  </a:lnTo>
                  <a:lnTo>
                    <a:pt x="123144" y="308703"/>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5766" y="1063580"/>
                  </a:lnTo>
                  <a:lnTo>
                    <a:pt x="8493481" y="1060079"/>
                  </a:lnTo>
                  <a:lnTo>
                    <a:pt x="8539022" y="1049909"/>
                  </a:lnTo>
                  <a:lnTo>
                    <a:pt x="8581890" y="1033570"/>
                  </a:lnTo>
                  <a:lnTo>
                    <a:pt x="8621585" y="1011561"/>
                  </a:lnTo>
                  <a:lnTo>
                    <a:pt x="8657607" y="984381"/>
                  </a:lnTo>
                  <a:lnTo>
                    <a:pt x="8689458" y="952530"/>
                  </a:lnTo>
                  <a:lnTo>
                    <a:pt x="8716638" y="916507"/>
                  </a:lnTo>
                  <a:lnTo>
                    <a:pt x="8738647" y="876812"/>
                  </a:lnTo>
                  <a:lnTo>
                    <a:pt x="8754986" y="833945"/>
                  </a:lnTo>
                  <a:lnTo>
                    <a:pt x="8765156" y="788404"/>
                  </a:lnTo>
                  <a:lnTo>
                    <a:pt x="8768657" y="740689"/>
                  </a:lnTo>
                  <a:lnTo>
                    <a:pt x="8768657" y="357172"/>
                  </a:lnTo>
                  <a:lnTo>
                    <a:pt x="8765397" y="308703"/>
                  </a:lnTo>
                  <a:lnTo>
                    <a:pt x="8755899" y="262218"/>
                  </a:lnTo>
                  <a:lnTo>
                    <a:pt x="8740589" y="218140"/>
                  </a:lnTo>
                  <a:lnTo>
                    <a:pt x="8719893" y="176895"/>
                  </a:lnTo>
                  <a:lnTo>
                    <a:pt x="8694236" y="138910"/>
                  </a:lnTo>
                  <a:lnTo>
                    <a:pt x="8664044" y="104609"/>
                  </a:lnTo>
                  <a:lnTo>
                    <a:pt x="8629742" y="74418"/>
                  </a:lnTo>
                  <a:lnTo>
                    <a:pt x="8591757" y="48762"/>
                  </a:lnTo>
                  <a:lnTo>
                    <a:pt x="8550512" y="28066"/>
                  </a:lnTo>
                  <a:lnTo>
                    <a:pt x="8506435" y="12757"/>
                  </a:lnTo>
                  <a:lnTo>
                    <a:pt x="8459951" y="3260"/>
                  </a:lnTo>
                  <a:lnTo>
                    <a:pt x="8411485" y="0"/>
                  </a:lnTo>
                  <a:close/>
                </a:path>
              </a:pathLst>
            </a:custGeom>
            <a:solidFill>
              <a:srgbClr val="FFFFFF"/>
            </a:solidFill>
          </p:spPr>
          <p:txBody>
            <a:bodyPr wrap="square" lIns="0" tIns="0" rIns="0" bIns="0" rtlCol="0"/>
            <a:lstStyle/>
            <a:p>
              <a:endParaRPr dirty="0"/>
            </a:p>
          </p:txBody>
        </p:sp>
        <p:sp>
          <p:nvSpPr>
            <p:cNvPr id="42" name="object 42"/>
            <p:cNvSpPr/>
            <p:nvPr/>
          </p:nvSpPr>
          <p:spPr>
            <a:xfrm>
              <a:off x="8887878" y="7774425"/>
              <a:ext cx="8768715" cy="1063625"/>
            </a:xfrm>
            <a:custGeom>
              <a:avLst/>
              <a:gdLst/>
              <a:ahLst/>
              <a:cxnLst/>
              <a:rect l="l" t="t" r="r" b="b"/>
              <a:pathLst>
                <a:path w="8768715" h="1063625">
                  <a:moveTo>
                    <a:pt x="8206067" y="0"/>
                  </a:moveTo>
                  <a:lnTo>
                    <a:pt x="8411485" y="0"/>
                  </a:lnTo>
                  <a:lnTo>
                    <a:pt x="8459951" y="3260"/>
                  </a:lnTo>
                  <a:lnTo>
                    <a:pt x="8506435" y="12757"/>
                  </a:lnTo>
                  <a:lnTo>
                    <a:pt x="8550512" y="28066"/>
                  </a:lnTo>
                  <a:lnTo>
                    <a:pt x="8591757" y="48762"/>
                  </a:lnTo>
                  <a:lnTo>
                    <a:pt x="8629742" y="74418"/>
                  </a:lnTo>
                  <a:lnTo>
                    <a:pt x="8664044" y="104609"/>
                  </a:lnTo>
                  <a:lnTo>
                    <a:pt x="8694236" y="138910"/>
                  </a:lnTo>
                  <a:lnTo>
                    <a:pt x="8719893" y="176895"/>
                  </a:lnTo>
                  <a:lnTo>
                    <a:pt x="8740589" y="218140"/>
                  </a:lnTo>
                  <a:lnTo>
                    <a:pt x="8755899" y="262218"/>
                  </a:lnTo>
                  <a:lnTo>
                    <a:pt x="8765397" y="308703"/>
                  </a:lnTo>
                  <a:lnTo>
                    <a:pt x="8768657" y="357172"/>
                  </a:lnTo>
                  <a:lnTo>
                    <a:pt x="8768657" y="740689"/>
                  </a:lnTo>
                  <a:lnTo>
                    <a:pt x="8765156" y="788404"/>
                  </a:lnTo>
                  <a:lnTo>
                    <a:pt x="8754986" y="833945"/>
                  </a:lnTo>
                  <a:lnTo>
                    <a:pt x="8738647" y="876812"/>
                  </a:lnTo>
                  <a:lnTo>
                    <a:pt x="8716638" y="916507"/>
                  </a:lnTo>
                  <a:lnTo>
                    <a:pt x="8689458" y="952530"/>
                  </a:lnTo>
                  <a:lnTo>
                    <a:pt x="8657607" y="984381"/>
                  </a:lnTo>
                  <a:lnTo>
                    <a:pt x="8621585" y="1011561"/>
                  </a:lnTo>
                  <a:lnTo>
                    <a:pt x="8581890" y="1033570"/>
                  </a:lnTo>
                  <a:lnTo>
                    <a:pt x="8539022" y="1049909"/>
                  </a:lnTo>
                  <a:lnTo>
                    <a:pt x="8493481" y="1060079"/>
                  </a:lnTo>
                  <a:lnTo>
                    <a:pt x="8445766"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3"/>
                  </a:lnTo>
                  <a:lnTo>
                    <a:pt x="132642" y="262218"/>
                  </a:lnTo>
                  <a:lnTo>
                    <a:pt x="147952" y="218140"/>
                  </a:lnTo>
                  <a:lnTo>
                    <a:pt x="168648" y="176895"/>
                  </a:lnTo>
                  <a:lnTo>
                    <a:pt x="194304" y="138910"/>
                  </a:lnTo>
                  <a:lnTo>
                    <a:pt x="224496" y="104609"/>
                  </a:lnTo>
                  <a:lnTo>
                    <a:pt x="258797" y="74418"/>
                  </a:lnTo>
                  <a:lnTo>
                    <a:pt x="296781" y="48762"/>
                  </a:lnTo>
                  <a:lnTo>
                    <a:pt x="338024" y="28066"/>
                  </a:lnTo>
                  <a:lnTo>
                    <a:pt x="382099" y="12757"/>
                  </a:lnTo>
                  <a:lnTo>
                    <a:pt x="428582" y="3260"/>
                  </a:lnTo>
                  <a:lnTo>
                    <a:pt x="477046" y="0"/>
                  </a:lnTo>
                  <a:lnTo>
                    <a:pt x="661825" y="0"/>
                  </a:lnTo>
                  <a:lnTo>
                    <a:pt x="8206067"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9477940" y="8089119"/>
            <a:ext cx="754824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Take stock of the reflexes to remember to avoid scams.</a:t>
            </a:r>
            <a:endParaRPr sz="2300" dirty="0">
              <a:latin typeface="Calibri"/>
              <a:cs typeface="Calibri"/>
            </a:endParaRPr>
          </a:p>
        </p:txBody>
      </p:sp>
      <p:grpSp>
        <p:nvGrpSpPr>
          <p:cNvPr id="44" name="object 44"/>
          <p:cNvGrpSpPr/>
          <p:nvPr/>
        </p:nvGrpSpPr>
        <p:grpSpPr>
          <a:xfrm>
            <a:off x="1980389" y="3700159"/>
            <a:ext cx="5582920" cy="3279775"/>
            <a:chOff x="1980389" y="3700159"/>
            <a:chExt cx="5582920" cy="3279775"/>
          </a:xfrm>
        </p:grpSpPr>
        <p:sp>
          <p:nvSpPr>
            <p:cNvPr id="45" name="object 45"/>
            <p:cNvSpPr/>
            <p:nvPr/>
          </p:nvSpPr>
          <p:spPr>
            <a:xfrm>
              <a:off x="1980389" y="370015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2106877" y="38266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7" name="object 47"/>
          <p:cNvSpPr txBox="1"/>
          <p:nvPr/>
        </p:nvSpPr>
        <p:spPr>
          <a:xfrm>
            <a:off x="2458464" y="5302989"/>
            <a:ext cx="2826792" cy="777777"/>
          </a:xfrm>
          <a:prstGeom prst="rect">
            <a:avLst/>
          </a:prstGeom>
        </p:spPr>
        <p:txBody>
          <a:bodyPr vert="horz" wrap="square" lIns="0" tIns="20955" rIns="0" bIns="0" rtlCol="0">
            <a:spAutoFit/>
          </a:bodyPr>
          <a:lstStyle/>
          <a:p>
            <a:pPr marL="12700" marR="5080" indent="400685">
              <a:lnSpc>
                <a:spcPts val="1100"/>
              </a:lnSpc>
              <a:spcBef>
                <a:spcPts val="165"/>
              </a:spcBef>
            </a:pPr>
            <a:r>
              <a:rPr lang="en" sz="950" b="1" dirty="0">
                <a:solidFill>
                  <a:srgbClr val="231F20"/>
                </a:solidFill>
                <a:latin typeface="Calibri"/>
                <a:cs typeface="Calibri"/>
              </a:rPr>
              <a:t>FRAUD IS AN OFFENCE LISTED IN THE CRIMINAL CODE (ARTICLE 313-1) PUNISHABLE BY:</a:t>
            </a:r>
            <a:endParaRPr lang="fr-FR" sz="950" b="1" dirty="0">
              <a:latin typeface="Calibri"/>
              <a:cs typeface="Calibri"/>
            </a:endParaRPr>
          </a:p>
          <a:p>
            <a:pPr marL="518159" marR="248920" indent="-262255">
              <a:lnSpc>
                <a:spcPts val="1700"/>
              </a:lnSpc>
              <a:spcBef>
                <a:spcPts val="320"/>
              </a:spcBef>
            </a:pPr>
            <a:r>
              <a:rPr lang="en" sz="1500" b="1" u="sng" dirty="0">
                <a:solidFill>
                  <a:srgbClr val="231F20"/>
                </a:solidFill>
                <a:uFill>
                  <a:solidFill>
                    <a:srgbClr val="231F20"/>
                  </a:solidFill>
                </a:uFill>
                <a:latin typeface="Calibri"/>
                <a:cs typeface="Calibri"/>
              </a:rPr>
              <a:t>5 YEARS </a:t>
            </a:r>
            <a:r>
              <a:rPr lang="en" sz="1500" b="1" spc="-10" dirty="0">
                <a:solidFill>
                  <a:srgbClr val="231F20"/>
                </a:solidFill>
                <a:latin typeface="Calibri"/>
                <a:cs typeface="Calibri"/>
              </a:rPr>
              <a:t>IMPRISONMENT </a:t>
            </a:r>
            <a:r>
              <a:rPr lang="en" sz="1500" b="1" u="sng" spc="-85" dirty="0">
                <a:solidFill>
                  <a:srgbClr val="231F20"/>
                </a:solidFill>
                <a:uFill>
                  <a:solidFill>
                    <a:srgbClr val="231F20"/>
                  </a:solidFill>
                </a:uFill>
                <a:latin typeface="Calibri"/>
                <a:cs typeface="Calibri"/>
              </a:rPr>
              <a:t>€375,000 </a:t>
            </a:r>
            <a:r>
              <a:rPr lang="en" sz="1500" b="1" spc="-10" dirty="0">
                <a:solidFill>
                  <a:srgbClr val="231F20"/>
                </a:solidFill>
                <a:latin typeface="Calibri"/>
                <a:cs typeface="Calibri"/>
              </a:rPr>
              <a:t>FINE</a:t>
            </a:r>
            <a:endParaRPr lang="fr-FR" sz="1500" b="1" dirty="0">
              <a:latin typeface="Calibri"/>
              <a:cs typeface="Calibri"/>
            </a:endParaRPr>
          </a:p>
        </p:txBody>
      </p:sp>
      <p:grpSp>
        <p:nvGrpSpPr>
          <p:cNvPr id="48" name="object 48"/>
          <p:cNvGrpSpPr/>
          <p:nvPr/>
        </p:nvGrpSpPr>
        <p:grpSpPr>
          <a:xfrm>
            <a:off x="2936734" y="4511365"/>
            <a:ext cx="4003675" cy="1767839"/>
            <a:chOff x="2936734" y="4511365"/>
            <a:chExt cx="4003675" cy="1767839"/>
          </a:xfrm>
        </p:grpSpPr>
        <p:sp>
          <p:nvSpPr>
            <p:cNvPr id="49" name="object 49"/>
            <p:cNvSpPr/>
            <p:nvPr/>
          </p:nvSpPr>
          <p:spPr>
            <a:xfrm>
              <a:off x="2936722" y="4753070"/>
              <a:ext cx="1536700" cy="519430"/>
            </a:xfrm>
            <a:custGeom>
              <a:avLst/>
              <a:gdLst/>
              <a:ahLst/>
              <a:cxnLst/>
              <a:rect l="l" t="t" r="r" b="b"/>
              <a:pathLst>
                <a:path w="1536700" h="519429">
                  <a:moveTo>
                    <a:pt x="810348" y="280581"/>
                  </a:moveTo>
                  <a:lnTo>
                    <a:pt x="807466" y="269506"/>
                  </a:lnTo>
                  <a:lnTo>
                    <a:pt x="798830" y="260908"/>
                  </a:lnTo>
                  <a:lnTo>
                    <a:pt x="340106" y="0"/>
                  </a:lnTo>
                  <a:lnTo>
                    <a:pt x="331330" y="0"/>
                  </a:lnTo>
                  <a:lnTo>
                    <a:pt x="11531" y="181914"/>
                  </a:lnTo>
                  <a:lnTo>
                    <a:pt x="2882" y="190525"/>
                  </a:lnTo>
                  <a:lnTo>
                    <a:pt x="0" y="201587"/>
                  </a:lnTo>
                  <a:lnTo>
                    <a:pt x="2882" y="212648"/>
                  </a:lnTo>
                  <a:lnTo>
                    <a:pt x="11531" y="221259"/>
                  </a:lnTo>
                  <a:lnTo>
                    <a:pt x="463118" y="478104"/>
                  </a:lnTo>
                  <a:lnTo>
                    <a:pt x="470242" y="482168"/>
                  </a:lnTo>
                  <a:lnTo>
                    <a:pt x="479031" y="482168"/>
                  </a:lnTo>
                  <a:lnTo>
                    <a:pt x="798830" y="300253"/>
                  </a:lnTo>
                  <a:lnTo>
                    <a:pt x="807466" y="291642"/>
                  </a:lnTo>
                  <a:lnTo>
                    <a:pt x="810348" y="280581"/>
                  </a:lnTo>
                  <a:close/>
                </a:path>
                <a:path w="1536700" h="519429">
                  <a:moveTo>
                    <a:pt x="1536141" y="324446"/>
                  </a:moveTo>
                  <a:lnTo>
                    <a:pt x="1514741" y="256514"/>
                  </a:lnTo>
                  <a:lnTo>
                    <a:pt x="1489443" y="226174"/>
                  </a:lnTo>
                  <a:lnTo>
                    <a:pt x="1455712" y="198996"/>
                  </a:lnTo>
                  <a:lnTo>
                    <a:pt x="1414500" y="175539"/>
                  </a:lnTo>
                  <a:lnTo>
                    <a:pt x="1366774" y="156324"/>
                  </a:lnTo>
                  <a:lnTo>
                    <a:pt x="1313497" y="141922"/>
                  </a:lnTo>
                  <a:lnTo>
                    <a:pt x="1255649" y="132880"/>
                  </a:lnTo>
                  <a:lnTo>
                    <a:pt x="1194181" y="129743"/>
                  </a:lnTo>
                  <a:lnTo>
                    <a:pt x="1132713" y="132880"/>
                  </a:lnTo>
                  <a:lnTo>
                    <a:pt x="1074864" y="141922"/>
                  </a:lnTo>
                  <a:lnTo>
                    <a:pt x="1021588" y="156324"/>
                  </a:lnTo>
                  <a:lnTo>
                    <a:pt x="973861" y="175539"/>
                  </a:lnTo>
                  <a:lnTo>
                    <a:pt x="932649" y="198996"/>
                  </a:lnTo>
                  <a:lnTo>
                    <a:pt x="898918" y="226174"/>
                  </a:lnTo>
                  <a:lnTo>
                    <a:pt x="873620" y="256514"/>
                  </a:lnTo>
                  <a:lnTo>
                    <a:pt x="852233" y="324446"/>
                  </a:lnTo>
                  <a:lnTo>
                    <a:pt x="857732" y="359448"/>
                  </a:lnTo>
                  <a:lnTo>
                    <a:pt x="898918" y="422719"/>
                  </a:lnTo>
                  <a:lnTo>
                    <a:pt x="932649" y="449897"/>
                  </a:lnTo>
                  <a:lnTo>
                    <a:pt x="973861" y="473367"/>
                  </a:lnTo>
                  <a:lnTo>
                    <a:pt x="1021588" y="492569"/>
                  </a:lnTo>
                  <a:lnTo>
                    <a:pt x="1074864" y="506971"/>
                  </a:lnTo>
                  <a:lnTo>
                    <a:pt x="1132713" y="516013"/>
                  </a:lnTo>
                  <a:lnTo>
                    <a:pt x="1194181" y="519150"/>
                  </a:lnTo>
                  <a:lnTo>
                    <a:pt x="1255649" y="516013"/>
                  </a:lnTo>
                  <a:lnTo>
                    <a:pt x="1313497" y="506971"/>
                  </a:lnTo>
                  <a:lnTo>
                    <a:pt x="1366774" y="492569"/>
                  </a:lnTo>
                  <a:lnTo>
                    <a:pt x="1414500" y="473367"/>
                  </a:lnTo>
                  <a:lnTo>
                    <a:pt x="1455712" y="449897"/>
                  </a:lnTo>
                  <a:lnTo>
                    <a:pt x="1489443" y="422719"/>
                  </a:lnTo>
                  <a:lnTo>
                    <a:pt x="1514741" y="392391"/>
                  </a:lnTo>
                  <a:lnTo>
                    <a:pt x="1536141" y="324446"/>
                  </a:lnTo>
                  <a:close/>
                </a:path>
              </a:pathLst>
            </a:custGeom>
            <a:solidFill>
              <a:srgbClr val="EDEDED"/>
            </a:solidFill>
          </p:spPr>
          <p:txBody>
            <a:bodyPr wrap="square" lIns="0" tIns="0" rIns="0" bIns="0" rtlCol="0"/>
            <a:lstStyle/>
            <a:p>
              <a:endParaRPr dirty="0"/>
            </a:p>
          </p:txBody>
        </p:sp>
        <p:pic>
          <p:nvPicPr>
            <p:cNvPr id="50" name="object 50"/>
            <p:cNvPicPr/>
            <p:nvPr/>
          </p:nvPicPr>
          <p:blipFill>
            <a:blip r:embed="rId4" cstate="screen">
              <a:extLst>
                <a:ext uri="{28A0092B-C50C-407E-A947-70E740481C1C}">
                  <a14:useLocalDpi xmlns:a14="http://schemas.microsoft.com/office/drawing/2010/main"/>
                </a:ext>
              </a:extLst>
            </a:blip>
            <a:stretch>
              <a:fillRect/>
            </a:stretch>
          </p:blipFill>
          <p:spPr>
            <a:xfrm>
              <a:off x="3386921" y="4577166"/>
              <a:ext cx="191217" cy="108881"/>
            </a:xfrm>
            <a:prstGeom prst="rect">
              <a:avLst/>
            </a:prstGeom>
          </p:spPr>
        </p:pic>
        <p:sp>
          <p:nvSpPr>
            <p:cNvPr id="51" name="object 51"/>
            <p:cNvSpPr/>
            <p:nvPr/>
          </p:nvSpPr>
          <p:spPr>
            <a:xfrm>
              <a:off x="3849056" y="4966664"/>
              <a:ext cx="557530" cy="186055"/>
            </a:xfrm>
            <a:custGeom>
              <a:avLst/>
              <a:gdLst/>
              <a:ahLst/>
              <a:cxnLst/>
              <a:rect l="l" t="t" r="r" b="b"/>
              <a:pathLst>
                <a:path w="557529" h="186054">
                  <a:moveTo>
                    <a:pt x="255543" y="185581"/>
                  </a:moveTo>
                  <a:lnTo>
                    <a:pt x="200807" y="179610"/>
                  </a:lnTo>
                  <a:lnTo>
                    <a:pt x="151603" y="167684"/>
                  </a:lnTo>
                  <a:lnTo>
                    <a:pt x="108655" y="150876"/>
                  </a:lnTo>
                  <a:lnTo>
                    <a:pt x="72688" y="130256"/>
                  </a:lnTo>
                  <a:lnTo>
                    <a:pt x="19426" y="74138"/>
                  </a:lnTo>
                  <a:lnTo>
                    <a:pt x="1061" y="17251"/>
                  </a:lnTo>
                  <a:lnTo>
                    <a:pt x="0" y="0"/>
                  </a:lnTo>
                  <a:lnTo>
                    <a:pt x="5074" y="30109"/>
                  </a:lnTo>
                  <a:lnTo>
                    <a:pt x="20469" y="59539"/>
                  </a:lnTo>
                  <a:lnTo>
                    <a:pt x="82204" y="112387"/>
                  </a:lnTo>
                  <a:lnTo>
                    <a:pt x="125987" y="132741"/>
                  </a:lnTo>
                  <a:lnTo>
                    <a:pt x="174493" y="147279"/>
                  </a:lnTo>
                  <a:lnTo>
                    <a:pt x="226136" y="156001"/>
                  </a:lnTo>
                  <a:lnTo>
                    <a:pt x="279334" y="158906"/>
                  </a:lnTo>
                  <a:lnTo>
                    <a:pt x="431561" y="158906"/>
                  </a:lnTo>
                  <a:lnTo>
                    <a:pt x="405934" y="168414"/>
                  </a:lnTo>
                  <a:lnTo>
                    <a:pt x="378713" y="175379"/>
                  </a:lnTo>
                  <a:lnTo>
                    <a:pt x="315087" y="184528"/>
                  </a:lnTo>
                  <a:lnTo>
                    <a:pt x="255543" y="185581"/>
                  </a:lnTo>
                  <a:close/>
                </a:path>
                <a:path w="557529" h="186054">
                  <a:moveTo>
                    <a:pt x="550257" y="33832"/>
                  </a:moveTo>
                  <a:lnTo>
                    <a:pt x="556907" y="729"/>
                  </a:lnTo>
                  <a:lnTo>
                    <a:pt x="551788" y="30884"/>
                  </a:lnTo>
                  <a:lnTo>
                    <a:pt x="550257" y="33832"/>
                  </a:lnTo>
                  <a:close/>
                </a:path>
                <a:path w="557529" h="186054">
                  <a:moveTo>
                    <a:pt x="431561" y="158906"/>
                  </a:moveTo>
                  <a:lnTo>
                    <a:pt x="279334" y="158906"/>
                  </a:lnTo>
                  <a:lnTo>
                    <a:pt x="332501" y="155993"/>
                  </a:lnTo>
                  <a:lnTo>
                    <a:pt x="384054" y="147263"/>
                  </a:lnTo>
                  <a:lnTo>
                    <a:pt x="432407" y="132714"/>
                  </a:lnTo>
                  <a:lnTo>
                    <a:pt x="475977" y="112346"/>
                  </a:lnTo>
                  <a:lnTo>
                    <a:pt x="511327" y="87579"/>
                  </a:lnTo>
                  <a:lnTo>
                    <a:pt x="550257" y="33832"/>
                  </a:lnTo>
                  <a:lnTo>
                    <a:pt x="545466" y="57678"/>
                  </a:lnTo>
                  <a:lnTo>
                    <a:pt x="518428" y="101211"/>
                  </a:lnTo>
                  <a:lnTo>
                    <a:pt x="482012" y="133039"/>
                  </a:lnTo>
                  <a:lnTo>
                    <a:pt x="442440" y="154870"/>
                  </a:lnTo>
                  <a:lnTo>
                    <a:pt x="431561" y="158906"/>
                  </a:lnTo>
                  <a:close/>
                </a:path>
              </a:pathLst>
            </a:custGeom>
            <a:solidFill>
              <a:srgbClr val="602177"/>
            </a:solidFill>
          </p:spPr>
          <p:txBody>
            <a:bodyPr wrap="square" lIns="0" tIns="0" rIns="0" bIns="0" rtlCol="0"/>
            <a:lstStyle/>
            <a:p>
              <a:endParaRPr dirty="0"/>
            </a:p>
          </p:txBody>
        </p:sp>
        <p:sp>
          <p:nvSpPr>
            <p:cNvPr id="52" name="object 52"/>
            <p:cNvSpPr/>
            <p:nvPr/>
          </p:nvSpPr>
          <p:spPr>
            <a:xfrm>
              <a:off x="3849055" y="4956448"/>
              <a:ext cx="557530" cy="169545"/>
            </a:xfrm>
            <a:custGeom>
              <a:avLst/>
              <a:gdLst/>
              <a:ahLst/>
              <a:cxnLst/>
              <a:rect l="l" t="t" r="r" b="b"/>
              <a:pathLst>
                <a:path w="557529" h="169545">
                  <a:moveTo>
                    <a:pt x="279334" y="169122"/>
                  </a:moveTo>
                  <a:lnTo>
                    <a:pt x="226136" y="166217"/>
                  </a:lnTo>
                  <a:lnTo>
                    <a:pt x="174493" y="157495"/>
                  </a:lnTo>
                  <a:lnTo>
                    <a:pt x="125987" y="142957"/>
                  </a:lnTo>
                  <a:lnTo>
                    <a:pt x="82204" y="122602"/>
                  </a:lnTo>
                  <a:lnTo>
                    <a:pt x="46181" y="97501"/>
                  </a:lnTo>
                  <a:lnTo>
                    <a:pt x="5074" y="39995"/>
                  </a:lnTo>
                  <a:lnTo>
                    <a:pt x="0" y="9433"/>
                  </a:lnTo>
                  <a:lnTo>
                    <a:pt x="25" y="0"/>
                  </a:lnTo>
                  <a:lnTo>
                    <a:pt x="5100" y="30557"/>
                  </a:lnTo>
                  <a:lnTo>
                    <a:pt x="20497" y="60219"/>
                  </a:lnTo>
                  <a:lnTo>
                    <a:pt x="82235" y="113166"/>
                  </a:lnTo>
                  <a:lnTo>
                    <a:pt x="126016" y="133520"/>
                  </a:lnTo>
                  <a:lnTo>
                    <a:pt x="174520" y="148058"/>
                  </a:lnTo>
                  <a:lnTo>
                    <a:pt x="226162" y="156780"/>
                  </a:lnTo>
                  <a:lnTo>
                    <a:pt x="279359" y="159685"/>
                  </a:lnTo>
                  <a:lnTo>
                    <a:pt x="332525" y="156772"/>
                  </a:lnTo>
                  <a:lnTo>
                    <a:pt x="384078" y="148042"/>
                  </a:lnTo>
                  <a:lnTo>
                    <a:pt x="432431" y="133493"/>
                  </a:lnTo>
                  <a:lnTo>
                    <a:pt x="476002" y="113125"/>
                  </a:lnTo>
                  <a:lnTo>
                    <a:pt x="511354" y="88360"/>
                  </a:lnTo>
                  <a:lnTo>
                    <a:pt x="551813" y="31664"/>
                  </a:lnTo>
                  <a:lnTo>
                    <a:pt x="556932" y="1508"/>
                  </a:lnTo>
                  <a:lnTo>
                    <a:pt x="556907" y="10945"/>
                  </a:lnTo>
                  <a:lnTo>
                    <a:pt x="536596" y="70345"/>
                  </a:lnTo>
                  <a:lnTo>
                    <a:pt x="475977" y="122561"/>
                  </a:lnTo>
                  <a:lnTo>
                    <a:pt x="432407" y="142929"/>
                  </a:lnTo>
                  <a:lnTo>
                    <a:pt x="384054" y="157478"/>
                  </a:lnTo>
                  <a:lnTo>
                    <a:pt x="332501" y="166209"/>
                  </a:lnTo>
                  <a:lnTo>
                    <a:pt x="279334" y="169122"/>
                  </a:lnTo>
                  <a:close/>
                </a:path>
              </a:pathLst>
            </a:custGeom>
            <a:solidFill>
              <a:srgbClr val="7C2D9B"/>
            </a:solidFill>
          </p:spPr>
          <p:txBody>
            <a:bodyPr wrap="square" lIns="0" tIns="0" rIns="0" bIns="0" rtlCol="0"/>
            <a:lstStyle/>
            <a:p>
              <a:endParaRPr dirty="0"/>
            </a:p>
          </p:txBody>
        </p:sp>
        <p:sp>
          <p:nvSpPr>
            <p:cNvPr id="53" name="object 53"/>
            <p:cNvSpPr/>
            <p:nvPr/>
          </p:nvSpPr>
          <p:spPr>
            <a:xfrm>
              <a:off x="3849080" y="4770483"/>
              <a:ext cx="557530" cy="346075"/>
            </a:xfrm>
            <a:custGeom>
              <a:avLst/>
              <a:gdLst/>
              <a:ahLst/>
              <a:cxnLst/>
              <a:rect l="l" t="t" r="r" b="b"/>
              <a:pathLst>
                <a:path w="557529" h="346075">
                  <a:moveTo>
                    <a:pt x="279335" y="345649"/>
                  </a:moveTo>
                  <a:lnTo>
                    <a:pt x="226138" y="342744"/>
                  </a:lnTo>
                  <a:lnTo>
                    <a:pt x="174495" y="334022"/>
                  </a:lnTo>
                  <a:lnTo>
                    <a:pt x="125991" y="319484"/>
                  </a:lnTo>
                  <a:lnTo>
                    <a:pt x="82210" y="299130"/>
                  </a:lnTo>
                  <a:lnTo>
                    <a:pt x="46186" y="274028"/>
                  </a:lnTo>
                  <a:lnTo>
                    <a:pt x="5075" y="216524"/>
                  </a:lnTo>
                  <a:lnTo>
                    <a:pt x="0" y="185966"/>
                  </a:lnTo>
                  <a:lnTo>
                    <a:pt x="7347" y="140261"/>
                  </a:lnTo>
                  <a:lnTo>
                    <a:pt x="26961" y="100375"/>
                  </a:lnTo>
                  <a:lnTo>
                    <a:pt x="58770" y="66384"/>
                  </a:lnTo>
                  <a:lnTo>
                    <a:pt x="102703" y="38366"/>
                  </a:lnTo>
                  <a:lnTo>
                    <a:pt x="158690" y="16396"/>
                  </a:lnTo>
                  <a:lnTo>
                    <a:pt x="218732" y="3851"/>
                  </a:lnTo>
                  <a:lnTo>
                    <a:pt x="269175" y="0"/>
                  </a:lnTo>
                  <a:lnTo>
                    <a:pt x="329059" y="2874"/>
                  </a:lnTo>
                  <a:lnTo>
                    <a:pt x="395252" y="16308"/>
                  </a:lnTo>
                  <a:lnTo>
                    <a:pt x="464623" y="44136"/>
                  </a:lnTo>
                  <a:lnTo>
                    <a:pt x="497530" y="67039"/>
                  </a:lnTo>
                  <a:lnTo>
                    <a:pt x="526892" y="96892"/>
                  </a:lnTo>
                  <a:lnTo>
                    <a:pt x="548191" y="136201"/>
                  </a:lnTo>
                  <a:lnTo>
                    <a:pt x="556907" y="187472"/>
                  </a:lnTo>
                  <a:lnTo>
                    <a:pt x="551788" y="217628"/>
                  </a:lnTo>
                  <a:lnTo>
                    <a:pt x="511329" y="274324"/>
                  </a:lnTo>
                  <a:lnTo>
                    <a:pt x="475977" y="299089"/>
                  </a:lnTo>
                  <a:lnTo>
                    <a:pt x="432407" y="319457"/>
                  </a:lnTo>
                  <a:lnTo>
                    <a:pt x="384054" y="334006"/>
                  </a:lnTo>
                  <a:lnTo>
                    <a:pt x="332501" y="342736"/>
                  </a:lnTo>
                  <a:lnTo>
                    <a:pt x="279335" y="345649"/>
                  </a:lnTo>
                  <a:close/>
                </a:path>
              </a:pathLst>
            </a:custGeom>
            <a:solidFill>
              <a:srgbClr val="602177"/>
            </a:solidFill>
          </p:spPr>
          <p:txBody>
            <a:bodyPr wrap="square" lIns="0" tIns="0" rIns="0" bIns="0" rtlCol="0"/>
            <a:lstStyle/>
            <a:p>
              <a:endParaRPr dirty="0"/>
            </a:p>
          </p:txBody>
        </p:sp>
        <p:sp>
          <p:nvSpPr>
            <p:cNvPr id="54" name="object 54"/>
            <p:cNvSpPr/>
            <p:nvPr/>
          </p:nvSpPr>
          <p:spPr>
            <a:xfrm>
              <a:off x="4075791" y="5033918"/>
              <a:ext cx="249554" cy="62230"/>
            </a:xfrm>
            <a:custGeom>
              <a:avLst/>
              <a:gdLst/>
              <a:ahLst/>
              <a:cxnLst/>
              <a:rect l="l" t="t" r="r" b="b"/>
              <a:pathLst>
                <a:path w="249554" h="62229">
                  <a:moveTo>
                    <a:pt x="55126" y="62131"/>
                  </a:moveTo>
                  <a:lnTo>
                    <a:pt x="32220" y="61256"/>
                  </a:lnTo>
                  <a:lnTo>
                    <a:pt x="14596" y="58808"/>
                  </a:lnTo>
                  <a:lnTo>
                    <a:pt x="3455" y="55048"/>
                  </a:lnTo>
                  <a:lnTo>
                    <a:pt x="0" y="50239"/>
                  </a:lnTo>
                  <a:lnTo>
                    <a:pt x="9350" y="46449"/>
                  </a:lnTo>
                  <a:lnTo>
                    <a:pt x="33616" y="45811"/>
                  </a:lnTo>
                  <a:lnTo>
                    <a:pt x="70046" y="44999"/>
                  </a:lnTo>
                  <a:lnTo>
                    <a:pt x="115890" y="40687"/>
                  </a:lnTo>
                  <a:lnTo>
                    <a:pt x="171195" y="29072"/>
                  </a:lnTo>
                  <a:lnTo>
                    <a:pt x="209568" y="15670"/>
                  </a:lnTo>
                  <a:lnTo>
                    <a:pt x="233700" y="4604"/>
                  </a:lnTo>
                  <a:lnTo>
                    <a:pt x="246279" y="0"/>
                  </a:lnTo>
                  <a:lnTo>
                    <a:pt x="247816" y="0"/>
                  </a:lnTo>
                  <a:lnTo>
                    <a:pt x="248824" y="630"/>
                  </a:lnTo>
                  <a:lnTo>
                    <a:pt x="249398" y="2046"/>
                  </a:lnTo>
                  <a:lnTo>
                    <a:pt x="245022" y="11729"/>
                  </a:lnTo>
                  <a:lnTo>
                    <a:pt x="188932" y="40838"/>
                  </a:lnTo>
                  <a:lnTo>
                    <a:pt x="133953" y="54579"/>
                  </a:lnTo>
                  <a:lnTo>
                    <a:pt x="92298" y="60350"/>
                  </a:lnTo>
                  <a:lnTo>
                    <a:pt x="72967" y="61699"/>
                  </a:lnTo>
                  <a:lnTo>
                    <a:pt x="55126" y="62131"/>
                  </a:lnTo>
                  <a:close/>
                </a:path>
              </a:pathLst>
            </a:custGeom>
            <a:solidFill>
              <a:srgbClr val="752B8E"/>
            </a:solidFill>
          </p:spPr>
          <p:txBody>
            <a:bodyPr wrap="square" lIns="0" tIns="0" rIns="0" bIns="0" rtlCol="0"/>
            <a:lstStyle/>
            <a:p>
              <a:endParaRPr dirty="0"/>
            </a:p>
          </p:txBody>
        </p:sp>
        <p:sp>
          <p:nvSpPr>
            <p:cNvPr id="55" name="object 55"/>
            <p:cNvSpPr/>
            <p:nvPr/>
          </p:nvSpPr>
          <p:spPr>
            <a:xfrm>
              <a:off x="3870346" y="4772616"/>
              <a:ext cx="514984" cy="294005"/>
            </a:xfrm>
            <a:custGeom>
              <a:avLst/>
              <a:gdLst/>
              <a:ahLst/>
              <a:cxnLst/>
              <a:rect l="l" t="t" r="r" b="b"/>
              <a:pathLst>
                <a:path w="514985" h="294004">
                  <a:moveTo>
                    <a:pt x="258107" y="293692"/>
                  </a:moveTo>
                  <a:lnTo>
                    <a:pt x="208946" y="291008"/>
                  </a:lnTo>
                  <a:lnTo>
                    <a:pt x="161224" y="282951"/>
                  </a:lnTo>
                  <a:lnTo>
                    <a:pt x="116407" y="269519"/>
                  </a:lnTo>
                  <a:lnTo>
                    <a:pt x="75960" y="250714"/>
                  </a:lnTo>
                  <a:lnTo>
                    <a:pt x="33911" y="219401"/>
                  </a:lnTo>
                  <a:lnTo>
                    <a:pt x="8587" y="184124"/>
                  </a:lnTo>
                  <a:lnTo>
                    <a:pt x="0" y="146864"/>
                  </a:lnTo>
                  <a:lnTo>
                    <a:pt x="8160" y="109604"/>
                  </a:lnTo>
                  <a:lnTo>
                    <a:pt x="33080" y="74327"/>
                  </a:lnTo>
                  <a:lnTo>
                    <a:pt x="74771" y="43013"/>
                  </a:lnTo>
                  <a:lnTo>
                    <a:pt x="115026" y="24195"/>
                  </a:lnTo>
                  <a:lnTo>
                    <a:pt x="159708" y="10753"/>
                  </a:lnTo>
                  <a:lnTo>
                    <a:pt x="207350" y="2688"/>
                  </a:lnTo>
                  <a:lnTo>
                    <a:pt x="256488" y="0"/>
                  </a:lnTo>
                  <a:lnTo>
                    <a:pt x="305657" y="2688"/>
                  </a:lnTo>
                  <a:lnTo>
                    <a:pt x="353391" y="10752"/>
                  </a:lnTo>
                  <a:lnTo>
                    <a:pt x="398225" y="24194"/>
                  </a:lnTo>
                  <a:lnTo>
                    <a:pt x="438695" y="43013"/>
                  </a:lnTo>
                  <a:lnTo>
                    <a:pt x="480716" y="74309"/>
                  </a:lnTo>
                  <a:lnTo>
                    <a:pt x="506021" y="109575"/>
                  </a:lnTo>
                  <a:lnTo>
                    <a:pt x="514597" y="146827"/>
                  </a:lnTo>
                  <a:lnTo>
                    <a:pt x="506430" y="184083"/>
                  </a:lnTo>
                  <a:lnTo>
                    <a:pt x="481507" y="219359"/>
                  </a:lnTo>
                  <a:lnTo>
                    <a:pt x="439814" y="250672"/>
                  </a:lnTo>
                  <a:lnTo>
                    <a:pt x="399560" y="269491"/>
                  </a:lnTo>
                  <a:lnTo>
                    <a:pt x="354879" y="282934"/>
                  </a:lnTo>
                  <a:lnTo>
                    <a:pt x="307240" y="291001"/>
                  </a:lnTo>
                  <a:lnTo>
                    <a:pt x="258107" y="293692"/>
                  </a:lnTo>
                  <a:close/>
                </a:path>
              </a:pathLst>
            </a:custGeom>
            <a:solidFill>
              <a:srgbClr val="E0C1F2"/>
            </a:solidFill>
          </p:spPr>
          <p:txBody>
            <a:bodyPr wrap="square" lIns="0" tIns="0" rIns="0" bIns="0" rtlCol="0"/>
            <a:lstStyle/>
            <a:p>
              <a:endParaRPr dirty="0"/>
            </a:p>
          </p:txBody>
        </p:sp>
        <p:pic>
          <p:nvPicPr>
            <p:cNvPr id="56" name="object 56"/>
            <p:cNvPicPr/>
            <p:nvPr/>
          </p:nvPicPr>
          <p:blipFill>
            <a:blip r:embed="rId5" cstate="screen">
              <a:extLst>
                <a:ext uri="{28A0092B-C50C-407E-A947-70E740481C1C}">
                  <a14:useLocalDpi xmlns:a14="http://schemas.microsoft.com/office/drawing/2010/main"/>
                </a:ext>
              </a:extLst>
            </a:blip>
            <a:stretch>
              <a:fillRect/>
            </a:stretch>
          </p:blipFill>
          <p:spPr>
            <a:xfrm>
              <a:off x="3443407" y="4557596"/>
              <a:ext cx="82165" cy="91386"/>
            </a:xfrm>
            <a:prstGeom prst="rect">
              <a:avLst/>
            </a:prstGeom>
          </p:spPr>
        </p:pic>
        <p:sp>
          <p:nvSpPr>
            <p:cNvPr id="57" name="object 57"/>
            <p:cNvSpPr/>
            <p:nvPr/>
          </p:nvSpPr>
          <p:spPr>
            <a:xfrm>
              <a:off x="3482537" y="4568305"/>
              <a:ext cx="339725" cy="162560"/>
            </a:xfrm>
            <a:custGeom>
              <a:avLst/>
              <a:gdLst/>
              <a:ahLst/>
              <a:cxnLst/>
              <a:rect l="l" t="t" r="r" b="b"/>
              <a:pathLst>
                <a:path w="339725" h="162560">
                  <a:moveTo>
                    <a:pt x="316004" y="162318"/>
                  </a:moveTo>
                  <a:lnTo>
                    <a:pt x="227262" y="152343"/>
                  </a:lnTo>
                  <a:lnTo>
                    <a:pt x="155729" y="137771"/>
                  </a:lnTo>
                  <a:lnTo>
                    <a:pt x="99820" y="120736"/>
                  </a:lnTo>
                  <a:lnTo>
                    <a:pt x="57950" y="103373"/>
                  </a:lnTo>
                  <a:lnTo>
                    <a:pt x="9993" y="76208"/>
                  </a:lnTo>
                  <a:lnTo>
                    <a:pt x="0" y="49411"/>
                  </a:lnTo>
                  <a:lnTo>
                    <a:pt x="2082" y="34527"/>
                  </a:lnTo>
                  <a:lnTo>
                    <a:pt x="25412" y="1537"/>
                  </a:lnTo>
                  <a:lnTo>
                    <a:pt x="73143" y="0"/>
                  </a:lnTo>
                  <a:lnTo>
                    <a:pt x="120413" y="4406"/>
                  </a:lnTo>
                  <a:lnTo>
                    <a:pt x="171253" y="14160"/>
                  </a:lnTo>
                  <a:lnTo>
                    <a:pt x="225099" y="29130"/>
                  </a:lnTo>
                  <a:lnTo>
                    <a:pt x="281390" y="49184"/>
                  </a:lnTo>
                  <a:lnTo>
                    <a:pt x="339564" y="74189"/>
                  </a:lnTo>
                  <a:lnTo>
                    <a:pt x="316004" y="162318"/>
                  </a:lnTo>
                  <a:close/>
                </a:path>
              </a:pathLst>
            </a:custGeom>
            <a:solidFill>
              <a:srgbClr val="7C2D9B"/>
            </a:solidFill>
          </p:spPr>
          <p:txBody>
            <a:bodyPr wrap="square" lIns="0" tIns="0" rIns="0" bIns="0" rtlCol="0"/>
            <a:lstStyle/>
            <a:p>
              <a:endParaRPr dirty="0"/>
            </a:p>
          </p:txBody>
        </p:sp>
        <p:pic>
          <p:nvPicPr>
            <p:cNvPr id="58" name="object 58"/>
            <p:cNvPicPr/>
            <p:nvPr/>
          </p:nvPicPr>
          <p:blipFill>
            <a:blip r:embed="rId6" cstate="screen">
              <a:extLst>
                <a:ext uri="{28A0092B-C50C-407E-A947-70E740481C1C}">
                  <a14:useLocalDpi xmlns:a14="http://schemas.microsoft.com/office/drawing/2010/main"/>
                </a:ext>
              </a:extLst>
            </a:blip>
            <a:stretch>
              <a:fillRect/>
            </a:stretch>
          </p:blipFill>
          <p:spPr>
            <a:xfrm>
              <a:off x="3778980" y="4631715"/>
              <a:ext cx="317029" cy="160680"/>
            </a:xfrm>
            <a:prstGeom prst="rect">
              <a:avLst/>
            </a:prstGeom>
          </p:spPr>
        </p:pic>
        <p:sp>
          <p:nvSpPr>
            <p:cNvPr id="59" name="object 59"/>
            <p:cNvSpPr/>
            <p:nvPr/>
          </p:nvSpPr>
          <p:spPr>
            <a:xfrm>
              <a:off x="4145237" y="4590370"/>
              <a:ext cx="185420" cy="255904"/>
            </a:xfrm>
            <a:custGeom>
              <a:avLst/>
              <a:gdLst/>
              <a:ahLst/>
              <a:cxnLst/>
              <a:rect l="l" t="t" r="r" b="b"/>
              <a:pathLst>
                <a:path w="185420" h="255904">
                  <a:moveTo>
                    <a:pt x="0" y="10578"/>
                  </a:moveTo>
                  <a:lnTo>
                    <a:pt x="8100" y="6593"/>
                  </a:lnTo>
                  <a:lnTo>
                    <a:pt x="21174" y="2206"/>
                  </a:lnTo>
                  <a:lnTo>
                    <a:pt x="38653" y="0"/>
                  </a:lnTo>
                  <a:lnTo>
                    <a:pt x="59970" y="2557"/>
                  </a:lnTo>
                  <a:lnTo>
                    <a:pt x="63790" y="4227"/>
                  </a:lnTo>
                  <a:lnTo>
                    <a:pt x="32298" y="4227"/>
                  </a:lnTo>
                  <a:lnTo>
                    <a:pt x="14969" y="5042"/>
                  </a:lnTo>
                  <a:lnTo>
                    <a:pt x="0" y="10578"/>
                  </a:lnTo>
                  <a:close/>
                </a:path>
                <a:path w="185420" h="255904">
                  <a:moveTo>
                    <a:pt x="161588" y="237855"/>
                  </a:moveTo>
                  <a:lnTo>
                    <a:pt x="165796" y="231444"/>
                  </a:lnTo>
                  <a:lnTo>
                    <a:pt x="171730" y="213227"/>
                  </a:lnTo>
                  <a:lnTo>
                    <a:pt x="173844" y="191261"/>
                  </a:lnTo>
                  <a:lnTo>
                    <a:pt x="165958" y="141752"/>
                  </a:lnTo>
                  <a:lnTo>
                    <a:pt x="144208" y="92615"/>
                  </a:lnTo>
                  <a:lnTo>
                    <a:pt x="111871" y="49432"/>
                  </a:lnTo>
                  <a:lnTo>
                    <a:pt x="72217" y="17784"/>
                  </a:lnTo>
                  <a:lnTo>
                    <a:pt x="32298" y="4227"/>
                  </a:lnTo>
                  <a:lnTo>
                    <a:pt x="63790" y="4227"/>
                  </a:lnTo>
                  <a:lnTo>
                    <a:pt x="124394" y="42877"/>
                  </a:lnTo>
                  <a:lnTo>
                    <a:pt x="154105" y="81506"/>
                  </a:lnTo>
                  <a:lnTo>
                    <a:pt x="177338" y="132141"/>
                  </a:lnTo>
                  <a:lnTo>
                    <a:pt x="184791" y="188577"/>
                  </a:lnTo>
                  <a:lnTo>
                    <a:pt x="174478" y="224692"/>
                  </a:lnTo>
                  <a:lnTo>
                    <a:pt x="161588" y="237855"/>
                  </a:lnTo>
                  <a:close/>
                </a:path>
                <a:path w="185420" h="255904">
                  <a:moveTo>
                    <a:pt x="144087" y="255726"/>
                  </a:moveTo>
                  <a:lnTo>
                    <a:pt x="161588" y="237855"/>
                  </a:lnTo>
                  <a:lnTo>
                    <a:pt x="156448" y="245686"/>
                  </a:lnTo>
                  <a:lnTo>
                    <a:pt x="144087" y="255726"/>
                  </a:lnTo>
                  <a:close/>
                </a:path>
              </a:pathLst>
            </a:custGeom>
            <a:solidFill>
              <a:srgbClr val="7C2D9B"/>
            </a:solidFill>
          </p:spPr>
          <p:txBody>
            <a:bodyPr wrap="square" lIns="0" tIns="0" rIns="0" bIns="0" rtlCol="0"/>
            <a:lstStyle/>
            <a:p>
              <a:endParaRPr dirty="0"/>
            </a:p>
          </p:txBody>
        </p:sp>
        <p:pic>
          <p:nvPicPr>
            <p:cNvPr id="60" name="object 60"/>
            <p:cNvPicPr/>
            <p:nvPr/>
          </p:nvPicPr>
          <p:blipFill>
            <a:blip r:embed="rId7" cstate="screen">
              <a:extLst>
                <a:ext uri="{28A0092B-C50C-407E-A947-70E740481C1C}">
                  <a14:useLocalDpi xmlns:a14="http://schemas.microsoft.com/office/drawing/2010/main"/>
                </a:ext>
              </a:extLst>
            </a:blip>
            <a:stretch>
              <a:fillRect/>
            </a:stretch>
          </p:blipFill>
          <p:spPr>
            <a:xfrm>
              <a:off x="4140605" y="4594622"/>
              <a:ext cx="178474" cy="253920"/>
            </a:xfrm>
            <a:prstGeom prst="rect">
              <a:avLst/>
            </a:prstGeom>
          </p:spPr>
        </p:pic>
        <p:sp>
          <p:nvSpPr>
            <p:cNvPr id="61" name="object 61"/>
            <p:cNvSpPr/>
            <p:nvPr/>
          </p:nvSpPr>
          <p:spPr>
            <a:xfrm>
              <a:off x="4099935" y="4597070"/>
              <a:ext cx="215265" cy="262255"/>
            </a:xfrm>
            <a:custGeom>
              <a:avLst/>
              <a:gdLst/>
              <a:ahLst/>
              <a:cxnLst/>
              <a:rect l="l" t="t" r="r" b="b"/>
              <a:pathLst>
                <a:path w="215264" h="262254">
                  <a:moveTo>
                    <a:pt x="136260" y="261634"/>
                  </a:moveTo>
                  <a:lnTo>
                    <a:pt x="96250" y="247818"/>
                  </a:lnTo>
                  <a:lnTo>
                    <a:pt x="53263" y="211737"/>
                  </a:lnTo>
                  <a:lnTo>
                    <a:pt x="25769" y="173112"/>
                  </a:lnTo>
                  <a:lnTo>
                    <a:pt x="4688" y="120209"/>
                  </a:lnTo>
                  <a:lnTo>
                    <a:pt x="0" y="82872"/>
                  </a:lnTo>
                  <a:lnTo>
                    <a:pt x="4455" y="51413"/>
                  </a:lnTo>
                  <a:lnTo>
                    <a:pt x="18023" y="25932"/>
                  </a:lnTo>
                  <a:lnTo>
                    <a:pt x="40670" y="6527"/>
                  </a:lnTo>
                  <a:lnTo>
                    <a:pt x="55847" y="874"/>
                  </a:lnTo>
                  <a:lnTo>
                    <a:pt x="73281" y="0"/>
                  </a:lnTo>
                  <a:lnTo>
                    <a:pt x="92553" y="4140"/>
                  </a:lnTo>
                  <a:lnTo>
                    <a:pt x="152899" y="45178"/>
                  </a:lnTo>
                  <a:lnTo>
                    <a:pt x="185237" y="88362"/>
                  </a:lnTo>
                  <a:lnTo>
                    <a:pt x="206985" y="137499"/>
                  </a:lnTo>
                  <a:lnTo>
                    <a:pt x="214871" y="187006"/>
                  </a:lnTo>
                  <a:lnTo>
                    <a:pt x="212758" y="208974"/>
                  </a:lnTo>
                  <a:lnTo>
                    <a:pt x="185112" y="251472"/>
                  </a:lnTo>
                  <a:lnTo>
                    <a:pt x="136260" y="261634"/>
                  </a:lnTo>
                  <a:close/>
                </a:path>
              </a:pathLst>
            </a:custGeom>
            <a:solidFill>
              <a:srgbClr val="7C2D9B"/>
            </a:solidFill>
          </p:spPr>
          <p:txBody>
            <a:bodyPr wrap="square" lIns="0" tIns="0" rIns="0" bIns="0" rtlCol="0"/>
            <a:lstStyle/>
            <a:p>
              <a:endParaRPr dirty="0"/>
            </a:p>
          </p:txBody>
        </p:sp>
        <p:pic>
          <p:nvPicPr>
            <p:cNvPr id="62" name="object 62"/>
            <p:cNvPicPr/>
            <p:nvPr/>
          </p:nvPicPr>
          <p:blipFill>
            <a:blip r:embed="rId8" cstate="screen">
              <a:extLst>
                <a:ext uri="{28A0092B-C50C-407E-A947-70E740481C1C}">
                  <a14:useLocalDpi xmlns:a14="http://schemas.microsoft.com/office/drawing/2010/main"/>
                </a:ext>
              </a:extLst>
            </a:blip>
            <a:stretch>
              <a:fillRect/>
            </a:stretch>
          </p:blipFill>
          <p:spPr>
            <a:xfrm>
              <a:off x="4101499" y="4616680"/>
              <a:ext cx="188456" cy="238368"/>
            </a:xfrm>
            <a:prstGeom prst="rect">
              <a:avLst/>
            </a:prstGeom>
          </p:spPr>
        </p:pic>
        <p:sp>
          <p:nvSpPr>
            <p:cNvPr id="63" name="object 63"/>
            <p:cNvSpPr/>
            <p:nvPr/>
          </p:nvSpPr>
          <p:spPr>
            <a:xfrm>
              <a:off x="3901389" y="4650314"/>
              <a:ext cx="358775" cy="334645"/>
            </a:xfrm>
            <a:custGeom>
              <a:avLst/>
              <a:gdLst/>
              <a:ahLst/>
              <a:cxnLst/>
              <a:rect l="l" t="t" r="r" b="b"/>
              <a:pathLst>
                <a:path w="358775" h="334645">
                  <a:moveTo>
                    <a:pt x="161594" y="316623"/>
                  </a:moveTo>
                  <a:lnTo>
                    <a:pt x="144094" y="334505"/>
                  </a:lnTo>
                  <a:lnTo>
                    <a:pt x="156451" y="324459"/>
                  </a:lnTo>
                  <a:lnTo>
                    <a:pt x="161594" y="316623"/>
                  </a:lnTo>
                  <a:close/>
                </a:path>
                <a:path w="358775" h="334645">
                  <a:moveTo>
                    <a:pt x="358279" y="133223"/>
                  </a:moveTo>
                  <a:lnTo>
                    <a:pt x="337172" y="62953"/>
                  </a:lnTo>
                  <a:lnTo>
                    <a:pt x="314134" y="32194"/>
                  </a:lnTo>
                  <a:lnTo>
                    <a:pt x="271106" y="2946"/>
                  </a:lnTo>
                  <a:lnTo>
                    <a:pt x="257390" y="0"/>
                  </a:lnTo>
                  <a:lnTo>
                    <a:pt x="244970" y="622"/>
                  </a:lnTo>
                  <a:lnTo>
                    <a:pt x="234162" y="4648"/>
                  </a:lnTo>
                  <a:lnTo>
                    <a:pt x="82410" y="91160"/>
                  </a:lnTo>
                  <a:lnTo>
                    <a:pt x="63792" y="83007"/>
                  </a:lnTo>
                  <a:lnTo>
                    <a:pt x="59969" y="81330"/>
                  </a:lnTo>
                  <a:lnTo>
                    <a:pt x="38658" y="78778"/>
                  </a:lnTo>
                  <a:lnTo>
                    <a:pt x="21170" y="80975"/>
                  </a:lnTo>
                  <a:lnTo>
                    <a:pt x="8102" y="85369"/>
                  </a:lnTo>
                  <a:lnTo>
                    <a:pt x="0" y="89357"/>
                  </a:lnTo>
                  <a:lnTo>
                    <a:pt x="14973" y="83820"/>
                  </a:lnTo>
                  <a:lnTo>
                    <a:pt x="32296" y="83007"/>
                  </a:lnTo>
                  <a:lnTo>
                    <a:pt x="51536" y="87160"/>
                  </a:lnTo>
                  <a:lnTo>
                    <a:pt x="72224" y="96558"/>
                  </a:lnTo>
                  <a:lnTo>
                    <a:pt x="72517" y="96799"/>
                  </a:lnTo>
                  <a:lnTo>
                    <a:pt x="34899" y="118237"/>
                  </a:lnTo>
                  <a:lnTo>
                    <a:pt x="26047" y="125374"/>
                  </a:lnTo>
                  <a:lnTo>
                    <a:pt x="19342" y="135521"/>
                  </a:lnTo>
                  <a:lnTo>
                    <a:pt x="15100" y="148526"/>
                  </a:lnTo>
                  <a:lnTo>
                    <a:pt x="13576" y="164211"/>
                  </a:lnTo>
                  <a:lnTo>
                    <a:pt x="19189" y="199491"/>
                  </a:lnTo>
                  <a:lnTo>
                    <a:pt x="34683" y="234505"/>
                  </a:lnTo>
                  <a:lnTo>
                    <a:pt x="57721" y="265264"/>
                  </a:lnTo>
                  <a:lnTo>
                    <a:pt x="101625" y="294792"/>
                  </a:lnTo>
                  <a:lnTo>
                    <a:pt x="116090" y="297535"/>
                  </a:lnTo>
                  <a:lnTo>
                    <a:pt x="129032" y="296252"/>
                  </a:lnTo>
                  <a:lnTo>
                    <a:pt x="140093" y="291172"/>
                  </a:lnTo>
                  <a:lnTo>
                    <a:pt x="139306" y="291731"/>
                  </a:lnTo>
                  <a:lnTo>
                    <a:pt x="138544" y="292341"/>
                  </a:lnTo>
                  <a:lnTo>
                    <a:pt x="173621" y="272351"/>
                  </a:lnTo>
                  <a:lnTo>
                    <a:pt x="171729" y="291998"/>
                  </a:lnTo>
                  <a:lnTo>
                    <a:pt x="165798" y="310222"/>
                  </a:lnTo>
                  <a:lnTo>
                    <a:pt x="161594" y="316623"/>
                  </a:lnTo>
                  <a:lnTo>
                    <a:pt x="174485" y="303466"/>
                  </a:lnTo>
                  <a:lnTo>
                    <a:pt x="184797" y="267347"/>
                  </a:lnTo>
                  <a:lnTo>
                    <a:pt x="184721" y="266026"/>
                  </a:lnTo>
                  <a:lnTo>
                    <a:pt x="337096" y="179158"/>
                  </a:lnTo>
                  <a:lnTo>
                    <a:pt x="345897" y="172008"/>
                  </a:lnTo>
                  <a:lnTo>
                    <a:pt x="352552" y="161861"/>
                  </a:lnTo>
                  <a:lnTo>
                    <a:pt x="356781" y="148882"/>
                  </a:lnTo>
                  <a:lnTo>
                    <a:pt x="358279" y="133223"/>
                  </a:lnTo>
                  <a:close/>
                </a:path>
              </a:pathLst>
            </a:custGeom>
            <a:solidFill>
              <a:srgbClr val="7C2D9B"/>
            </a:solidFill>
          </p:spPr>
          <p:txBody>
            <a:bodyPr wrap="square" lIns="0" tIns="0" rIns="0" bIns="0" rtlCol="0"/>
            <a:lstStyle/>
            <a:p>
              <a:endParaRPr dirty="0"/>
            </a:p>
          </p:txBody>
        </p:sp>
        <p:pic>
          <p:nvPicPr>
            <p:cNvPr id="64" name="object 64"/>
            <p:cNvPicPr/>
            <p:nvPr/>
          </p:nvPicPr>
          <p:blipFill>
            <a:blip r:embed="rId9" cstate="screen">
              <a:extLst>
                <a:ext uri="{28A0092B-C50C-407E-A947-70E740481C1C}">
                  <a14:useLocalDpi xmlns:a14="http://schemas.microsoft.com/office/drawing/2010/main"/>
                </a:ext>
              </a:extLst>
            </a:blip>
            <a:stretch>
              <a:fillRect/>
            </a:stretch>
          </p:blipFill>
          <p:spPr>
            <a:xfrm>
              <a:off x="3896767" y="4733333"/>
              <a:ext cx="178472" cy="253921"/>
            </a:xfrm>
            <a:prstGeom prst="rect">
              <a:avLst/>
            </a:prstGeom>
          </p:spPr>
        </p:pic>
        <p:sp>
          <p:nvSpPr>
            <p:cNvPr id="65" name="object 65"/>
            <p:cNvSpPr/>
            <p:nvPr/>
          </p:nvSpPr>
          <p:spPr>
            <a:xfrm>
              <a:off x="3856095" y="4735783"/>
              <a:ext cx="215265" cy="262255"/>
            </a:xfrm>
            <a:custGeom>
              <a:avLst/>
              <a:gdLst/>
              <a:ahLst/>
              <a:cxnLst/>
              <a:rect l="l" t="t" r="r" b="b"/>
              <a:pathLst>
                <a:path w="215264" h="262254">
                  <a:moveTo>
                    <a:pt x="136262" y="261631"/>
                  </a:moveTo>
                  <a:lnTo>
                    <a:pt x="96250" y="247815"/>
                  </a:lnTo>
                  <a:lnTo>
                    <a:pt x="53262" y="211736"/>
                  </a:lnTo>
                  <a:lnTo>
                    <a:pt x="25768" y="173111"/>
                  </a:lnTo>
                  <a:lnTo>
                    <a:pt x="4685" y="120203"/>
                  </a:lnTo>
                  <a:lnTo>
                    <a:pt x="0" y="82869"/>
                  </a:lnTo>
                  <a:lnTo>
                    <a:pt x="4456" y="51411"/>
                  </a:lnTo>
                  <a:lnTo>
                    <a:pt x="18023" y="25930"/>
                  </a:lnTo>
                  <a:lnTo>
                    <a:pt x="40670" y="6527"/>
                  </a:lnTo>
                  <a:lnTo>
                    <a:pt x="55846" y="874"/>
                  </a:lnTo>
                  <a:lnTo>
                    <a:pt x="73280" y="0"/>
                  </a:lnTo>
                  <a:lnTo>
                    <a:pt x="92553" y="4140"/>
                  </a:lnTo>
                  <a:lnTo>
                    <a:pt x="152898" y="45178"/>
                  </a:lnTo>
                  <a:lnTo>
                    <a:pt x="185236" y="88362"/>
                  </a:lnTo>
                  <a:lnTo>
                    <a:pt x="206985" y="137499"/>
                  </a:lnTo>
                  <a:lnTo>
                    <a:pt x="214871" y="187006"/>
                  </a:lnTo>
                  <a:lnTo>
                    <a:pt x="212758" y="208974"/>
                  </a:lnTo>
                  <a:lnTo>
                    <a:pt x="185115" y="251472"/>
                  </a:lnTo>
                  <a:lnTo>
                    <a:pt x="136262" y="261631"/>
                  </a:lnTo>
                  <a:close/>
                </a:path>
              </a:pathLst>
            </a:custGeom>
            <a:solidFill>
              <a:srgbClr val="7C2D9B"/>
            </a:solidFill>
          </p:spPr>
          <p:txBody>
            <a:bodyPr wrap="square" lIns="0" tIns="0" rIns="0" bIns="0" rtlCol="0"/>
            <a:lstStyle/>
            <a:p>
              <a:endParaRPr dirty="0"/>
            </a:p>
          </p:txBody>
        </p:sp>
        <p:pic>
          <p:nvPicPr>
            <p:cNvPr id="66" name="object 66"/>
            <p:cNvPicPr/>
            <p:nvPr/>
          </p:nvPicPr>
          <p:blipFill>
            <a:blip r:embed="rId10" cstate="screen">
              <a:extLst>
                <a:ext uri="{28A0092B-C50C-407E-A947-70E740481C1C}">
                  <a14:useLocalDpi xmlns:a14="http://schemas.microsoft.com/office/drawing/2010/main"/>
                </a:ext>
              </a:extLst>
            </a:blip>
            <a:stretch>
              <a:fillRect/>
            </a:stretch>
          </p:blipFill>
          <p:spPr>
            <a:xfrm>
              <a:off x="3857658" y="4677654"/>
              <a:ext cx="353942" cy="316106"/>
            </a:xfrm>
            <a:prstGeom prst="rect">
              <a:avLst/>
            </a:prstGeom>
          </p:spPr>
        </p:pic>
        <p:sp>
          <p:nvSpPr>
            <p:cNvPr id="67" name="object 67"/>
            <p:cNvSpPr/>
            <p:nvPr/>
          </p:nvSpPr>
          <p:spPr>
            <a:xfrm>
              <a:off x="2979256" y="4924875"/>
              <a:ext cx="408305" cy="240029"/>
            </a:xfrm>
            <a:custGeom>
              <a:avLst/>
              <a:gdLst/>
              <a:ahLst/>
              <a:cxnLst/>
              <a:rect l="l" t="t" r="r" b="b"/>
              <a:pathLst>
                <a:path w="408304" h="240029">
                  <a:moveTo>
                    <a:pt x="408275" y="239502"/>
                  </a:moveTo>
                  <a:lnTo>
                    <a:pt x="1745" y="8268"/>
                  </a:lnTo>
                  <a:lnTo>
                    <a:pt x="13" y="4855"/>
                  </a:lnTo>
                  <a:lnTo>
                    <a:pt x="0" y="0"/>
                  </a:lnTo>
                  <a:lnTo>
                    <a:pt x="403728" y="229632"/>
                  </a:lnTo>
                  <a:lnTo>
                    <a:pt x="403742" y="234488"/>
                  </a:lnTo>
                  <a:lnTo>
                    <a:pt x="405474" y="237900"/>
                  </a:lnTo>
                  <a:lnTo>
                    <a:pt x="408275" y="239502"/>
                  </a:lnTo>
                  <a:close/>
                </a:path>
              </a:pathLst>
            </a:custGeom>
            <a:solidFill>
              <a:srgbClr val="602177"/>
            </a:solidFill>
          </p:spPr>
          <p:txBody>
            <a:bodyPr wrap="square" lIns="0" tIns="0" rIns="0" bIns="0" rtlCol="0"/>
            <a:lstStyle/>
            <a:p>
              <a:endParaRPr dirty="0"/>
            </a:p>
          </p:txBody>
        </p:sp>
        <p:sp>
          <p:nvSpPr>
            <p:cNvPr id="68" name="object 68"/>
            <p:cNvSpPr/>
            <p:nvPr/>
          </p:nvSpPr>
          <p:spPr>
            <a:xfrm>
              <a:off x="2979103" y="4871213"/>
              <a:ext cx="404495" cy="283845"/>
            </a:xfrm>
            <a:custGeom>
              <a:avLst/>
              <a:gdLst/>
              <a:ahLst/>
              <a:cxnLst/>
              <a:rect l="l" t="t" r="r" b="b"/>
              <a:pathLst>
                <a:path w="404495" h="283845">
                  <a:moveTo>
                    <a:pt x="403882" y="283295"/>
                  </a:moveTo>
                  <a:lnTo>
                    <a:pt x="153" y="53662"/>
                  </a:lnTo>
                  <a:lnTo>
                    <a:pt x="0" y="0"/>
                  </a:lnTo>
                  <a:lnTo>
                    <a:pt x="403726" y="229632"/>
                  </a:lnTo>
                  <a:lnTo>
                    <a:pt x="403882" y="283295"/>
                  </a:lnTo>
                  <a:close/>
                </a:path>
              </a:pathLst>
            </a:custGeom>
            <a:solidFill>
              <a:srgbClr val="7C2D9B"/>
            </a:solidFill>
          </p:spPr>
          <p:txBody>
            <a:bodyPr wrap="square" lIns="0" tIns="0" rIns="0" bIns="0" rtlCol="0"/>
            <a:lstStyle/>
            <a:p>
              <a:endParaRPr dirty="0"/>
            </a:p>
          </p:txBody>
        </p:sp>
        <p:sp>
          <p:nvSpPr>
            <p:cNvPr id="69" name="object 69"/>
            <p:cNvSpPr/>
            <p:nvPr/>
          </p:nvSpPr>
          <p:spPr>
            <a:xfrm>
              <a:off x="2979089" y="4679041"/>
              <a:ext cx="711200" cy="489584"/>
            </a:xfrm>
            <a:custGeom>
              <a:avLst/>
              <a:gdLst/>
              <a:ahLst/>
              <a:cxnLst/>
              <a:rect l="l" t="t" r="r" b="b"/>
              <a:pathLst>
                <a:path w="711200" h="489585">
                  <a:moveTo>
                    <a:pt x="710577" y="318706"/>
                  </a:moveTo>
                  <a:lnTo>
                    <a:pt x="710565" y="313258"/>
                  </a:lnTo>
                  <a:lnTo>
                    <a:pt x="701954" y="308267"/>
                  </a:lnTo>
                  <a:lnTo>
                    <a:pt x="701535" y="307721"/>
                  </a:lnTo>
                  <a:lnTo>
                    <a:pt x="684936" y="279514"/>
                  </a:lnTo>
                  <a:lnTo>
                    <a:pt x="701941" y="240766"/>
                  </a:lnTo>
                  <a:lnTo>
                    <a:pt x="710412" y="235991"/>
                  </a:lnTo>
                  <a:lnTo>
                    <a:pt x="710323" y="229641"/>
                  </a:lnTo>
                  <a:lnTo>
                    <a:pt x="306590" y="0"/>
                  </a:lnTo>
                  <a:lnTo>
                    <a:pt x="15557" y="165569"/>
                  </a:lnTo>
                  <a:lnTo>
                    <a:pt x="9486" y="170421"/>
                  </a:lnTo>
                  <a:lnTo>
                    <a:pt x="4533" y="177050"/>
                  </a:lnTo>
                  <a:lnTo>
                    <a:pt x="1206" y="184581"/>
                  </a:lnTo>
                  <a:lnTo>
                    <a:pt x="0" y="192176"/>
                  </a:lnTo>
                  <a:lnTo>
                    <a:pt x="403733" y="421805"/>
                  </a:lnTo>
                  <a:lnTo>
                    <a:pt x="403923" y="485241"/>
                  </a:lnTo>
                  <a:lnTo>
                    <a:pt x="410908" y="489165"/>
                  </a:lnTo>
                  <a:lnTo>
                    <a:pt x="419544" y="484263"/>
                  </a:lnTo>
                  <a:lnTo>
                    <a:pt x="710577" y="318706"/>
                  </a:lnTo>
                  <a:close/>
                </a:path>
              </a:pathLst>
            </a:custGeom>
            <a:solidFill>
              <a:srgbClr val="602177"/>
            </a:solidFill>
          </p:spPr>
          <p:txBody>
            <a:bodyPr wrap="square" lIns="0" tIns="0" rIns="0" bIns="0" rtlCol="0"/>
            <a:lstStyle/>
            <a:p>
              <a:endParaRPr dirty="0"/>
            </a:p>
          </p:txBody>
        </p:sp>
        <p:sp>
          <p:nvSpPr>
            <p:cNvPr id="70" name="object 70"/>
            <p:cNvSpPr/>
            <p:nvPr/>
          </p:nvSpPr>
          <p:spPr>
            <a:xfrm>
              <a:off x="3388017" y="4919809"/>
              <a:ext cx="293370" cy="234315"/>
            </a:xfrm>
            <a:custGeom>
              <a:avLst/>
              <a:gdLst/>
              <a:ahLst/>
              <a:cxnLst/>
              <a:rect l="l" t="t" r="r" b="b"/>
              <a:pathLst>
                <a:path w="293370" h="234314">
                  <a:moveTo>
                    <a:pt x="161" y="233917"/>
                  </a:moveTo>
                  <a:lnTo>
                    <a:pt x="0" y="177212"/>
                  </a:lnTo>
                  <a:lnTo>
                    <a:pt x="293003" y="0"/>
                  </a:lnTo>
                  <a:lnTo>
                    <a:pt x="293192" y="67686"/>
                  </a:lnTo>
                  <a:lnTo>
                    <a:pt x="161" y="233917"/>
                  </a:lnTo>
                  <a:close/>
                </a:path>
              </a:pathLst>
            </a:custGeom>
            <a:solidFill>
              <a:srgbClr val="E0C1F2"/>
            </a:solidFill>
          </p:spPr>
          <p:txBody>
            <a:bodyPr wrap="square" lIns="0" tIns="0" rIns="0" bIns="0" rtlCol="0"/>
            <a:lstStyle/>
            <a:p>
              <a:endParaRPr dirty="0"/>
            </a:p>
          </p:txBody>
        </p:sp>
        <p:sp>
          <p:nvSpPr>
            <p:cNvPr id="71" name="object 71"/>
            <p:cNvSpPr/>
            <p:nvPr/>
          </p:nvSpPr>
          <p:spPr>
            <a:xfrm>
              <a:off x="3388894" y="4919809"/>
              <a:ext cx="292735" cy="175895"/>
            </a:xfrm>
            <a:custGeom>
              <a:avLst/>
              <a:gdLst/>
              <a:ahLst/>
              <a:cxnLst/>
              <a:rect l="l" t="t" r="r" b="b"/>
              <a:pathLst>
                <a:path w="292735" h="175895">
                  <a:moveTo>
                    <a:pt x="0" y="175445"/>
                  </a:moveTo>
                  <a:lnTo>
                    <a:pt x="292126" y="0"/>
                  </a:lnTo>
                  <a:lnTo>
                    <a:pt x="292151" y="9711"/>
                  </a:lnTo>
                  <a:lnTo>
                    <a:pt x="0" y="175445"/>
                  </a:lnTo>
                  <a:close/>
                </a:path>
              </a:pathLst>
            </a:custGeom>
            <a:solidFill>
              <a:srgbClr val="C99EE8"/>
            </a:solidFill>
          </p:spPr>
          <p:txBody>
            <a:bodyPr wrap="square" lIns="0" tIns="0" rIns="0" bIns="0" rtlCol="0"/>
            <a:lstStyle/>
            <a:p>
              <a:endParaRPr dirty="0"/>
            </a:p>
          </p:txBody>
        </p:sp>
        <p:pic>
          <p:nvPicPr>
            <p:cNvPr id="72" name="object 72"/>
            <p:cNvPicPr/>
            <p:nvPr/>
          </p:nvPicPr>
          <p:blipFill>
            <a:blip r:embed="rId11" cstate="screen">
              <a:extLst>
                <a:ext uri="{28A0092B-C50C-407E-A947-70E740481C1C}">
                  <a14:useLocalDpi xmlns:a14="http://schemas.microsoft.com/office/drawing/2010/main"/>
                </a:ext>
              </a:extLst>
            </a:blip>
            <a:stretch>
              <a:fillRect/>
            </a:stretch>
          </p:blipFill>
          <p:spPr>
            <a:xfrm>
              <a:off x="3389040" y="5075861"/>
              <a:ext cx="137926" cy="99872"/>
            </a:xfrm>
            <a:prstGeom prst="rect">
              <a:avLst/>
            </a:prstGeom>
          </p:spPr>
        </p:pic>
        <p:sp>
          <p:nvSpPr>
            <p:cNvPr id="73" name="object 73"/>
            <p:cNvSpPr/>
            <p:nvPr/>
          </p:nvSpPr>
          <p:spPr>
            <a:xfrm>
              <a:off x="5336515" y="4511365"/>
              <a:ext cx="1604010" cy="1767839"/>
            </a:xfrm>
            <a:custGeom>
              <a:avLst/>
              <a:gdLst/>
              <a:ahLst/>
              <a:cxnLst/>
              <a:rect l="l" t="t" r="r" b="b"/>
              <a:pathLst>
                <a:path w="1604009" h="1767839">
                  <a:moveTo>
                    <a:pt x="1030410" y="1767649"/>
                  </a:moveTo>
                  <a:lnTo>
                    <a:pt x="983772" y="1767575"/>
                  </a:lnTo>
                  <a:lnTo>
                    <a:pt x="938091" y="1767346"/>
                  </a:lnTo>
                  <a:lnTo>
                    <a:pt x="893148" y="1766981"/>
                  </a:lnTo>
                  <a:lnTo>
                    <a:pt x="848725" y="1766498"/>
                  </a:lnTo>
                  <a:lnTo>
                    <a:pt x="804605" y="1765917"/>
                  </a:lnTo>
                  <a:lnTo>
                    <a:pt x="760570" y="1765257"/>
                  </a:lnTo>
                  <a:lnTo>
                    <a:pt x="716401" y="1764535"/>
                  </a:lnTo>
                  <a:lnTo>
                    <a:pt x="580914" y="1762196"/>
                  </a:lnTo>
                  <a:lnTo>
                    <a:pt x="485926" y="1760679"/>
                  </a:lnTo>
                  <a:lnTo>
                    <a:pt x="436379" y="1759990"/>
                  </a:lnTo>
                  <a:lnTo>
                    <a:pt x="385173" y="1759372"/>
                  </a:lnTo>
                  <a:lnTo>
                    <a:pt x="332090" y="1758844"/>
                  </a:lnTo>
                  <a:lnTo>
                    <a:pt x="276912" y="1758426"/>
                  </a:lnTo>
                  <a:lnTo>
                    <a:pt x="219420" y="1758136"/>
                  </a:lnTo>
                  <a:lnTo>
                    <a:pt x="159397" y="1757992"/>
                  </a:lnTo>
                  <a:lnTo>
                    <a:pt x="96626" y="1758014"/>
                  </a:lnTo>
                  <a:lnTo>
                    <a:pt x="30887" y="1758221"/>
                  </a:lnTo>
                  <a:lnTo>
                    <a:pt x="22709" y="1757105"/>
                  </a:lnTo>
                  <a:lnTo>
                    <a:pt x="16144" y="1754017"/>
                  </a:lnTo>
                  <a:lnTo>
                    <a:pt x="11932" y="1749469"/>
                  </a:lnTo>
                  <a:lnTo>
                    <a:pt x="10816" y="1743970"/>
                  </a:lnTo>
                  <a:lnTo>
                    <a:pt x="11458" y="1734376"/>
                  </a:lnTo>
                  <a:lnTo>
                    <a:pt x="12042" y="1717376"/>
                  </a:lnTo>
                  <a:lnTo>
                    <a:pt x="13035" y="1663006"/>
                  </a:lnTo>
                  <a:lnTo>
                    <a:pt x="13795" y="1584565"/>
                  </a:lnTo>
                  <a:lnTo>
                    <a:pt x="14087" y="1537475"/>
                  </a:lnTo>
                  <a:lnTo>
                    <a:pt x="14321" y="1485757"/>
                  </a:lnTo>
                  <a:lnTo>
                    <a:pt x="14497" y="1429872"/>
                  </a:lnTo>
                  <a:lnTo>
                    <a:pt x="14615" y="1370285"/>
                  </a:lnTo>
                  <a:lnTo>
                    <a:pt x="14674" y="1307458"/>
                  </a:lnTo>
                  <a:lnTo>
                    <a:pt x="14675" y="1241855"/>
                  </a:lnTo>
                  <a:lnTo>
                    <a:pt x="14618" y="1173938"/>
                  </a:lnTo>
                  <a:lnTo>
                    <a:pt x="14502" y="1104170"/>
                  </a:lnTo>
                  <a:lnTo>
                    <a:pt x="14097" y="960934"/>
                  </a:lnTo>
                  <a:lnTo>
                    <a:pt x="13807" y="888392"/>
                  </a:lnTo>
                  <a:lnTo>
                    <a:pt x="13459" y="815852"/>
                  </a:lnTo>
                  <a:lnTo>
                    <a:pt x="13053" y="743776"/>
                  </a:lnTo>
                  <a:lnTo>
                    <a:pt x="12589" y="672628"/>
                  </a:lnTo>
                  <a:lnTo>
                    <a:pt x="12067" y="602870"/>
                  </a:lnTo>
                  <a:lnTo>
                    <a:pt x="11486" y="534966"/>
                  </a:lnTo>
                  <a:lnTo>
                    <a:pt x="10848" y="469378"/>
                  </a:lnTo>
                  <a:lnTo>
                    <a:pt x="10151" y="406569"/>
                  </a:lnTo>
                  <a:lnTo>
                    <a:pt x="9397" y="347004"/>
                  </a:lnTo>
                  <a:lnTo>
                    <a:pt x="8585" y="291144"/>
                  </a:lnTo>
                  <a:lnTo>
                    <a:pt x="7714" y="239452"/>
                  </a:lnTo>
                  <a:lnTo>
                    <a:pt x="6786" y="192392"/>
                  </a:lnTo>
                  <a:lnTo>
                    <a:pt x="5800" y="150427"/>
                  </a:lnTo>
                  <a:lnTo>
                    <a:pt x="3653" y="83632"/>
                  </a:lnTo>
                  <a:lnTo>
                    <a:pt x="1275" y="42773"/>
                  </a:lnTo>
                  <a:lnTo>
                    <a:pt x="0" y="33226"/>
                  </a:lnTo>
                  <a:lnTo>
                    <a:pt x="748" y="25074"/>
                  </a:lnTo>
                  <a:lnTo>
                    <a:pt x="72721" y="10230"/>
                  </a:lnTo>
                  <a:lnTo>
                    <a:pt x="131718" y="9089"/>
                  </a:lnTo>
                  <a:lnTo>
                    <a:pt x="202908" y="7847"/>
                  </a:lnTo>
                  <a:lnTo>
                    <a:pt x="284971" y="6552"/>
                  </a:lnTo>
                  <a:lnTo>
                    <a:pt x="376585" y="5253"/>
                  </a:lnTo>
                  <a:lnTo>
                    <a:pt x="476432" y="3996"/>
                  </a:lnTo>
                  <a:lnTo>
                    <a:pt x="583189" y="2831"/>
                  </a:lnTo>
                  <a:lnTo>
                    <a:pt x="695538" y="1805"/>
                  </a:lnTo>
                  <a:lnTo>
                    <a:pt x="753396" y="1359"/>
                  </a:lnTo>
                  <a:lnTo>
                    <a:pt x="812156" y="966"/>
                  </a:lnTo>
                  <a:lnTo>
                    <a:pt x="871655" y="631"/>
                  </a:lnTo>
                  <a:lnTo>
                    <a:pt x="931725" y="361"/>
                  </a:lnTo>
                  <a:lnTo>
                    <a:pt x="992203" y="162"/>
                  </a:lnTo>
                  <a:lnTo>
                    <a:pt x="1052923" y="39"/>
                  </a:lnTo>
                  <a:lnTo>
                    <a:pt x="1113721" y="0"/>
                  </a:lnTo>
                  <a:lnTo>
                    <a:pt x="1174430" y="48"/>
                  </a:lnTo>
                  <a:lnTo>
                    <a:pt x="1234887" y="192"/>
                  </a:lnTo>
                  <a:lnTo>
                    <a:pt x="1294926" y="436"/>
                  </a:lnTo>
                  <a:lnTo>
                    <a:pt x="1354382" y="786"/>
                  </a:lnTo>
                  <a:lnTo>
                    <a:pt x="1413090" y="1249"/>
                  </a:lnTo>
                  <a:lnTo>
                    <a:pt x="1470885" y="1831"/>
                  </a:lnTo>
                  <a:lnTo>
                    <a:pt x="1527602" y="2537"/>
                  </a:lnTo>
                  <a:lnTo>
                    <a:pt x="1592316" y="3525"/>
                  </a:lnTo>
                  <a:lnTo>
                    <a:pt x="1600780" y="43250"/>
                  </a:lnTo>
                  <a:lnTo>
                    <a:pt x="1601363" y="100704"/>
                  </a:lnTo>
                  <a:lnTo>
                    <a:pt x="1601628" y="138995"/>
                  </a:lnTo>
                  <a:lnTo>
                    <a:pt x="1602109" y="232219"/>
                  </a:lnTo>
                  <a:lnTo>
                    <a:pt x="1602520" y="344321"/>
                  </a:lnTo>
                  <a:lnTo>
                    <a:pt x="1603010" y="539179"/>
                  </a:lnTo>
                  <a:lnTo>
                    <a:pt x="1603345" y="754158"/>
                  </a:lnTo>
                  <a:lnTo>
                    <a:pt x="1603553" y="1048912"/>
                  </a:lnTo>
                  <a:lnTo>
                    <a:pt x="1603487" y="1323795"/>
                  </a:lnTo>
                  <a:lnTo>
                    <a:pt x="1603258" y="1497790"/>
                  </a:lnTo>
                  <a:lnTo>
                    <a:pt x="1603020" y="1591017"/>
                  </a:lnTo>
                  <a:lnTo>
                    <a:pt x="1602713" y="1661391"/>
                  </a:lnTo>
                  <a:lnTo>
                    <a:pt x="1602338" y="1704939"/>
                  </a:lnTo>
                  <a:lnTo>
                    <a:pt x="1588633" y="1748055"/>
                  </a:lnTo>
                  <a:lnTo>
                    <a:pt x="1551488" y="1757872"/>
                  </a:lnTo>
                  <a:lnTo>
                    <a:pt x="1401964" y="1762243"/>
                  </a:lnTo>
                  <a:lnTo>
                    <a:pt x="1342528" y="1763782"/>
                  </a:lnTo>
                  <a:lnTo>
                    <a:pt x="1285575" y="1765034"/>
                  </a:lnTo>
                  <a:lnTo>
                    <a:pt x="1230885" y="1766018"/>
                  </a:lnTo>
                  <a:lnTo>
                    <a:pt x="1178242" y="1766753"/>
                  </a:lnTo>
                  <a:lnTo>
                    <a:pt x="1127427" y="1767257"/>
                  </a:lnTo>
                  <a:lnTo>
                    <a:pt x="1078222" y="1767550"/>
                  </a:lnTo>
                  <a:lnTo>
                    <a:pt x="1030410" y="1767649"/>
                  </a:lnTo>
                  <a:close/>
                </a:path>
              </a:pathLst>
            </a:custGeom>
            <a:solidFill>
              <a:srgbClr val="EFE0F9"/>
            </a:solidFill>
          </p:spPr>
          <p:txBody>
            <a:bodyPr wrap="square" lIns="0" tIns="0" rIns="0" bIns="0" rtlCol="0"/>
            <a:lstStyle/>
            <a:p>
              <a:endParaRPr dirty="0"/>
            </a:p>
          </p:txBody>
        </p:sp>
      </p:grpSp>
      <p:sp>
        <p:nvSpPr>
          <p:cNvPr id="74" name="object 74"/>
          <p:cNvSpPr txBox="1"/>
          <p:nvPr/>
        </p:nvSpPr>
        <p:spPr>
          <a:xfrm>
            <a:off x="5474363" y="4597658"/>
            <a:ext cx="1337945" cy="1518920"/>
          </a:xfrm>
          <a:prstGeom prst="rect">
            <a:avLst/>
          </a:prstGeom>
        </p:spPr>
        <p:txBody>
          <a:bodyPr vert="horz" wrap="square" lIns="0" tIns="12700" rIns="0" bIns="0" rtlCol="0">
            <a:spAutoFit/>
          </a:bodyPr>
          <a:lstStyle/>
          <a:p>
            <a:pPr marL="12700" marR="5080" algn="just">
              <a:lnSpc>
                <a:spcPct val="115999"/>
              </a:lnSpc>
              <a:spcBef>
                <a:spcPts val="100"/>
              </a:spcBef>
            </a:pPr>
            <a:r>
              <a:rPr lang="en" sz="650" dirty="0">
                <a:solidFill>
                  <a:srgbClr val="231F20"/>
                </a:solidFill>
                <a:latin typeface="Calibri"/>
                <a:cs typeface="Calibri"/>
              </a:rPr>
              <a:t>Fraud is the act, either by the use of a false name or a false capacity, or by the abuse of a true capacity, or by the use of fraudulent manoeuvres, of deceiving a natural or legal person and thus inducing him, to his prejudice or to the prejudice of a third party, to hand over funds, securities or any property,  to provide a service or to consent to an act that would give effect to an obligation or discharge.</a:t>
            </a:r>
            <a:endParaRPr sz="650" dirty="0">
              <a:latin typeface="Calibri"/>
              <a:cs typeface="Calibri"/>
            </a:endParaRPr>
          </a:p>
        </p:txBody>
      </p:sp>
      <p:sp>
        <p:nvSpPr>
          <p:cNvPr id="75" name="object 75"/>
          <p:cNvSpPr/>
          <p:nvPr/>
        </p:nvSpPr>
        <p:spPr>
          <a:xfrm>
            <a:off x="2402724" y="4037405"/>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76" name="object 76"/>
          <p:cNvSpPr txBox="1"/>
          <p:nvPr/>
        </p:nvSpPr>
        <p:spPr>
          <a:xfrm>
            <a:off x="5779092" y="3909382"/>
            <a:ext cx="462957"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a:t>
            </a:r>
            <a:r>
              <a:rPr lang="en" sz="750" spc="-50" dirty="0">
                <a:solidFill>
                  <a:srgbClr val="212121"/>
                </a:solidFill>
                <a:latin typeface="Calibri"/>
                <a:cs typeface="Calibri"/>
              </a:rPr>
              <a:t>2</a:t>
            </a:r>
            <a:endParaRPr sz="750" dirty="0">
              <a:latin typeface="Calibri"/>
              <a:cs typeface="Calibri"/>
            </a:endParaRPr>
          </a:p>
        </p:txBody>
      </p:sp>
      <p:grpSp>
        <p:nvGrpSpPr>
          <p:cNvPr id="77" name="object 77"/>
          <p:cNvGrpSpPr/>
          <p:nvPr/>
        </p:nvGrpSpPr>
        <p:grpSpPr>
          <a:xfrm>
            <a:off x="2064993" y="3331303"/>
            <a:ext cx="14745969" cy="3500120"/>
            <a:chOff x="2064993" y="3331303"/>
            <a:chExt cx="14745969" cy="3500120"/>
          </a:xfrm>
        </p:grpSpPr>
        <p:sp>
          <p:nvSpPr>
            <p:cNvPr id="78" name="object 78"/>
            <p:cNvSpPr/>
            <p:nvPr/>
          </p:nvSpPr>
          <p:spPr>
            <a:xfrm>
              <a:off x="4798784" y="4037412"/>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24"/>
                  </a:lnTo>
                  <a:lnTo>
                    <a:pt x="2396566" y="27724"/>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79" name="object 79"/>
            <p:cNvSpPr/>
            <p:nvPr/>
          </p:nvSpPr>
          <p:spPr>
            <a:xfrm>
              <a:off x="4788195" y="4037403"/>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80" name="object 80"/>
            <p:cNvSpPr/>
            <p:nvPr/>
          </p:nvSpPr>
          <p:spPr>
            <a:xfrm>
              <a:off x="4763849" y="4014803"/>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81" name="object 81"/>
            <p:cNvSpPr/>
            <p:nvPr/>
          </p:nvSpPr>
          <p:spPr>
            <a:xfrm>
              <a:off x="4756888" y="4007948"/>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82" name="object 82"/>
            <p:cNvPicPr/>
            <p:nvPr/>
          </p:nvPicPr>
          <p:blipFill>
            <a:blip r:embed="rId3" cstate="screen">
              <a:extLst>
                <a:ext uri="{28A0092B-C50C-407E-A947-70E740481C1C}">
                  <a14:useLocalDpi xmlns:a14="http://schemas.microsoft.com/office/drawing/2010/main"/>
                </a:ext>
              </a:extLst>
            </a:blip>
            <a:stretch>
              <a:fillRect/>
            </a:stretch>
          </p:blipFill>
          <p:spPr>
            <a:xfrm>
              <a:off x="2258376" y="3986914"/>
              <a:ext cx="170734" cy="114291"/>
            </a:xfrm>
            <a:prstGeom prst="rect">
              <a:avLst/>
            </a:prstGeom>
          </p:spPr>
        </p:pic>
        <p:sp>
          <p:nvSpPr>
            <p:cNvPr id="83" name="object 83"/>
            <p:cNvSpPr/>
            <p:nvPr/>
          </p:nvSpPr>
          <p:spPr>
            <a:xfrm>
              <a:off x="4716361" y="3986916"/>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84" name="object 84"/>
            <p:cNvSpPr/>
            <p:nvPr/>
          </p:nvSpPr>
          <p:spPr>
            <a:xfrm>
              <a:off x="4724720" y="4030491"/>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85" name="object 85"/>
            <p:cNvSpPr/>
            <p:nvPr/>
          </p:nvSpPr>
          <p:spPr>
            <a:xfrm>
              <a:off x="4724799" y="4030491"/>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86" name="object 86"/>
            <p:cNvSpPr/>
            <p:nvPr/>
          </p:nvSpPr>
          <p:spPr>
            <a:xfrm>
              <a:off x="4747830" y="4020659"/>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7" name="object 87"/>
            <p:cNvSpPr/>
            <p:nvPr/>
          </p:nvSpPr>
          <p:spPr>
            <a:xfrm>
              <a:off x="4747829" y="3995139"/>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8" name="object 88"/>
            <p:cNvSpPr/>
            <p:nvPr/>
          </p:nvSpPr>
          <p:spPr>
            <a:xfrm>
              <a:off x="4767072" y="4000975"/>
              <a:ext cx="24130" cy="42545"/>
            </a:xfrm>
            <a:custGeom>
              <a:avLst/>
              <a:gdLst/>
              <a:ahLst/>
              <a:cxnLst/>
              <a:rect l="l" t="t" r="r" b="b"/>
              <a:pathLst>
                <a:path w="24129" h="42545">
                  <a:moveTo>
                    <a:pt x="16497" y="37465"/>
                  </a:moveTo>
                  <a:lnTo>
                    <a:pt x="13995" y="3136"/>
                  </a:lnTo>
                  <a:lnTo>
                    <a:pt x="13817" y="1231"/>
                  </a:lnTo>
                  <a:lnTo>
                    <a:pt x="11823" y="127"/>
                  </a:lnTo>
                  <a:lnTo>
                    <a:pt x="11150" y="76"/>
                  </a:lnTo>
                  <a:lnTo>
                    <a:pt x="10515" y="76"/>
                  </a:lnTo>
                  <a:lnTo>
                    <a:pt x="6769" y="127"/>
                  </a:lnTo>
                  <a:lnTo>
                    <a:pt x="3276" y="1181"/>
                  </a:lnTo>
                  <a:lnTo>
                    <a:pt x="330" y="3060"/>
                  </a:lnTo>
                  <a:lnTo>
                    <a:pt x="0" y="2806"/>
                  </a:lnTo>
                  <a:lnTo>
                    <a:pt x="584" y="10121"/>
                  </a:lnTo>
                  <a:lnTo>
                    <a:pt x="901" y="17462"/>
                  </a:lnTo>
                  <a:lnTo>
                    <a:pt x="939" y="24790"/>
                  </a:lnTo>
                  <a:lnTo>
                    <a:pt x="558" y="34785"/>
                  </a:lnTo>
                  <a:lnTo>
                    <a:pt x="1917" y="36855"/>
                  </a:lnTo>
                  <a:lnTo>
                    <a:pt x="7442" y="39128"/>
                  </a:lnTo>
                  <a:lnTo>
                    <a:pt x="10756" y="40233"/>
                  </a:lnTo>
                  <a:lnTo>
                    <a:pt x="14135" y="41148"/>
                  </a:lnTo>
                  <a:lnTo>
                    <a:pt x="14795" y="41249"/>
                  </a:lnTo>
                  <a:lnTo>
                    <a:pt x="15074" y="41224"/>
                  </a:lnTo>
                  <a:lnTo>
                    <a:pt x="15659" y="41059"/>
                  </a:lnTo>
                  <a:lnTo>
                    <a:pt x="15900" y="40398"/>
                  </a:lnTo>
                  <a:lnTo>
                    <a:pt x="16497" y="37465"/>
                  </a:lnTo>
                  <a:close/>
                </a:path>
                <a:path w="24129" h="42545">
                  <a:moveTo>
                    <a:pt x="24117" y="40246"/>
                  </a:moveTo>
                  <a:lnTo>
                    <a:pt x="20777" y="736"/>
                  </a:lnTo>
                  <a:lnTo>
                    <a:pt x="20434" y="0"/>
                  </a:lnTo>
                  <a:lnTo>
                    <a:pt x="19913" y="0"/>
                  </a:lnTo>
                  <a:lnTo>
                    <a:pt x="19723" y="25"/>
                  </a:lnTo>
                  <a:lnTo>
                    <a:pt x="19253" y="457"/>
                  </a:lnTo>
                  <a:lnTo>
                    <a:pt x="18580" y="1511"/>
                  </a:lnTo>
                  <a:lnTo>
                    <a:pt x="21170" y="41440"/>
                  </a:lnTo>
                  <a:lnTo>
                    <a:pt x="20624" y="41440"/>
                  </a:lnTo>
                  <a:lnTo>
                    <a:pt x="20878" y="41833"/>
                  </a:lnTo>
                  <a:lnTo>
                    <a:pt x="21310"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89" name="object 89"/>
            <p:cNvSpPr/>
            <p:nvPr/>
          </p:nvSpPr>
          <p:spPr>
            <a:xfrm>
              <a:off x="2106877" y="382663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90" name="object 90"/>
            <p:cNvSpPr/>
            <p:nvPr/>
          </p:nvSpPr>
          <p:spPr>
            <a:xfrm>
              <a:off x="6975076" y="3362716"/>
              <a:ext cx="9804400" cy="1390650"/>
            </a:xfrm>
            <a:custGeom>
              <a:avLst/>
              <a:gdLst/>
              <a:ahLst/>
              <a:cxnLst/>
              <a:rect l="l" t="t" r="r" b="b"/>
              <a:pathLst>
                <a:path w="9804400" h="1390650">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122081"/>
                  </a:lnTo>
                  <a:lnTo>
                    <a:pt x="114972" y="1166752"/>
                  </a:lnTo>
                  <a:lnTo>
                    <a:pt x="100847" y="1210210"/>
                  </a:lnTo>
                  <a:lnTo>
                    <a:pt x="78429" y="1251544"/>
                  </a:lnTo>
                  <a:lnTo>
                    <a:pt x="48633" y="1289847"/>
                  </a:lnTo>
                  <a:lnTo>
                    <a:pt x="12379" y="1324210"/>
                  </a:lnTo>
                  <a:lnTo>
                    <a:pt x="0" y="1343775"/>
                  </a:lnTo>
                  <a:lnTo>
                    <a:pt x="1565" y="1365377"/>
                  </a:lnTo>
                  <a:lnTo>
                    <a:pt x="14679" y="1382856"/>
                  </a:lnTo>
                  <a:lnTo>
                    <a:pt x="36944" y="1390051"/>
                  </a:lnTo>
                  <a:lnTo>
                    <a:pt x="9481232" y="1390083"/>
                  </a:lnTo>
                  <a:lnTo>
                    <a:pt x="9528949" y="1386582"/>
                  </a:lnTo>
                  <a:lnTo>
                    <a:pt x="9574492" y="1376411"/>
                  </a:lnTo>
                  <a:lnTo>
                    <a:pt x="9617360" y="1360071"/>
                  </a:lnTo>
                  <a:lnTo>
                    <a:pt x="9657055" y="1338061"/>
                  </a:lnTo>
                  <a:lnTo>
                    <a:pt x="9693077" y="1310879"/>
                  </a:lnTo>
                  <a:lnTo>
                    <a:pt x="9724927" y="1279027"/>
                  </a:lnTo>
                  <a:lnTo>
                    <a:pt x="9752106" y="1243003"/>
                  </a:lnTo>
                  <a:lnTo>
                    <a:pt x="9774115" y="1203307"/>
                  </a:lnTo>
                  <a:lnTo>
                    <a:pt x="9790453" y="1160438"/>
                  </a:lnTo>
                  <a:lnTo>
                    <a:pt x="9800622" y="1114897"/>
                  </a:lnTo>
                  <a:lnTo>
                    <a:pt x="9804123" y="106718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91" name="object 91"/>
            <p:cNvSpPr/>
            <p:nvPr/>
          </p:nvSpPr>
          <p:spPr>
            <a:xfrm>
              <a:off x="6975076" y="3362716"/>
              <a:ext cx="9804400" cy="1390650"/>
            </a:xfrm>
            <a:custGeom>
              <a:avLst/>
              <a:gdLst/>
              <a:ahLst/>
              <a:cxnLst/>
              <a:rect l="l" t="t" r="r" b="b"/>
              <a:pathLst>
                <a:path w="9804400" h="1390650">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067182"/>
                  </a:lnTo>
                  <a:lnTo>
                    <a:pt x="9800622" y="1114897"/>
                  </a:lnTo>
                  <a:lnTo>
                    <a:pt x="9790453" y="1160438"/>
                  </a:lnTo>
                  <a:lnTo>
                    <a:pt x="9774115" y="1203307"/>
                  </a:lnTo>
                  <a:lnTo>
                    <a:pt x="9752106" y="1243003"/>
                  </a:lnTo>
                  <a:lnTo>
                    <a:pt x="9724927" y="1279027"/>
                  </a:lnTo>
                  <a:lnTo>
                    <a:pt x="9693077" y="1310879"/>
                  </a:lnTo>
                  <a:lnTo>
                    <a:pt x="9657055" y="1338061"/>
                  </a:lnTo>
                  <a:lnTo>
                    <a:pt x="9617360" y="1360071"/>
                  </a:lnTo>
                  <a:lnTo>
                    <a:pt x="9574492" y="1376411"/>
                  </a:lnTo>
                  <a:lnTo>
                    <a:pt x="9528949" y="1386582"/>
                  </a:lnTo>
                  <a:lnTo>
                    <a:pt x="9481232" y="1390083"/>
                  </a:lnTo>
                  <a:lnTo>
                    <a:pt x="36944" y="1390051"/>
                  </a:lnTo>
                  <a:lnTo>
                    <a:pt x="14679" y="1382856"/>
                  </a:lnTo>
                  <a:lnTo>
                    <a:pt x="1565" y="1365377"/>
                  </a:lnTo>
                  <a:lnTo>
                    <a:pt x="0" y="1343775"/>
                  </a:lnTo>
                  <a:lnTo>
                    <a:pt x="12379" y="1324210"/>
                  </a:lnTo>
                  <a:lnTo>
                    <a:pt x="48633" y="1289847"/>
                  </a:lnTo>
                  <a:lnTo>
                    <a:pt x="78429" y="1251544"/>
                  </a:lnTo>
                  <a:lnTo>
                    <a:pt x="100847" y="1210210"/>
                  </a:lnTo>
                  <a:lnTo>
                    <a:pt x="114972" y="1166752"/>
                  </a:lnTo>
                  <a:lnTo>
                    <a:pt x="119884" y="1122081"/>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92" name="object 92"/>
          <p:cNvSpPr txBox="1"/>
          <p:nvPr/>
        </p:nvSpPr>
        <p:spPr>
          <a:xfrm>
            <a:off x="2052290" y="6954056"/>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93" name="object 93"/>
          <p:cNvSpPr txBox="1"/>
          <p:nvPr/>
        </p:nvSpPr>
        <p:spPr>
          <a:xfrm>
            <a:off x="7565141" y="3665206"/>
            <a:ext cx="8600440" cy="719455"/>
          </a:xfrm>
          <a:prstGeom prst="rect">
            <a:avLst/>
          </a:prstGeom>
        </p:spPr>
        <p:txBody>
          <a:bodyPr vert="horz" wrap="square" lIns="0" tIns="13335" rIns="0" bIns="0" rtlCol="0">
            <a:spAutoFit/>
          </a:bodyPr>
          <a:lstStyle/>
          <a:p>
            <a:pPr marL="12700">
              <a:lnSpc>
                <a:spcPts val="2725"/>
              </a:lnSpc>
              <a:spcBef>
                <a:spcPts val="105"/>
              </a:spcBef>
            </a:pPr>
            <a:r>
              <a:rPr lang="en" sz="2300" dirty="0">
                <a:solidFill>
                  <a:srgbClr val="231F20"/>
                </a:solidFill>
                <a:latin typeface="Calibri"/>
                <a:cs typeface="Calibri"/>
              </a:rPr>
              <a:t>Remember that fraud is an offence listed in the penal code</a:t>
            </a:r>
            <a:endParaRPr sz="2300" dirty="0">
              <a:latin typeface="Calibri"/>
              <a:cs typeface="Calibri"/>
            </a:endParaRPr>
          </a:p>
          <a:p>
            <a:pPr marL="12700">
              <a:lnSpc>
                <a:spcPts val="2725"/>
              </a:lnSpc>
            </a:pPr>
            <a:r>
              <a:rPr lang="en" sz="2300" dirty="0">
                <a:solidFill>
                  <a:srgbClr val="231F20"/>
                </a:solidFill>
                <a:latin typeface="Calibri"/>
                <a:cs typeface="Calibri"/>
              </a:rPr>
              <a:t>(Article 313-1) punishable by 5 years' imprisonment and a fine of €375,000.</a:t>
            </a:r>
            <a:endParaRPr sz="2300" dirty="0">
              <a:latin typeface="Calibri"/>
              <a:cs typeface="Calibri"/>
            </a:endParaRPr>
          </a:p>
        </p:txBody>
      </p:sp>
      <p:grpSp>
        <p:nvGrpSpPr>
          <p:cNvPr id="101" name="object 2">
            <a:extLst>
              <a:ext uri="{FF2B5EF4-FFF2-40B4-BE49-F238E27FC236}">
                <a16:creationId xmlns:a16="http://schemas.microsoft.com/office/drawing/2014/main" id="{EE533F1E-D561-C712-89F6-CA993C99BB24}"/>
              </a:ext>
            </a:extLst>
          </p:cNvPr>
          <p:cNvGrpSpPr/>
          <p:nvPr/>
        </p:nvGrpSpPr>
        <p:grpSpPr>
          <a:xfrm>
            <a:off x="0" y="0"/>
            <a:ext cx="20104100" cy="1543685"/>
            <a:chOff x="0" y="0"/>
            <a:chExt cx="20104100" cy="1543685"/>
          </a:xfrm>
        </p:grpSpPr>
        <p:sp>
          <p:nvSpPr>
            <p:cNvPr id="102" name="object 3">
              <a:extLst>
                <a:ext uri="{FF2B5EF4-FFF2-40B4-BE49-F238E27FC236}">
                  <a16:creationId xmlns:a16="http://schemas.microsoft.com/office/drawing/2014/main" id="{E447FC8F-73A4-A09B-7F13-F4ADDF72E88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03" name="object 4">
              <a:extLst>
                <a:ext uri="{FF2B5EF4-FFF2-40B4-BE49-F238E27FC236}">
                  <a16:creationId xmlns:a16="http://schemas.microsoft.com/office/drawing/2014/main" id="{80D43A47-4E34-A0A5-6043-6536E73251E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04" name="object 5">
              <a:extLst>
                <a:ext uri="{FF2B5EF4-FFF2-40B4-BE49-F238E27FC236}">
                  <a16:creationId xmlns:a16="http://schemas.microsoft.com/office/drawing/2014/main" id="{C61A8452-1F4E-37E5-4E60-0173AAD44F77}"/>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05" name="object 6">
              <a:extLst>
                <a:ext uri="{FF2B5EF4-FFF2-40B4-BE49-F238E27FC236}">
                  <a16:creationId xmlns:a16="http://schemas.microsoft.com/office/drawing/2014/main" id="{180C74F9-227D-1EBD-F044-7B3F3CB1DB6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06" name="object 7">
              <a:extLst>
                <a:ext uri="{FF2B5EF4-FFF2-40B4-BE49-F238E27FC236}">
                  <a16:creationId xmlns:a16="http://schemas.microsoft.com/office/drawing/2014/main" id="{056ED49E-BD91-5E09-4EF3-29654752B20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07" name="object 8">
              <a:extLst>
                <a:ext uri="{FF2B5EF4-FFF2-40B4-BE49-F238E27FC236}">
                  <a16:creationId xmlns:a16="http://schemas.microsoft.com/office/drawing/2014/main" id="{709779BA-C18C-2607-A41F-D62FCE5A3DEB}"/>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08" name="object 9">
              <a:extLst>
                <a:ext uri="{FF2B5EF4-FFF2-40B4-BE49-F238E27FC236}">
                  <a16:creationId xmlns:a16="http://schemas.microsoft.com/office/drawing/2014/main" id="{7575A2B6-B32C-194E-FBF6-3D0154627F2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9" name="object 10">
              <a:extLst>
                <a:ext uri="{FF2B5EF4-FFF2-40B4-BE49-F238E27FC236}">
                  <a16:creationId xmlns:a16="http://schemas.microsoft.com/office/drawing/2014/main" id="{5F98A2A0-ECE4-7E29-ED67-EFE7BA52D08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0" name="object 11">
              <a:extLst>
                <a:ext uri="{FF2B5EF4-FFF2-40B4-BE49-F238E27FC236}">
                  <a16:creationId xmlns:a16="http://schemas.microsoft.com/office/drawing/2014/main" id="{F683D16F-3E2D-EEA3-46F4-2D280A3963C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11" name="object 12">
              <a:extLst>
                <a:ext uri="{FF2B5EF4-FFF2-40B4-BE49-F238E27FC236}">
                  <a16:creationId xmlns:a16="http://schemas.microsoft.com/office/drawing/2014/main" id="{2FE3D22D-6080-210B-CA4B-E39148FF6A7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12" name="object 13">
              <a:extLst>
                <a:ext uri="{FF2B5EF4-FFF2-40B4-BE49-F238E27FC236}">
                  <a16:creationId xmlns:a16="http://schemas.microsoft.com/office/drawing/2014/main" id="{AEE3B14F-C667-E342-39D3-BE9ECFFDA996}"/>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13" name="object 14">
              <a:extLst>
                <a:ext uri="{FF2B5EF4-FFF2-40B4-BE49-F238E27FC236}">
                  <a16:creationId xmlns:a16="http://schemas.microsoft.com/office/drawing/2014/main" id="{D6AA6A76-5AFE-2DA0-B144-A2C69E9EA91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14" name="object 15">
            <a:extLst>
              <a:ext uri="{FF2B5EF4-FFF2-40B4-BE49-F238E27FC236}">
                <a16:creationId xmlns:a16="http://schemas.microsoft.com/office/drawing/2014/main" id="{99FA25F2-4210-76C7-0278-6E7AFC38A3B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15" name="object 21">
            <a:extLst>
              <a:ext uri="{FF2B5EF4-FFF2-40B4-BE49-F238E27FC236}">
                <a16:creationId xmlns:a16="http://schemas.microsoft.com/office/drawing/2014/main" id="{69BCD622-5F5C-AEC2-C8AE-ECB5E19AE295}"/>
              </a:ext>
            </a:extLst>
          </p:cNvPr>
          <p:cNvGrpSpPr/>
          <p:nvPr/>
        </p:nvGrpSpPr>
        <p:grpSpPr>
          <a:xfrm>
            <a:off x="1322959" y="1556894"/>
            <a:ext cx="1341120" cy="1238250"/>
            <a:chOff x="1322959" y="1556894"/>
            <a:chExt cx="1341120" cy="1238250"/>
          </a:xfrm>
        </p:grpSpPr>
        <p:sp>
          <p:nvSpPr>
            <p:cNvPr id="116" name="object 22">
              <a:extLst>
                <a:ext uri="{FF2B5EF4-FFF2-40B4-BE49-F238E27FC236}">
                  <a16:creationId xmlns:a16="http://schemas.microsoft.com/office/drawing/2014/main" id="{2252F8F8-EEFA-7968-1E0F-DAA0EAA799A3}"/>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17" name="object 23">
              <a:extLst>
                <a:ext uri="{FF2B5EF4-FFF2-40B4-BE49-F238E27FC236}">
                  <a16:creationId xmlns:a16="http://schemas.microsoft.com/office/drawing/2014/main" id="{387AB1DD-63E3-B448-94E2-7E14EB8D6D2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18" name="object 24">
              <a:extLst>
                <a:ext uri="{FF2B5EF4-FFF2-40B4-BE49-F238E27FC236}">
                  <a16:creationId xmlns:a16="http://schemas.microsoft.com/office/drawing/2014/main" id="{D4E823FA-AB4F-1B61-25AD-9A1939E5481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19" name="object 26">
            <a:extLst>
              <a:ext uri="{FF2B5EF4-FFF2-40B4-BE49-F238E27FC236}">
                <a16:creationId xmlns:a16="http://schemas.microsoft.com/office/drawing/2014/main" id="{713EEF62-C8B6-204B-DC95-E484CA91D427}"/>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CBB03F02-2A4C-BEAD-F2F8-ADA6BF09B26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50E81B7F-758F-D38A-8FB6-583EA81F9728}"/>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5755EDA6-63E2-2245-7E4E-969627B0B46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096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7482" y="399527"/>
            <a:ext cx="16456660" cy="10525125"/>
            <a:chOff x="1847482" y="399527"/>
            <a:chExt cx="16456660" cy="10525125"/>
          </a:xfrm>
        </p:grpSpPr>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1847482" y="399527"/>
              <a:ext cx="16456231" cy="10524944"/>
            </a:xfrm>
            <a:prstGeom prst="rect">
              <a:avLst/>
            </a:prstGeom>
          </p:spPr>
        </p:pic>
        <p:sp>
          <p:nvSpPr>
            <p:cNvPr id="5" name="object 5"/>
            <p:cNvSpPr/>
            <p:nvPr/>
          </p:nvSpPr>
          <p:spPr>
            <a:xfrm>
              <a:off x="2091360" y="643732"/>
              <a:ext cx="15823565" cy="9889490"/>
            </a:xfrm>
            <a:custGeom>
              <a:avLst/>
              <a:gdLst/>
              <a:ahLst/>
              <a:cxnLst/>
              <a:rect l="l" t="t" r="r" b="b"/>
              <a:pathLst>
                <a:path w="15823565" h="9889490">
                  <a:moveTo>
                    <a:pt x="15682025" y="0"/>
                  </a:moveTo>
                  <a:lnTo>
                    <a:pt x="141189" y="0"/>
                  </a:lnTo>
                  <a:lnTo>
                    <a:pt x="96566" y="7196"/>
                  </a:lnTo>
                  <a:lnTo>
                    <a:pt x="57809" y="27237"/>
                  </a:lnTo>
                  <a:lnTo>
                    <a:pt x="27244" y="57798"/>
                  </a:lnTo>
                  <a:lnTo>
                    <a:pt x="7198" y="96553"/>
                  </a:lnTo>
                  <a:lnTo>
                    <a:pt x="0" y="141178"/>
                  </a:lnTo>
                  <a:lnTo>
                    <a:pt x="0" y="9748300"/>
                  </a:lnTo>
                  <a:lnTo>
                    <a:pt x="7198" y="9792930"/>
                  </a:lnTo>
                  <a:lnTo>
                    <a:pt x="27244" y="9831689"/>
                  </a:lnTo>
                  <a:lnTo>
                    <a:pt x="57809" y="9862251"/>
                  </a:lnTo>
                  <a:lnTo>
                    <a:pt x="96566" y="9882292"/>
                  </a:lnTo>
                  <a:lnTo>
                    <a:pt x="141189" y="9889489"/>
                  </a:lnTo>
                  <a:lnTo>
                    <a:pt x="15682025" y="9889489"/>
                  </a:lnTo>
                  <a:lnTo>
                    <a:pt x="15726647" y="9882292"/>
                  </a:lnTo>
                  <a:lnTo>
                    <a:pt x="15765405" y="9862251"/>
                  </a:lnTo>
                  <a:lnTo>
                    <a:pt x="15795970" y="9831689"/>
                  </a:lnTo>
                  <a:lnTo>
                    <a:pt x="15816015" y="9792930"/>
                  </a:lnTo>
                  <a:lnTo>
                    <a:pt x="15823214" y="9748300"/>
                  </a:lnTo>
                  <a:lnTo>
                    <a:pt x="15823214" y="141178"/>
                  </a:lnTo>
                  <a:lnTo>
                    <a:pt x="15816015" y="96553"/>
                  </a:lnTo>
                  <a:lnTo>
                    <a:pt x="15795970" y="57798"/>
                  </a:lnTo>
                  <a:lnTo>
                    <a:pt x="15765405" y="27237"/>
                  </a:lnTo>
                  <a:lnTo>
                    <a:pt x="15726647" y="7196"/>
                  </a:lnTo>
                  <a:lnTo>
                    <a:pt x="15682025" y="0"/>
                  </a:lnTo>
                  <a:close/>
                </a:path>
              </a:pathLst>
            </a:custGeom>
            <a:solidFill>
              <a:srgbClr val="FFFFFF"/>
            </a:solidFill>
          </p:spPr>
          <p:txBody>
            <a:bodyPr wrap="square" lIns="0" tIns="0" rIns="0" bIns="0" rtlCol="0"/>
            <a:lstStyle/>
            <a:p>
              <a:endParaRPr dirty="0"/>
            </a:p>
          </p:txBody>
        </p:sp>
        <p:sp>
          <p:nvSpPr>
            <p:cNvPr id="6" name="object 6"/>
            <p:cNvSpPr/>
            <p:nvPr/>
          </p:nvSpPr>
          <p:spPr>
            <a:xfrm>
              <a:off x="2091364" y="643724"/>
              <a:ext cx="15823565" cy="850265"/>
            </a:xfrm>
            <a:custGeom>
              <a:avLst/>
              <a:gdLst/>
              <a:ahLst/>
              <a:cxnLst/>
              <a:rect l="l" t="t" r="r" b="b"/>
              <a:pathLst>
                <a:path w="15823565" h="850265">
                  <a:moveTo>
                    <a:pt x="15682014" y="0"/>
                  </a:moveTo>
                  <a:lnTo>
                    <a:pt x="141178" y="0"/>
                  </a:lnTo>
                  <a:lnTo>
                    <a:pt x="96557" y="7196"/>
                  </a:lnTo>
                  <a:lnTo>
                    <a:pt x="57802" y="27237"/>
                  </a:lnTo>
                  <a:lnTo>
                    <a:pt x="27240" y="57798"/>
                  </a:lnTo>
                  <a:lnTo>
                    <a:pt x="7197" y="96553"/>
                  </a:lnTo>
                  <a:lnTo>
                    <a:pt x="0" y="141178"/>
                  </a:lnTo>
                  <a:lnTo>
                    <a:pt x="0" y="849806"/>
                  </a:lnTo>
                  <a:lnTo>
                    <a:pt x="15823204" y="849806"/>
                  </a:lnTo>
                  <a:lnTo>
                    <a:pt x="15823204" y="141178"/>
                  </a:lnTo>
                  <a:lnTo>
                    <a:pt x="15816006" y="96553"/>
                  </a:lnTo>
                  <a:lnTo>
                    <a:pt x="15795962" y="57798"/>
                  </a:lnTo>
                  <a:lnTo>
                    <a:pt x="15765399" y="27237"/>
                  </a:lnTo>
                  <a:lnTo>
                    <a:pt x="15726641" y="7196"/>
                  </a:lnTo>
                  <a:lnTo>
                    <a:pt x="15682014" y="0"/>
                  </a:lnTo>
                  <a:close/>
                </a:path>
              </a:pathLst>
            </a:custGeom>
            <a:solidFill>
              <a:srgbClr val="A663C7"/>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16572802" y="980380"/>
              <a:ext cx="176465" cy="176486"/>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16973744" y="980380"/>
              <a:ext cx="176465" cy="176486"/>
            </a:xfrm>
            <a:prstGeom prst="rect">
              <a:avLst/>
            </a:prstGeom>
          </p:spPr>
        </p:pic>
        <p:pic>
          <p:nvPicPr>
            <p:cNvPr id="9" name="object 9"/>
            <p:cNvPicPr/>
            <p:nvPr/>
          </p:nvPicPr>
          <p:blipFill>
            <a:blip r:embed="rId5" cstate="screen">
              <a:extLst>
                <a:ext uri="{28A0092B-C50C-407E-A947-70E740481C1C}">
                  <a14:useLocalDpi xmlns:a14="http://schemas.microsoft.com/office/drawing/2010/main"/>
                </a:ext>
              </a:extLst>
            </a:blip>
            <a:stretch>
              <a:fillRect/>
            </a:stretch>
          </p:blipFill>
          <p:spPr>
            <a:xfrm>
              <a:off x="17376310" y="982015"/>
              <a:ext cx="173198" cy="173209"/>
            </a:xfrm>
            <a:prstGeom prst="rect">
              <a:avLst/>
            </a:prstGeom>
          </p:spPr>
        </p:pic>
        <p:sp>
          <p:nvSpPr>
            <p:cNvPr id="10" name="object 10"/>
            <p:cNvSpPr/>
            <p:nvPr/>
          </p:nvSpPr>
          <p:spPr>
            <a:xfrm>
              <a:off x="2091234" y="1493441"/>
              <a:ext cx="15823565" cy="991235"/>
            </a:xfrm>
            <a:custGeom>
              <a:avLst/>
              <a:gdLst/>
              <a:ahLst/>
              <a:cxnLst/>
              <a:rect l="l" t="t" r="r" b="b"/>
              <a:pathLst>
                <a:path w="15823565" h="991235">
                  <a:moveTo>
                    <a:pt x="15823465" y="0"/>
                  </a:moveTo>
                  <a:lnTo>
                    <a:pt x="0" y="0"/>
                  </a:lnTo>
                  <a:lnTo>
                    <a:pt x="0" y="991090"/>
                  </a:lnTo>
                  <a:lnTo>
                    <a:pt x="15823465" y="991090"/>
                  </a:lnTo>
                  <a:lnTo>
                    <a:pt x="15823465" y="0"/>
                  </a:lnTo>
                  <a:close/>
                </a:path>
              </a:pathLst>
            </a:custGeom>
            <a:solidFill>
              <a:srgbClr val="F4F4F4"/>
            </a:solidFill>
          </p:spPr>
          <p:txBody>
            <a:bodyPr wrap="square" lIns="0" tIns="0" rIns="0" bIns="0" rtlCol="0"/>
            <a:lstStyle/>
            <a:p>
              <a:endParaRPr dirty="0"/>
            </a:p>
          </p:txBody>
        </p:sp>
        <p:sp>
          <p:nvSpPr>
            <p:cNvPr id="11" name="object 11"/>
            <p:cNvSpPr/>
            <p:nvPr/>
          </p:nvSpPr>
          <p:spPr>
            <a:xfrm>
              <a:off x="2367851" y="1842763"/>
              <a:ext cx="15115540" cy="310515"/>
            </a:xfrm>
            <a:custGeom>
              <a:avLst/>
              <a:gdLst/>
              <a:ahLst/>
              <a:cxnLst/>
              <a:rect l="l" t="t" r="r" b="b"/>
              <a:pathLst>
                <a:path w="15115540" h="310514">
                  <a:moveTo>
                    <a:pt x="320382" y="154241"/>
                  </a:moveTo>
                  <a:lnTo>
                    <a:pt x="312521" y="146392"/>
                  </a:lnTo>
                  <a:lnTo>
                    <a:pt x="67106" y="146392"/>
                  </a:lnTo>
                  <a:lnTo>
                    <a:pt x="149682" y="63830"/>
                  </a:lnTo>
                  <a:lnTo>
                    <a:pt x="153530" y="58039"/>
                  </a:lnTo>
                  <a:lnTo>
                    <a:pt x="154813" y="51435"/>
                  </a:lnTo>
                  <a:lnTo>
                    <a:pt x="153530" y="44843"/>
                  </a:lnTo>
                  <a:lnTo>
                    <a:pt x="149682" y="39039"/>
                  </a:lnTo>
                  <a:lnTo>
                    <a:pt x="143878" y="35191"/>
                  </a:lnTo>
                  <a:lnTo>
                    <a:pt x="137274" y="33909"/>
                  </a:lnTo>
                  <a:lnTo>
                    <a:pt x="130683" y="35191"/>
                  </a:lnTo>
                  <a:lnTo>
                    <a:pt x="124891" y="39039"/>
                  </a:lnTo>
                  <a:lnTo>
                    <a:pt x="17538" y="146392"/>
                  </a:lnTo>
                  <a:lnTo>
                    <a:pt x="15125" y="146392"/>
                  </a:lnTo>
                  <a:lnTo>
                    <a:pt x="7264" y="154241"/>
                  </a:lnTo>
                  <a:lnTo>
                    <a:pt x="7264" y="156667"/>
                  </a:lnTo>
                  <a:lnTo>
                    <a:pt x="0" y="163931"/>
                  </a:lnTo>
                  <a:lnTo>
                    <a:pt x="7264" y="171196"/>
                  </a:lnTo>
                  <a:lnTo>
                    <a:pt x="7264" y="173621"/>
                  </a:lnTo>
                  <a:lnTo>
                    <a:pt x="15125" y="181457"/>
                  </a:lnTo>
                  <a:lnTo>
                    <a:pt x="17526" y="181457"/>
                  </a:lnTo>
                  <a:lnTo>
                    <a:pt x="128308" y="292227"/>
                  </a:lnTo>
                  <a:lnTo>
                    <a:pt x="132791" y="293941"/>
                  </a:lnTo>
                  <a:lnTo>
                    <a:pt x="137287" y="293941"/>
                  </a:lnTo>
                  <a:lnTo>
                    <a:pt x="141770" y="293941"/>
                  </a:lnTo>
                  <a:lnTo>
                    <a:pt x="146265" y="292227"/>
                  </a:lnTo>
                  <a:lnTo>
                    <a:pt x="149682" y="288810"/>
                  </a:lnTo>
                  <a:lnTo>
                    <a:pt x="153530" y="283006"/>
                  </a:lnTo>
                  <a:lnTo>
                    <a:pt x="154813" y="276415"/>
                  </a:lnTo>
                  <a:lnTo>
                    <a:pt x="153530" y="269824"/>
                  </a:lnTo>
                  <a:lnTo>
                    <a:pt x="149682" y="264033"/>
                  </a:lnTo>
                  <a:lnTo>
                    <a:pt x="67094" y="181457"/>
                  </a:lnTo>
                  <a:lnTo>
                    <a:pt x="302856" y="181457"/>
                  </a:lnTo>
                  <a:lnTo>
                    <a:pt x="312521" y="181457"/>
                  </a:lnTo>
                  <a:lnTo>
                    <a:pt x="320382" y="173621"/>
                  </a:lnTo>
                  <a:lnTo>
                    <a:pt x="320382" y="154241"/>
                  </a:lnTo>
                  <a:close/>
                </a:path>
                <a:path w="15115540" h="310514">
                  <a:moveTo>
                    <a:pt x="830008" y="163931"/>
                  </a:moveTo>
                  <a:lnTo>
                    <a:pt x="822744" y="156667"/>
                  </a:lnTo>
                  <a:lnTo>
                    <a:pt x="822744" y="154241"/>
                  </a:lnTo>
                  <a:lnTo>
                    <a:pt x="814895" y="146392"/>
                  </a:lnTo>
                  <a:lnTo>
                    <a:pt x="812469" y="146392"/>
                  </a:lnTo>
                  <a:lnTo>
                    <a:pt x="705129" y="39039"/>
                  </a:lnTo>
                  <a:lnTo>
                    <a:pt x="699325" y="35191"/>
                  </a:lnTo>
                  <a:lnTo>
                    <a:pt x="692734" y="33909"/>
                  </a:lnTo>
                  <a:lnTo>
                    <a:pt x="686142" y="35191"/>
                  </a:lnTo>
                  <a:lnTo>
                    <a:pt x="680351" y="39039"/>
                  </a:lnTo>
                  <a:lnTo>
                    <a:pt x="676490" y="44843"/>
                  </a:lnTo>
                  <a:lnTo>
                    <a:pt x="675208" y="51435"/>
                  </a:lnTo>
                  <a:lnTo>
                    <a:pt x="676490" y="58039"/>
                  </a:lnTo>
                  <a:lnTo>
                    <a:pt x="680351" y="63830"/>
                  </a:lnTo>
                  <a:lnTo>
                    <a:pt x="762889" y="146392"/>
                  </a:lnTo>
                  <a:lnTo>
                    <a:pt x="517486" y="146392"/>
                  </a:lnTo>
                  <a:lnTo>
                    <a:pt x="509638" y="154241"/>
                  </a:lnTo>
                  <a:lnTo>
                    <a:pt x="509638" y="173621"/>
                  </a:lnTo>
                  <a:lnTo>
                    <a:pt x="517486" y="181457"/>
                  </a:lnTo>
                  <a:lnTo>
                    <a:pt x="762901" y="181457"/>
                  </a:lnTo>
                  <a:lnTo>
                    <a:pt x="680351" y="264033"/>
                  </a:lnTo>
                  <a:lnTo>
                    <a:pt x="676490" y="269824"/>
                  </a:lnTo>
                  <a:lnTo>
                    <a:pt x="675208" y="276415"/>
                  </a:lnTo>
                  <a:lnTo>
                    <a:pt x="676490" y="283006"/>
                  </a:lnTo>
                  <a:lnTo>
                    <a:pt x="680351" y="288810"/>
                  </a:lnTo>
                  <a:lnTo>
                    <a:pt x="683755" y="292227"/>
                  </a:lnTo>
                  <a:lnTo>
                    <a:pt x="688238" y="293941"/>
                  </a:lnTo>
                  <a:lnTo>
                    <a:pt x="692734" y="293941"/>
                  </a:lnTo>
                  <a:lnTo>
                    <a:pt x="697230" y="293941"/>
                  </a:lnTo>
                  <a:lnTo>
                    <a:pt x="701713" y="292227"/>
                  </a:lnTo>
                  <a:lnTo>
                    <a:pt x="812482" y="181457"/>
                  </a:lnTo>
                  <a:lnTo>
                    <a:pt x="814895" y="181457"/>
                  </a:lnTo>
                  <a:lnTo>
                    <a:pt x="822744" y="173621"/>
                  </a:lnTo>
                  <a:lnTo>
                    <a:pt x="822744" y="171196"/>
                  </a:lnTo>
                  <a:lnTo>
                    <a:pt x="830008" y="163931"/>
                  </a:lnTo>
                  <a:close/>
                </a:path>
                <a:path w="15115540" h="310514">
                  <a:moveTo>
                    <a:pt x="1423847" y="162953"/>
                  </a:moveTo>
                  <a:lnTo>
                    <a:pt x="1422514" y="160413"/>
                  </a:lnTo>
                  <a:lnTo>
                    <a:pt x="1397266" y="160413"/>
                  </a:lnTo>
                  <a:lnTo>
                    <a:pt x="1390383" y="117817"/>
                  </a:lnTo>
                  <a:lnTo>
                    <a:pt x="1369618" y="77724"/>
                  </a:lnTo>
                  <a:lnTo>
                    <a:pt x="1337970" y="46088"/>
                  </a:lnTo>
                  <a:lnTo>
                    <a:pt x="1297876" y="25336"/>
                  </a:lnTo>
                  <a:lnTo>
                    <a:pt x="1251762" y="17868"/>
                  </a:lnTo>
                  <a:lnTo>
                    <a:pt x="1205649" y="25336"/>
                  </a:lnTo>
                  <a:lnTo>
                    <a:pt x="1165555" y="46088"/>
                  </a:lnTo>
                  <a:lnTo>
                    <a:pt x="1133919" y="77724"/>
                  </a:lnTo>
                  <a:lnTo>
                    <a:pt x="1113155" y="117817"/>
                  </a:lnTo>
                  <a:lnTo>
                    <a:pt x="1105700" y="163931"/>
                  </a:lnTo>
                  <a:lnTo>
                    <a:pt x="1113155" y="210045"/>
                  </a:lnTo>
                  <a:lnTo>
                    <a:pt x="1133919" y="250139"/>
                  </a:lnTo>
                  <a:lnTo>
                    <a:pt x="1165555" y="281762"/>
                  </a:lnTo>
                  <a:lnTo>
                    <a:pt x="1205649" y="302526"/>
                  </a:lnTo>
                  <a:lnTo>
                    <a:pt x="1251762" y="309981"/>
                  </a:lnTo>
                  <a:lnTo>
                    <a:pt x="1264539" y="309435"/>
                  </a:lnTo>
                  <a:lnTo>
                    <a:pt x="1307553" y="297649"/>
                  </a:lnTo>
                  <a:lnTo>
                    <a:pt x="1280464" y="271195"/>
                  </a:lnTo>
                  <a:lnTo>
                    <a:pt x="1271054" y="273278"/>
                  </a:lnTo>
                  <a:lnTo>
                    <a:pt x="1261478" y="274523"/>
                  </a:lnTo>
                  <a:lnTo>
                    <a:pt x="1251762" y="274929"/>
                  </a:lnTo>
                  <a:lnTo>
                    <a:pt x="1208595" y="266192"/>
                  </a:lnTo>
                  <a:lnTo>
                    <a:pt x="1173302" y="242392"/>
                  </a:lnTo>
                  <a:lnTo>
                    <a:pt x="1149489" y="207098"/>
                  </a:lnTo>
                  <a:lnTo>
                    <a:pt x="1140752" y="163931"/>
                  </a:lnTo>
                  <a:lnTo>
                    <a:pt x="1149489" y="120764"/>
                  </a:lnTo>
                  <a:lnTo>
                    <a:pt x="1173302" y="85471"/>
                  </a:lnTo>
                  <a:lnTo>
                    <a:pt x="1208595" y="61671"/>
                  </a:lnTo>
                  <a:lnTo>
                    <a:pt x="1251762" y="52933"/>
                  </a:lnTo>
                  <a:lnTo>
                    <a:pt x="1294930" y="61671"/>
                  </a:lnTo>
                  <a:lnTo>
                    <a:pt x="1330223" y="85471"/>
                  </a:lnTo>
                  <a:lnTo>
                    <a:pt x="1354035" y="120764"/>
                  </a:lnTo>
                  <a:lnTo>
                    <a:pt x="1362049" y="160413"/>
                  </a:lnTo>
                  <a:lnTo>
                    <a:pt x="1338084" y="160413"/>
                  </a:lnTo>
                  <a:lnTo>
                    <a:pt x="1336751" y="162953"/>
                  </a:lnTo>
                  <a:lnTo>
                    <a:pt x="1379131" y="223100"/>
                  </a:lnTo>
                  <a:lnTo>
                    <a:pt x="1381467" y="223100"/>
                  </a:lnTo>
                  <a:lnTo>
                    <a:pt x="1422539" y="164807"/>
                  </a:lnTo>
                  <a:lnTo>
                    <a:pt x="1423847" y="162953"/>
                  </a:lnTo>
                  <a:close/>
                </a:path>
                <a:path w="15115540" h="310514">
                  <a:moveTo>
                    <a:pt x="15115274" y="267487"/>
                  </a:moveTo>
                  <a:lnTo>
                    <a:pt x="15108047" y="260273"/>
                  </a:lnTo>
                  <a:lnTo>
                    <a:pt x="14778165" y="260273"/>
                  </a:lnTo>
                  <a:lnTo>
                    <a:pt x="14770938" y="267487"/>
                  </a:lnTo>
                  <a:lnTo>
                    <a:pt x="14770938" y="285318"/>
                  </a:lnTo>
                  <a:lnTo>
                    <a:pt x="14778165" y="292544"/>
                  </a:lnTo>
                  <a:lnTo>
                    <a:pt x="15099145" y="292544"/>
                  </a:lnTo>
                  <a:lnTo>
                    <a:pt x="15108047" y="292544"/>
                  </a:lnTo>
                  <a:lnTo>
                    <a:pt x="15115274" y="285318"/>
                  </a:lnTo>
                  <a:lnTo>
                    <a:pt x="15115274" y="267487"/>
                  </a:lnTo>
                  <a:close/>
                </a:path>
                <a:path w="15115540" h="310514">
                  <a:moveTo>
                    <a:pt x="15115274" y="137350"/>
                  </a:moveTo>
                  <a:lnTo>
                    <a:pt x="15108047" y="130124"/>
                  </a:lnTo>
                  <a:lnTo>
                    <a:pt x="14778165" y="130124"/>
                  </a:lnTo>
                  <a:lnTo>
                    <a:pt x="14770938" y="137350"/>
                  </a:lnTo>
                  <a:lnTo>
                    <a:pt x="14770938" y="155181"/>
                  </a:lnTo>
                  <a:lnTo>
                    <a:pt x="14778165" y="162407"/>
                  </a:lnTo>
                  <a:lnTo>
                    <a:pt x="15099145" y="162407"/>
                  </a:lnTo>
                  <a:lnTo>
                    <a:pt x="15108047" y="162407"/>
                  </a:lnTo>
                  <a:lnTo>
                    <a:pt x="15115274" y="155181"/>
                  </a:lnTo>
                  <a:lnTo>
                    <a:pt x="15115274" y="137350"/>
                  </a:lnTo>
                  <a:close/>
                </a:path>
                <a:path w="15115540" h="310514">
                  <a:moveTo>
                    <a:pt x="15115274" y="7213"/>
                  </a:moveTo>
                  <a:lnTo>
                    <a:pt x="15108047" y="0"/>
                  </a:lnTo>
                  <a:lnTo>
                    <a:pt x="14778165" y="0"/>
                  </a:lnTo>
                  <a:lnTo>
                    <a:pt x="14770938" y="7213"/>
                  </a:lnTo>
                  <a:lnTo>
                    <a:pt x="14770938" y="25044"/>
                  </a:lnTo>
                  <a:lnTo>
                    <a:pt x="14778165" y="32270"/>
                  </a:lnTo>
                  <a:lnTo>
                    <a:pt x="15099145" y="32270"/>
                  </a:lnTo>
                  <a:lnTo>
                    <a:pt x="15108047" y="32270"/>
                  </a:lnTo>
                  <a:lnTo>
                    <a:pt x="15115274" y="25044"/>
                  </a:lnTo>
                  <a:lnTo>
                    <a:pt x="15115274" y="7213"/>
                  </a:lnTo>
                  <a:close/>
                </a:path>
              </a:pathLst>
            </a:custGeom>
            <a:solidFill>
              <a:srgbClr val="AAAAAA"/>
            </a:solidFill>
          </p:spPr>
          <p:txBody>
            <a:bodyPr wrap="square" lIns="0" tIns="0" rIns="0" bIns="0" rtlCol="0"/>
            <a:lstStyle/>
            <a:p>
              <a:endParaRPr dirty="0"/>
            </a:p>
          </p:txBody>
        </p:sp>
        <p:sp>
          <p:nvSpPr>
            <p:cNvPr id="12" name="object 12"/>
            <p:cNvSpPr/>
            <p:nvPr/>
          </p:nvSpPr>
          <p:spPr>
            <a:xfrm>
              <a:off x="4005605" y="1721590"/>
              <a:ext cx="12700635" cy="535305"/>
            </a:xfrm>
            <a:custGeom>
              <a:avLst/>
              <a:gdLst/>
              <a:ahLst/>
              <a:cxnLst/>
              <a:rect l="l" t="t" r="r" b="b"/>
              <a:pathLst>
                <a:path w="12700635" h="535305">
                  <a:moveTo>
                    <a:pt x="12432919" y="0"/>
                  </a:moveTo>
                  <a:lnTo>
                    <a:pt x="267436" y="0"/>
                  </a:lnTo>
                  <a:lnTo>
                    <a:pt x="219367" y="4308"/>
                  </a:lnTo>
                  <a:lnTo>
                    <a:pt x="174123" y="16730"/>
                  </a:lnTo>
                  <a:lnTo>
                    <a:pt x="132460" y="36510"/>
                  </a:lnTo>
                  <a:lnTo>
                    <a:pt x="95134" y="62893"/>
                  </a:lnTo>
                  <a:lnTo>
                    <a:pt x="62900" y="95124"/>
                  </a:lnTo>
                  <a:lnTo>
                    <a:pt x="36515" y="132448"/>
                  </a:lnTo>
                  <a:lnTo>
                    <a:pt x="16732" y="174109"/>
                  </a:lnTo>
                  <a:lnTo>
                    <a:pt x="4309" y="219354"/>
                  </a:lnTo>
                  <a:lnTo>
                    <a:pt x="0" y="267426"/>
                  </a:lnTo>
                  <a:lnTo>
                    <a:pt x="4309" y="315496"/>
                  </a:lnTo>
                  <a:lnTo>
                    <a:pt x="16732" y="360739"/>
                  </a:lnTo>
                  <a:lnTo>
                    <a:pt x="36515" y="402402"/>
                  </a:lnTo>
                  <a:lnTo>
                    <a:pt x="62900" y="439728"/>
                  </a:lnTo>
                  <a:lnTo>
                    <a:pt x="95134" y="471962"/>
                  </a:lnTo>
                  <a:lnTo>
                    <a:pt x="132460" y="498348"/>
                  </a:lnTo>
                  <a:lnTo>
                    <a:pt x="174123" y="518130"/>
                  </a:lnTo>
                  <a:lnTo>
                    <a:pt x="219367" y="530554"/>
                  </a:lnTo>
                  <a:lnTo>
                    <a:pt x="267436" y="534863"/>
                  </a:lnTo>
                  <a:lnTo>
                    <a:pt x="12432919" y="534863"/>
                  </a:lnTo>
                  <a:lnTo>
                    <a:pt x="12480989" y="530554"/>
                  </a:lnTo>
                  <a:lnTo>
                    <a:pt x="12526233" y="518130"/>
                  </a:lnTo>
                  <a:lnTo>
                    <a:pt x="12567896" y="498348"/>
                  </a:lnTo>
                  <a:lnTo>
                    <a:pt x="12605222" y="471962"/>
                  </a:lnTo>
                  <a:lnTo>
                    <a:pt x="12637455" y="439728"/>
                  </a:lnTo>
                  <a:lnTo>
                    <a:pt x="12663841" y="402402"/>
                  </a:lnTo>
                  <a:lnTo>
                    <a:pt x="12683624" y="360739"/>
                  </a:lnTo>
                  <a:lnTo>
                    <a:pt x="12696047" y="315496"/>
                  </a:lnTo>
                  <a:lnTo>
                    <a:pt x="12700356" y="267426"/>
                  </a:lnTo>
                  <a:lnTo>
                    <a:pt x="12696047" y="219354"/>
                  </a:lnTo>
                  <a:lnTo>
                    <a:pt x="12683624" y="174109"/>
                  </a:lnTo>
                  <a:lnTo>
                    <a:pt x="12663841" y="132448"/>
                  </a:lnTo>
                  <a:lnTo>
                    <a:pt x="12637455" y="95124"/>
                  </a:lnTo>
                  <a:lnTo>
                    <a:pt x="12605222" y="62893"/>
                  </a:lnTo>
                  <a:lnTo>
                    <a:pt x="12567896" y="36510"/>
                  </a:lnTo>
                  <a:lnTo>
                    <a:pt x="12526233" y="16730"/>
                  </a:lnTo>
                  <a:lnTo>
                    <a:pt x="12480989" y="4308"/>
                  </a:lnTo>
                  <a:lnTo>
                    <a:pt x="12432919" y="0"/>
                  </a:lnTo>
                  <a:close/>
                </a:path>
              </a:pathLst>
            </a:custGeom>
            <a:solidFill>
              <a:srgbClr val="FFFFFF"/>
            </a:solidFill>
          </p:spPr>
          <p:txBody>
            <a:bodyPr wrap="square" lIns="0" tIns="0" rIns="0" bIns="0" rtlCol="0"/>
            <a:lstStyle/>
            <a:p>
              <a:endParaRPr dirty="0"/>
            </a:p>
          </p:txBody>
        </p:sp>
        <p:sp>
          <p:nvSpPr>
            <p:cNvPr id="13" name="object 13"/>
            <p:cNvSpPr/>
            <p:nvPr/>
          </p:nvSpPr>
          <p:spPr>
            <a:xfrm>
              <a:off x="16236379" y="1838000"/>
              <a:ext cx="316230" cy="300990"/>
            </a:xfrm>
            <a:custGeom>
              <a:avLst/>
              <a:gdLst/>
              <a:ahLst/>
              <a:cxnLst/>
              <a:rect l="l" t="t" r="r" b="b"/>
              <a:pathLst>
                <a:path w="316230" h="300989">
                  <a:moveTo>
                    <a:pt x="157984" y="0"/>
                  </a:moveTo>
                  <a:lnTo>
                    <a:pt x="109169" y="98918"/>
                  </a:lnTo>
                  <a:lnTo>
                    <a:pt x="0" y="114792"/>
                  </a:lnTo>
                  <a:lnTo>
                    <a:pt x="78992" y="191795"/>
                  </a:lnTo>
                  <a:lnTo>
                    <a:pt x="60354" y="300514"/>
                  </a:lnTo>
                  <a:lnTo>
                    <a:pt x="153264" y="251667"/>
                  </a:lnTo>
                  <a:lnTo>
                    <a:pt x="95840" y="251667"/>
                  </a:lnTo>
                  <a:lnTo>
                    <a:pt x="107713" y="182444"/>
                  </a:lnTo>
                  <a:lnTo>
                    <a:pt x="57432" y="133440"/>
                  </a:lnTo>
                  <a:lnTo>
                    <a:pt x="126917" y="123357"/>
                  </a:lnTo>
                  <a:lnTo>
                    <a:pt x="157984" y="60385"/>
                  </a:lnTo>
                  <a:lnTo>
                    <a:pt x="187790" y="60385"/>
                  </a:lnTo>
                  <a:lnTo>
                    <a:pt x="157984" y="0"/>
                  </a:lnTo>
                  <a:close/>
                </a:path>
                <a:path w="316230" h="300989">
                  <a:moveTo>
                    <a:pt x="215410" y="249186"/>
                  </a:moveTo>
                  <a:lnTo>
                    <a:pt x="157984" y="249186"/>
                  </a:lnTo>
                  <a:lnTo>
                    <a:pt x="255625" y="300514"/>
                  </a:lnTo>
                  <a:lnTo>
                    <a:pt x="247251" y="251667"/>
                  </a:lnTo>
                  <a:lnTo>
                    <a:pt x="220129" y="251667"/>
                  </a:lnTo>
                  <a:lnTo>
                    <a:pt x="215410" y="249186"/>
                  </a:lnTo>
                  <a:close/>
                </a:path>
                <a:path w="316230" h="300989">
                  <a:moveTo>
                    <a:pt x="157984" y="218988"/>
                  </a:moveTo>
                  <a:lnTo>
                    <a:pt x="95840" y="251667"/>
                  </a:lnTo>
                  <a:lnTo>
                    <a:pt x="153264" y="251667"/>
                  </a:lnTo>
                  <a:lnTo>
                    <a:pt x="157984" y="249186"/>
                  </a:lnTo>
                  <a:lnTo>
                    <a:pt x="215410" y="249186"/>
                  </a:lnTo>
                  <a:lnTo>
                    <a:pt x="157984" y="218988"/>
                  </a:lnTo>
                  <a:close/>
                </a:path>
                <a:path w="316230" h="300989">
                  <a:moveTo>
                    <a:pt x="187790" y="60385"/>
                  </a:moveTo>
                  <a:lnTo>
                    <a:pt x="157984" y="60385"/>
                  </a:lnTo>
                  <a:lnTo>
                    <a:pt x="189062" y="123357"/>
                  </a:lnTo>
                  <a:lnTo>
                    <a:pt x="258547" y="133440"/>
                  </a:lnTo>
                  <a:lnTo>
                    <a:pt x="208255" y="182444"/>
                  </a:lnTo>
                  <a:lnTo>
                    <a:pt x="220129" y="251667"/>
                  </a:lnTo>
                  <a:lnTo>
                    <a:pt x="247251" y="251667"/>
                  </a:lnTo>
                  <a:lnTo>
                    <a:pt x="236987" y="191795"/>
                  </a:lnTo>
                  <a:lnTo>
                    <a:pt x="315979" y="114792"/>
                  </a:lnTo>
                  <a:lnTo>
                    <a:pt x="206810" y="98918"/>
                  </a:lnTo>
                  <a:lnTo>
                    <a:pt x="187790" y="60385"/>
                  </a:lnTo>
                  <a:close/>
                </a:path>
              </a:pathLst>
            </a:custGeom>
            <a:solidFill>
              <a:srgbClr val="DFDFDF"/>
            </a:solidFill>
          </p:spPr>
          <p:txBody>
            <a:bodyPr wrap="square" lIns="0" tIns="0" rIns="0" bIns="0" rtlCol="0"/>
            <a:lstStyle/>
            <a:p>
              <a:endParaRPr dirty="0"/>
            </a:p>
          </p:txBody>
        </p:sp>
        <p:sp>
          <p:nvSpPr>
            <p:cNvPr id="14" name="object 14"/>
            <p:cNvSpPr/>
            <p:nvPr/>
          </p:nvSpPr>
          <p:spPr>
            <a:xfrm>
              <a:off x="2601747" y="3252298"/>
              <a:ext cx="14808200" cy="991869"/>
            </a:xfrm>
            <a:custGeom>
              <a:avLst/>
              <a:gdLst/>
              <a:ahLst/>
              <a:cxnLst/>
              <a:rect l="l" t="t" r="r" b="b"/>
              <a:pathLst>
                <a:path w="14808200" h="991870">
                  <a:moveTo>
                    <a:pt x="14808200" y="956030"/>
                  </a:moveTo>
                  <a:lnTo>
                    <a:pt x="14805432" y="942289"/>
                  </a:lnTo>
                  <a:lnTo>
                    <a:pt x="14797875" y="931075"/>
                  </a:lnTo>
                  <a:lnTo>
                    <a:pt x="14786648" y="923505"/>
                  </a:lnTo>
                  <a:lnTo>
                    <a:pt x="14772907" y="920737"/>
                  </a:lnTo>
                  <a:lnTo>
                    <a:pt x="35293" y="920737"/>
                  </a:lnTo>
                  <a:lnTo>
                    <a:pt x="21551" y="923505"/>
                  </a:lnTo>
                  <a:lnTo>
                    <a:pt x="10337" y="931075"/>
                  </a:lnTo>
                  <a:lnTo>
                    <a:pt x="2768" y="942289"/>
                  </a:lnTo>
                  <a:lnTo>
                    <a:pt x="0" y="956030"/>
                  </a:lnTo>
                  <a:lnTo>
                    <a:pt x="2768" y="969772"/>
                  </a:lnTo>
                  <a:lnTo>
                    <a:pt x="10337" y="980986"/>
                  </a:lnTo>
                  <a:lnTo>
                    <a:pt x="21551" y="988555"/>
                  </a:lnTo>
                  <a:lnTo>
                    <a:pt x="35293" y="991323"/>
                  </a:lnTo>
                  <a:lnTo>
                    <a:pt x="14772907" y="991323"/>
                  </a:lnTo>
                  <a:lnTo>
                    <a:pt x="14786648" y="988555"/>
                  </a:lnTo>
                  <a:lnTo>
                    <a:pt x="14797875" y="980986"/>
                  </a:lnTo>
                  <a:lnTo>
                    <a:pt x="14805432" y="969772"/>
                  </a:lnTo>
                  <a:lnTo>
                    <a:pt x="14808200" y="956030"/>
                  </a:lnTo>
                  <a:close/>
                </a:path>
                <a:path w="14808200" h="991870">
                  <a:moveTo>
                    <a:pt x="14808200" y="35293"/>
                  </a:moveTo>
                  <a:lnTo>
                    <a:pt x="14805432" y="21551"/>
                  </a:lnTo>
                  <a:lnTo>
                    <a:pt x="14797875" y="10337"/>
                  </a:lnTo>
                  <a:lnTo>
                    <a:pt x="14786648" y="2768"/>
                  </a:lnTo>
                  <a:lnTo>
                    <a:pt x="14772907" y="0"/>
                  </a:lnTo>
                  <a:lnTo>
                    <a:pt x="35293" y="0"/>
                  </a:lnTo>
                  <a:lnTo>
                    <a:pt x="21551" y="2768"/>
                  </a:lnTo>
                  <a:lnTo>
                    <a:pt x="10337" y="10337"/>
                  </a:lnTo>
                  <a:lnTo>
                    <a:pt x="2768" y="21551"/>
                  </a:lnTo>
                  <a:lnTo>
                    <a:pt x="0" y="35293"/>
                  </a:lnTo>
                  <a:lnTo>
                    <a:pt x="2768" y="49034"/>
                  </a:lnTo>
                  <a:lnTo>
                    <a:pt x="10337" y="60248"/>
                  </a:lnTo>
                  <a:lnTo>
                    <a:pt x="21551" y="67818"/>
                  </a:lnTo>
                  <a:lnTo>
                    <a:pt x="35293" y="70599"/>
                  </a:lnTo>
                  <a:lnTo>
                    <a:pt x="14772907" y="70599"/>
                  </a:lnTo>
                  <a:lnTo>
                    <a:pt x="14786648" y="67818"/>
                  </a:lnTo>
                  <a:lnTo>
                    <a:pt x="14797875" y="60248"/>
                  </a:lnTo>
                  <a:lnTo>
                    <a:pt x="14805432" y="49034"/>
                  </a:lnTo>
                  <a:lnTo>
                    <a:pt x="14808200" y="35293"/>
                  </a:lnTo>
                  <a:close/>
                </a:path>
              </a:pathLst>
            </a:custGeom>
            <a:solidFill>
              <a:srgbClr val="EDEDED"/>
            </a:solidFill>
          </p:spPr>
          <p:txBody>
            <a:bodyPr wrap="square" lIns="0" tIns="0" rIns="0" bIns="0" rtlCol="0"/>
            <a:lstStyle/>
            <a:p>
              <a:endParaRPr dirty="0"/>
            </a:p>
          </p:txBody>
        </p:sp>
        <p:sp>
          <p:nvSpPr>
            <p:cNvPr id="15" name="object 15"/>
            <p:cNvSpPr/>
            <p:nvPr/>
          </p:nvSpPr>
          <p:spPr>
            <a:xfrm>
              <a:off x="2091365" y="9542243"/>
              <a:ext cx="15823565" cy="991235"/>
            </a:xfrm>
            <a:custGeom>
              <a:avLst/>
              <a:gdLst/>
              <a:ahLst/>
              <a:cxnLst/>
              <a:rect l="l" t="t" r="r" b="b"/>
              <a:pathLst>
                <a:path w="15823565" h="991234">
                  <a:moveTo>
                    <a:pt x="15823204" y="0"/>
                  </a:moveTo>
                  <a:lnTo>
                    <a:pt x="0" y="0"/>
                  </a:lnTo>
                  <a:lnTo>
                    <a:pt x="0" y="849796"/>
                  </a:lnTo>
                  <a:lnTo>
                    <a:pt x="7197" y="894425"/>
                  </a:lnTo>
                  <a:lnTo>
                    <a:pt x="27241" y="933181"/>
                  </a:lnTo>
                  <a:lnTo>
                    <a:pt x="57804" y="963740"/>
                  </a:lnTo>
                  <a:lnTo>
                    <a:pt x="96562" y="983779"/>
                  </a:lnTo>
                  <a:lnTo>
                    <a:pt x="141189" y="990975"/>
                  </a:lnTo>
                  <a:lnTo>
                    <a:pt x="15682025" y="990975"/>
                  </a:lnTo>
                  <a:lnTo>
                    <a:pt x="15726646" y="983779"/>
                  </a:lnTo>
                  <a:lnTo>
                    <a:pt x="15765401" y="963740"/>
                  </a:lnTo>
                  <a:lnTo>
                    <a:pt x="15795963" y="933181"/>
                  </a:lnTo>
                  <a:lnTo>
                    <a:pt x="15816006" y="894425"/>
                  </a:lnTo>
                  <a:lnTo>
                    <a:pt x="15823204" y="849796"/>
                  </a:lnTo>
                  <a:lnTo>
                    <a:pt x="15823204" y="0"/>
                  </a:lnTo>
                  <a:close/>
                </a:path>
              </a:pathLst>
            </a:custGeom>
            <a:solidFill>
              <a:srgbClr val="F4F4F4"/>
            </a:solidFill>
          </p:spPr>
          <p:txBody>
            <a:bodyPr wrap="square" lIns="0" tIns="0" rIns="0" bIns="0" rtlCol="0"/>
            <a:lstStyle/>
            <a:p>
              <a:endParaRPr dirty="0"/>
            </a:p>
          </p:txBody>
        </p:sp>
        <p:sp>
          <p:nvSpPr>
            <p:cNvPr id="16" name="object 16"/>
            <p:cNvSpPr/>
            <p:nvPr/>
          </p:nvSpPr>
          <p:spPr>
            <a:xfrm>
              <a:off x="15573223" y="9727364"/>
              <a:ext cx="1956435" cy="626745"/>
            </a:xfrm>
            <a:custGeom>
              <a:avLst/>
              <a:gdLst/>
              <a:ahLst/>
              <a:cxnLst/>
              <a:rect l="l" t="t" r="r" b="b"/>
              <a:pathLst>
                <a:path w="1956434" h="626745">
                  <a:moveTo>
                    <a:pt x="1643290" y="0"/>
                  </a:moveTo>
                  <a:lnTo>
                    <a:pt x="313142" y="0"/>
                  </a:lnTo>
                  <a:lnTo>
                    <a:pt x="266867" y="3395"/>
                  </a:lnTo>
                  <a:lnTo>
                    <a:pt x="222701" y="13258"/>
                  </a:lnTo>
                  <a:lnTo>
                    <a:pt x="181127" y="29105"/>
                  </a:lnTo>
                  <a:lnTo>
                    <a:pt x="142631" y="50450"/>
                  </a:lnTo>
                  <a:lnTo>
                    <a:pt x="107696" y="76810"/>
                  </a:lnTo>
                  <a:lnTo>
                    <a:pt x="76807" y="107700"/>
                  </a:lnTo>
                  <a:lnTo>
                    <a:pt x="50448" y="142635"/>
                  </a:lnTo>
                  <a:lnTo>
                    <a:pt x="29103" y="181132"/>
                  </a:lnTo>
                  <a:lnTo>
                    <a:pt x="13257" y="222705"/>
                  </a:lnTo>
                  <a:lnTo>
                    <a:pt x="3395" y="266869"/>
                  </a:lnTo>
                  <a:lnTo>
                    <a:pt x="0" y="313142"/>
                  </a:lnTo>
                  <a:lnTo>
                    <a:pt x="3395" y="359414"/>
                  </a:lnTo>
                  <a:lnTo>
                    <a:pt x="13257" y="403578"/>
                  </a:lnTo>
                  <a:lnTo>
                    <a:pt x="29103" y="445150"/>
                  </a:lnTo>
                  <a:lnTo>
                    <a:pt x="50448" y="483645"/>
                  </a:lnTo>
                  <a:lnTo>
                    <a:pt x="76807" y="518579"/>
                  </a:lnTo>
                  <a:lnTo>
                    <a:pt x="107696" y="549467"/>
                  </a:lnTo>
                  <a:lnTo>
                    <a:pt x="142631" y="575826"/>
                  </a:lnTo>
                  <a:lnTo>
                    <a:pt x="181127" y="597170"/>
                  </a:lnTo>
                  <a:lnTo>
                    <a:pt x="222701" y="613016"/>
                  </a:lnTo>
                  <a:lnTo>
                    <a:pt x="266867" y="622878"/>
                  </a:lnTo>
                  <a:lnTo>
                    <a:pt x="313142" y="626274"/>
                  </a:lnTo>
                  <a:lnTo>
                    <a:pt x="1643290" y="626274"/>
                  </a:lnTo>
                  <a:lnTo>
                    <a:pt x="1689562" y="622878"/>
                  </a:lnTo>
                  <a:lnTo>
                    <a:pt x="1733725" y="613016"/>
                  </a:lnTo>
                  <a:lnTo>
                    <a:pt x="1775296" y="597170"/>
                  </a:lnTo>
                  <a:lnTo>
                    <a:pt x="1813790" y="575826"/>
                  </a:lnTo>
                  <a:lnTo>
                    <a:pt x="1848722" y="549467"/>
                  </a:lnTo>
                  <a:lnTo>
                    <a:pt x="1879609" y="518579"/>
                  </a:lnTo>
                  <a:lnTo>
                    <a:pt x="1905967" y="483645"/>
                  </a:lnTo>
                  <a:lnTo>
                    <a:pt x="1927310" y="445150"/>
                  </a:lnTo>
                  <a:lnTo>
                    <a:pt x="1943154" y="403578"/>
                  </a:lnTo>
                  <a:lnTo>
                    <a:pt x="1953016" y="359414"/>
                  </a:lnTo>
                  <a:lnTo>
                    <a:pt x="1956411" y="313142"/>
                  </a:lnTo>
                  <a:lnTo>
                    <a:pt x="1953016" y="266869"/>
                  </a:lnTo>
                  <a:lnTo>
                    <a:pt x="1943154" y="222705"/>
                  </a:lnTo>
                  <a:lnTo>
                    <a:pt x="1927310" y="181132"/>
                  </a:lnTo>
                  <a:lnTo>
                    <a:pt x="1905967" y="142635"/>
                  </a:lnTo>
                  <a:lnTo>
                    <a:pt x="1879609" y="107700"/>
                  </a:lnTo>
                  <a:lnTo>
                    <a:pt x="1848722" y="76810"/>
                  </a:lnTo>
                  <a:lnTo>
                    <a:pt x="1813790" y="50450"/>
                  </a:lnTo>
                  <a:lnTo>
                    <a:pt x="1775296" y="29105"/>
                  </a:lnTo>
                  <a:lnTo>
                    <a:pt x="1733725" y="13258"/>
                  </a:lnTo>
                  <a:lnTo>
                    <a:pt x="1689562" y="3395"/>
                  </a:lnTo>
                  <a:lnTo>
                    <a:pt x="1643290" y="0"/>
                  </a:lnTo>
                  <a:close/>
                </a:path>
              </a:pathLst>
            </a:custGeom>
            <a:solidFill>
              <a:srgbClr val="A663C7"/>
            </a:solidFill>
          </p:spPr>
          <p:txBody>
            <a:bodyPr wrap="square" lIns="0" tIns="0" rIns="0" bIns="0" rtlCol="0"/>
            <a:lstStyle/>
            <a:p>
              <a:endParaRPr dirty="0"/>
            </a:p>
          </p:txBody>
        </p:sp>
        <p:sp>
          <p:nvSpPr>
            <p:cNvPr id="17" name="object 17"/>
            <p:cNvSpPr/>
            <p:nvPr/>
          </p:nvSpPr>
          <p:spPr>
            <a:xfrm>
              <a:off x="3886327" y="9814972"/>
              <a:ext cx="1761489" cy="451484"/>
            </a:xfrm>
            <a:custGeom>
              <a:avLst/>
              <a:gdLst/>
              <a:ahLst/>
              <a:cxnLst/>
              <a:rect l="l" t="t" r="r" b="b"/>
              <a:pathLst>
                <a:path w="1761489" h="451484">
                  <a:moveTo>
                    <a:pt x="211645" y="117436"/>
                  </a:moveTo>
                  <a:lnTo>
                    <a:pt x="207454" y="113271"/>
                  </a:lnTo>
                  <a:lnTo>
                    <a:pt x="197154" y="113271"/>
                  </a:lnTo>
                  <a:lnTo>
                    <a:pt x="192938" y="117436"/>
                  </a:lnTo>
                  <a:lnTo>
                    <a:pt x="192938" y="345173"/>
                  </a:lnTo>
                  <a:lnTo>
                    <a:pt x="186093" y="379082"/>
                  </a:lnTo>
                  <a:lnTo>
                    <a:pt x="167424" y="406819"/>
                  </a:lnTo>
                  <a:lnTo>
                    <a:pt x="139763" y="425538"/>
                  </a:lnTo>
                  <a:lnTo>
                    <a:pt x="105918" y="432409"/>
                  </a:lnTo>
                  <a:lnTo>
                    <a:pt x="88773" y="430733"/>
                  </a:lnTo>
                  <a:lnTo>
                    <a:pt x="44310" y="406869"/>
                  </a:lnTo>
                  <a:lnTo>
                    <a:pt x="20396" y="362394"/>
                  </a:lnTo>
                  <a:lnTo>
                    <a:pt x="18719" y="345173"/>
                  </a:lnTo>
                  <a:lnTo>
                    <a:pt x="18719" y="82791"/>
                  </a:lnTo>
                  <a:lnTo>
                    <a:pt x="23761" y="57861"/>
                  </a:lnTo>
                  <a:lnTo>
                    <a:pt x="37515" y="37465"/>
                  </a:lnTo>
                  <a:lnTo>
                    <a:pt x="57886" y="23710"/>
                  </a:lnTo>
                  <a:lnTo>
                    <a:pt x="82816" y="18669"/>
                  </a:lnTo>
                  <a:lnTo>
                    <a:pt x="107746" y="23710"/>
                  </a:lnTo>
                  <a:lnTo>
                    <a:pt x="141884" y="57861"/>
                  </a:lnTo>
                  <a:lnTo>
                    <a:pt x="146926" y="321005"/>
                  </a:lnTo>
                  <a:lnTo>
                    <a:pt x="122237" y="358279"/>
                  </a:lnTo>
                  <a:lnTo>
                    <a:pt x="77978" y="349605"/>
                  </a:lnTo>
                  <a:lnTo>
                    <a:pt x="66141" y="117436"/>
                  </a:lnTo>
                  <a:lnTo>
                    <a:pt x="61937" y="113271"/>
                  </a:lnTo>
                  <a:lnTo>
                    <a:pt x="47409" y="321005"/>
                  </a:lnTo>
                  <a:lnTo>
                    <a:pt x="64744" y="362800"/>
                  </a:lnTo>
                  <a:lnTo>
                    <a:pt x="106527" y="380123"/>
                  </a:lnTo>
                  <a:lnTo>
                    <a:pt x="148310" y="362800"/>
                  </a:lnTo>
                  <a:lnTo>
                    <a:pt x="165646" y="321005"/>
                  </a:lnTo>
                  <a:lnTo>
                    <a:pt x="165646" y="82791"/>
                  </a:lnTo>
                  <a:lnTo>
                    <a:pt x="141363" y="24269"/>
                  </a:lnTo>
                  <a:lnTo>
                    <a:pt x="82816" y="0"/>
                  </a:lnTo>
                  <a:lnTo>
                    <a:pt x="50609" y="6515"/>
                  </a:lnTo>
                  <a:lnTo>
                    <a:pt x="24282" y="24269"/>
                  </a:lnTo>
                  <a:lnTo>
                    <a:pt x="6515" y="50596"/>
                  </a:lnTo>
                  <a:lnTo>
                    <a:pt x="0" y="82791"/>
                  </a:lnTo>
                  <a:lnTo>
                    <a:pt x="0" y="345173"/>
                  </a:lnTo>
                  <a:lnTo>
                    <a:pt x="8039" y="385864"/>
                  </a:lnTo>
                  <a:lnTo>
                    <a:pt x="31127" y="420103"/>
                  </a:lnTo>
                  <a:lnTo>
                    <a:pt x="65354" y="443077"/>
                  </a:lnTo>
                  <a:lnTo>
                    <a:pt x="105918" y="451053"/>
                  </a:lnTo>
                  <a:lnTo>
                    <a:pt x="147027" y="442722"/>
                  </a:lnTo>
                  <a:lnTo>
                    <a:pt x="180644" y="420014"/>
                  </a:lnTo>
                  <a:lnTo>
                    <a:pt x="203327" y="386346"/>
                  </a:lnTo>
                  <a:lnTo>
                    <a:pt x="211645" y="345173"/>
                  </a:lnTo>
                  <a:lnTo>
                    <a:pt x="211645" y="117436"/>
                  </a:lnTo>
                  <a:close/>
                </a:path>
                <a:path w="1761489" h="451484">
                  <a:moveTo>
                    <a:pt x="937996" y="321741"/>
                  </a:moveTo>
                  <a:lnTo>
                    <a:pt x="826046" y="203111"/>
                  </a:lnTo>
                  <a:lnTo>
                    <a:pt x="739495" y="304634"/>
                  </a:lnTo>
                  <a:lnTo>
                    <a:pt x="674357" y="246862"/>
                  </a:lnTo>
                  <a:lnTo>
                    <a:pt x="586676" y="364934"/>
                  </a:lnTo>
                  <a:lnTo>
                    <a:pt x="586676" y="401866"/>
                  </a:lnTo>
                  <a:lnTo>
                    <a:pt x="650367" y="401866"/>
                  </a:lnTo>
                  <a:lnTo>
                    <a:pt x="786612" y="401866"/>
                  </a:lnTo>
                  <a:lnTo>
                    <a:pt x="937996" y="401866"/>
                  </a:lnTo>
                  <a:lnTo>
                    <a:pt x="937996" y="321741"/>
                  </a:lnTo>
                  <a:close/>
                </a:path>
                <a:path w="1761489" h="451484">
                  <a:moveTo>
                    <a:pt x="985342" y="2603"/>
                  </a:moveTo>
                  <a:lnTo>
                    <a:pt x="969124" y="2603"/>
                  </a:lnTo>
                  <a:lnTo>
                    <a:pt x="969124" y="19113"/>
                  </a:lnTo>
                  <a:lnTo>
                    <a:pt x="969124" y="431863"/>
                  </a:lnTo>
                  <a:lnTo>
                    <a:pt x="555574" y="431863"/>
                  </a:lnTo>
                  <a:lnTo>
                    <a:pt x="555574" y="19113"/>
                  </a:lnTo>
                  <a:lnTo>
                    <a:pt x="969124" y="19113"/>
                  </a:lnTo>
                  <a:lnTo>
                    <a:pt x="969124" y="2603"/>
                  </a:lnTo>
                  <a:lnTo>
                    <a:pt x="539330" y="2603"/>
                  </a:lnTo>
                  <a:lnTo>
                    <a:pt x="539330" y="19113"/>
                  </a:lnTo>
                  <a:lnTo>
                    <a:pt x="539330" y="431863"/>
                  </a:lnTo>
                  <a:lnTo>
                    <a:pt x="539330" y="448373"/>
                  </a:lnTo>
                  <a:lnTo>
                    <a:pt x="985342" y="448373"/>
                  </a:lnTo>
                  <a:lnTo>
                    <a:pt x="985342" y="432308"/>
                  </a:lnTo>
                  <a:lnTo>
                    <a:pt x="985342" y="431863"/>
                  </a:lnTo>
                  <a:lnTo>
                    <a:pt x="985342" y="19113"/>
                  </a:lnTo>
                  <a:lnTo>
                    <a:pt x="985342" y="18770"/>
                  </a:lnTo>
                  <a:lnTo>
                    <a:pt x="985342" y="2603"/>
                  </a:lnTo>
                  <a:close/>
                </a:path>
                <a:path w="1761489" h="451484">
                  <a:moveTo>
                    <a:pt x="1761134" y="225526"/>
                  </a:moveTo>
                  <a:lnTo>
                    <a:pt x="1756600" y="180632"/>
                  </a:lnTo>
                  <a:lnTo>
                    <a:pt x="1743583" y="138811"/>
                  </a:lnTo>
                  <a:lnTo>
                    <a:pt x="1741233" y="134493"/>
                  </a:lnTo>
                  <a:lnTo>
                    <a:pt x="1741233" y="225526"/>
                  </a:lnTo>
                  <a:lnTo>
                    <a:pt x="1735861" y="272046"/>
                  </a:lnTo>
                  <a:lnTo>
                    <a:pt x="1720557" y="314769"/>
                  </a:lnTo>
                  <a:lnTo>
                    <a:pt x="1696554" y="352488"/>
                  </a:lnTo>
                  <a:lnTo>
                    <a:pt x="1665084" y="383959"/>
                  </a:lnTo>
                  <a:lnTo>
                    <a:pt x="1627378" y="407962"/>
                  </a:lnTo>
                  <a:lnTo>
                    <a:pt x="1584642" y="423265"/>
                  </a:lnTo>
                  <a:lnTo>
                    <a:pt x="1538135" y="428637"/>
                  </a:lnTo>
                  <a:lnTo>
                    <a:pt x="1491627" y="423265"/>
                  </a:lnTo>
                  <a:lnTo>
                    <a:pt x="1448892" y="407962"/>
                  </a:lnTo>
                  <a:lnTo>
                    <a:pt x="1411185" y="383959"/>
                  </a:lnTo>
                  <a:lnTo>
                    <a:pt x="1379715" y="352488"/>
                  </a:lnTo>
                  <a:lnTo>
                    <a:pt x="1355712" y="314769"/>
                  </a:lnTo>
                  <a:lnTo>
                    <a:pt x="1340408" y="272046"/>
                  </a:lnTo>
                  <a:lnTo>
                    <a:pt x="1335036" y="225526"/>
                  </a:lnTo>
                  <a:lnTo>
                    <a:pt x="1340408" y="179019"/>
                  </a:lnTo>
                  <a:lnTo>
                    <a:pt x="1355712" y="136296"/>
                  </a:lnTo>
                  <a:lnTo>
                    <a:pt x="1379715" y="98590"/>
                  </a:lnTo>
                  <a:lnTo>
                    <a:pt x="1411185" y="67119"/>
                  </a:lnTo>
                  <a:lnTo>
                    <a:pt x="1448892" y="43116"/>
                  </a:lnTo>
                  <a:lnTo>
                    <a:pt x="1491627" y="27813"/>
                  </a:lnTo>
                  <a:lnTo>
                    <a:pt x="1538135" y="22440"/>
                  </a:lnTo>
                  <a:lnTo>
                    <a:pt x="1584642" y="27813"/>
                  </a:lnTo>
                  <a:lnTo>
                    <a:pt x="1627378" y="43116"/>
                  </a:lnTo>
                  <a:lnTo>
                    <a:pt x="1665084" y="67119"/>
                  </a:lnTo>
                  <a:lnTo>
                    <a:pt x="1696554" y="98590"/>
                  </a:lnTo>
                  <a:lnTo>
                    <a:pt x="1720557" y="136296"/>
                  </a:lnTo>
                  <a:lnTo>
                    <a:pt x="1735861" y="179019"/>
                  </a:lnTo>
                  <a:lnTo>
                    <a:pt x="1741233" y="225526"/>
                  </a:lnTo>
                  <a:lnTo>
                    <a:pt x="1741233" y="134493"/>
                  </a:lnTo>
                  <a:lnTo>
                    <a:pt x="1722996" y="100926"/>
                  </a:lnTo>
                  <a:lnTo>
                    <a:pt x="1695742" y="67919"/>
                  </a:lnTo>
                  <a:lnTo>
                    <a:pt x="1662734" y="40665"/>
                  </a:lnTo>
                  <a:lnTo>
                    <a:pt x="1629181" y="22440"/>
                  </a:lnTo>
                  <a:lnTo>
                    <a:pt x="1624850" y="20078"/>
                  </a:lnTo>
                  <a:lnTo>
                    <a:pt x="1583016" y="7073"/>
                  </a:lnTo>
                  <a:lnTo>
                    <a:pt x="1538135" y="2527"/>
                  </a:lnTo>
                  <a:lnTo>
                    <a:pt x="1493253" y="7073"/>
                  </a:lnTo>
                  <a:lnTo>
                    <a:pt x="1451419" y="20078"/>
                  </a:lnTo>
                  <a:lnTo>
                    <a:pt x="1413548" y="40665"/>
                  </a:lnTo>
                  <a:lnTo>
                    <a:pt x="1380528" y="67919"/>
                  </a:lnTo>
                  <a:lnTo>
                    <a:pt x="1353273" y="100926"/>
                  </a:lnTo>
                  <a:lnTo>
                    <a:pt x="1332687" y="138811"/>
                  </a:lnTo>
                  <a:lnTo>
                    <a:pt x="1319682" y="180632"/>
                  </a:lnTo>
                  <a:lnTo>
                    <a:pt x="1315135" y="225526"/>
                  </a:lnTo>
                  <a:lnTo>
                    <a:pt x="1319682" y="270421"/>
                  </a:lnTo>
                  <a:lnTo>
                    <a:pt x="1332687" y="312254"/>
                  </a:lnTo>
                  <a:lnTo>
                    <a:pt x="1353273" y="350139"/>
                  </a:lnTo>
                  <a:lnTo>
                    <a:pt x="1380528" y="383159"/>
                  </a:lnTo>
                  <a:lnTo>
                    <a:pt x="1413548" y="410413"/>
                  </a:lnTo>
                  <a:lnTo>
                    <a:pt x="1451419" y="430999"/>
                  </a:lnTo>
                  <a:lnTo>
                    <a:pt x="1493253" y="444017"/>
                  </a:lnTo>
                  <a:lnTo>
                    <a:pt x="1538135" y="448551"/>
                  </a:lnTo>
                  <a:lnTo>
                    <a:pt x="1583016" y="444017"/>
                  </a:lnTo>
                  <a:lnTo>
                    <a:pt x="1624850" y="430999"/>
                  </a:lnTo>
                  <a:lnTo>
                    <a:pt x="1662734" y="410413"/>
                  </a:lnTo>
                  <a:lnTo>
                    <a:pt x="1695742" y="383159"/>
                  </a:lnTo>
                  <a:lnTo>
                    <a:pt x="1722996" y="350139"/>
                  </a:lnTo>
                  <a:lnTo>
                    <a:pt x="1743583" y="312254"/>
                  </a:lnTo>
                  <a:lnTo>
                    <a:pt x="1756600" y="270421"/>
                  </a:lnTo>
                  <a:lnTo>
                    <a:pt x="1761134" y="225526"/>
                  </a:lnTo>
                  <a:close/>
                </a:path>
              </a:pathLst>
            </a:custGeom>
            <a:solidFill>
              <a:srgbClr val="AAAAAA"/>
            </a:solidFill>
          </p:spPr>
          <p:txBody>
            <a:bodyPr wrap="square" lIns="0" tIns="0" rIns="0" bIns="0" rtlCol="0"/>
            <a:lstStyle/>
            <a:p>
              <a:endParaRPr dirty="0"/>
            </a:p>
          </p:txBody>
        </p:sp>
        <p:pic>
          <p:nvPicPr>
            <p:cNvPr id="18" name="object 18"/>
            <p:cNvPicPr/>
            <p:nvPr/>
          </p:nvPicPr>
          <p:blipFill>
            <a:blip r:embed="rId6" cstate="screen">
              <a:extLst>
                <a:ext uri="{28A0092B-C50C-407E-A947-70E740481C1C}">
                  <a14:useLocalDpi xmlns:a14="http://schemas.microsoft.com/office/drawing/2010/main"/>
                </a:ext>
              </a:extLst>
            </a:blip>
            <a:stretch>
              <a:fillRect/>
            </a:stretch>
          </p:blipFill>
          <p:spPr>
            <a:xfrm>
              <a:off x="5358372" y="10138439"/>
              <a:ext cx="132194" cy="66081"/>
            </a:xfrm>
            <a:prstGeom prst="rect">
              <a:avLst/>
            </a:prstGeom>
          </p:spPr>
        </p:pic>
        <p:sp>
          <p:nvSpPr>
            <p:cNvPr id="19" name="object 19"/>
            <p:cNvSpPr/>
            <p:nvPr/>
          </p:nvSpPr>
          <p:spPr>
            <a:xfrm>
              <a:off x="5327231" y="9817512"/>
              <a:ext cx="983615" cy="333375"/>
            </a:xfrm>
            <a:custGeom>
              <a:avLst/>
              <a:gdLst/>
              <a:ahLst/>
              <a:cxnLst/>
              <a:rect l="l" t="t" r="r" b="b"/>
              <a:pathLst>
                <a:path w="983614" h="333375">
                  <a:moveTo>
                    <a:pt x="45097" y="171869"/>
                  </a:moveTo>
                  <a:lnTo>
                    <a:pt x="43319" y="163093"/>
                  </a:lnTo>
                  <a:lnTo>
                    <a:pt x="38493" y="155930"/>
                  </a:lnTo>
                  <a:lnTo>
                    <a:pt x="31318" y="151104"/>
                  </a:lnTo>
                  <a:lnTo>
                    <a:pt x="22542" y="149326"/>
                  </a:lnTo>
                  <a:lnTo>
                    <a:pt x="13766" y="151104"/>
                  </a:lnTo>
                  <a:lnTo>
                    <a:pt x="6604" y="155930"/>
                  </a:lnTo>
                  <a:lnTo>
                    <a:pt x="1778" y="163093"/>
                  </a:lnTo>
                  <a:lnTo>
                    <a:pt x="0" y="171869"/>
                  </a:lnTo>
                  <a:lnTo>
                    <a:pt x="1778" y="180657"/>
                  </a:lnTo>
                  <a:lnTo>
                    <a:pt x="6604" y="187820"/>
                  </a:lnTo>
                  <a:lnTo>
                    <a:pt x="13766" y="192659"/>
                  </a:lnTo>
                  <a:lnTo>
                    <a:pt x="22542" y="194424"/>
                  </a:lnTo>
                  <a:lnTo>
                    <a:pt x="31318" y="192659"/>
                  </a:lnTo>
                  <a:lnTo>
                    <a:pt x="38493" y="187820"/>
                  </a:lnTo>
                  <a:lnTo>
                    <a:pt x="43319" y="180657"/>
                  </a:lnTo>
                  <a:lnTo>
                    <a:pt x="45097" y="171869"/>
                  </a:lnTo>
                  <a:close/>
                </a:path>
                <a:path w="983614" h="333375">
                  <a:moveTo>
                    <a:pt x="194462" y="171869"/>
                  </a:moveTo>
                  <a:lnTo>
                    <a:pt x="192684" y="163093"/>
                  </a:lnTo>
                  <a:lnTo>
                    <a:pt x="187858" y="155930"/>
                  </a:lnTo>
                  <a:lnTo>
                    <a:pt x="180695" y="151104"/>
                  </a:lnTo>
                  <a:lnTo>
                    <a:pt x="171919" y="149326"/>
                  </a:lnTo>
                  <a:lnTo>
                    <a:pt x="163144" y="151104"/>
                  </a:lnTo>
                  <a:lnTo>
                    <a:pt x="155981" y="155930"/>
                  </a:lnTo>
                  <a:lnTo>
                    <a:pt x="151142" y="163093"/>
                  </a:lnTo>
                  <a:lnTo>
                    <a:pt x="149377" y="171869"/>
                  </a:lnTo>
                  <a:lnTo>
                    <a:pt x="151142" y="180657"/>
                  </a:lnTo>
                  <a:lnTo>
                    <a:pt x="155981" y="187820"/>
                  </a:lnTo>
                  <a:lnTo>
                    <a:pt x="163144" y="192659"/>
                  </a:lnTo>
                  <a:lnTo>
                    <a:pt x="171919" y="194424"/>
                  </a:lnTo>
                  <a:lnTo>
                    <a:pt x="180695" y="192659"/>
                  </a:lnTo>
                  <a:lnTo>
                    <a:pt x="187858" y="187820"/>
                  </a:lnTo>
                  <a:lnTo>
                    <a:pt x="192684" y="180657"/>
                  </a:lnTo>
                  <a:lnTo>
                    <a:pt x="194462" y="171869"/>
                  </a:lnTo>
                  <a:close/>
                </a:path>
                <a:path w="983614" h="333375">
                  <a:moveTo>
                    <a:pt x="983145" y="166560"/>
                  </a:moveTo>
                  <a:lnTo>
                    <a:pt x="977188" y="122326"/>
                  </a:lnTo>
                  <a:lnTo>
                    <a:pt x="961745" y="85801"/>
                  </a:lnTo>
                  <a:lnTo>
                    <a:pt x="961745" y="166560"/>
                  </a:lnTo>
                  <a:lnTo>
                    <a:pt x="954328" y="212394"/>
                  </a:lnTo>
                  <a:lnTo>
                    <a:pt x="933704" y="252234"/>
                  </a:lnTo>
                  <a:lnTo>
                    <a:pt x="902258" y="283679"/>
                  </a:lnTo>
                  <a:lnTo>
                    <a:pt x="862418" y="304304"/>
                  </a:lnTo>
                  <a:lnTo>
                    <a:pt x="816597" y="311721"/>
                  </a:lnTo>
                  <a:lnTo>
                    <a:pt x="770763" y="304304"/>
                  </a:lnTo>
                  <a:lnTo>
                    <a:pt x="730923" y="283679"/>
                  </a:lnTo>
                  <a:lnTo>
                    <a:pt x="699490" y="252234"/>
                  </a:lnTo>
                  <a:lnTo>
                    <a:pt x="678853" y="212394"/>
                  </a:lnTo>
                  <a:lnTo>
                    <a:pt x="671436" y="166560"/>
                  </a:lnTo>
                  <a:lnTo>
                    <a:pt x="678853" y="120738"/>
                  </a:lnTo>
                  <a:lnTo>
                    <a:pt x="699490" y="80886"/>
                  </a:lnTo>
                  <a:lnTo>
                    <a:pt x="730923" y="49441"/>
                  </a:lnTo>
                  <a:lnTo>
                    <a:pt x="770763" y="28816"/>
                  </a:lnTo>
                  <a:lnTo>
                    <a:pt x="816597" y="21399"/>
                  </a:lnTo>
                  <a:lnTo>
                    <a:pt x="862418" y="28816"/>
                  </a:lnTo>
                  <a:lnTo>
                    <a:pt x="902258" y="49441"/>
                  </a:lnTo>
                  <a:lnTo>
                    <a:pt x="933704" y="80886"/>
                  </a:lnTo>
                  <a:lnTo>
                    <a:pt x="954328" y="120738"/>
                  </a:lnTo>
                  <a:lnTo>
                    <a:pt x="961745" y="166560"/>
                  </a:lnTo>
                  <a:lnTo>
                    <a:pt x="961745" y="85801"/>
                  </a:lnTo>
                  <a:lnTo>
                    <a:pt x="934313" y="48831"/>
                  </a:lnTo>
                  <a:lnTo>
                    <a:pt x="900595" y="22771"/>
                  </a:lnTo>
                  <a:lnTo>
                    <a:pt x="860818" y="5956"/>
                  </a:lnTo>
                  <a:lnTo>
                    <a:pt x="816597" y="0"/>
                  </a:lnTo>
                  <a:lnTo>
                    <a:pt x="772375" y="5956"/>
                  </a:lnTo>
                  <a:lnTo>
                    <a:pt x="732599" y="22771"/>
                  </a:lnTo>
                  <a:lnTo>
                    <a:pt x="698881" y="48831"/>
                  </a:lnTo>
                  <a:lnTo>
                    <a:pt x="672807" y="82550"/>
                  </a:lnTo>
                  <a:lnTo>
                    <a:pt x="655993" y="122326"/>
                  </a:lnTo>
                  <a:lnTo>
                    <a:pt x="650036" y="166560"/>
                  </a:lnTo>
                  <a:lnTo>
                    <a:pt x="655993" y="210794"/>
                  </a:lnTo>
                  <a:lnTo>
                    <a:pt x="672807" y="250571"/>
                  </a:lnTo>
                  <a:lnTo>
                    <a:pt x="698881" y="284302"/>
                  </a:lnTo>
                  <a:lnTo>
                    <a:pt x="732599" y="310362"/>
                  </a:lnTo>
                  <a:lnTo>
                    <a:pt x="772375" y="327177"/>
                  </a:lnTo>
                  <a:lnTo>
                    <a:pt x="816597" y="333133"/>
                  </a:lnTo>
                  <a:lnTo>
                    <a:pt x="860818" y="327177"/>
                  </a:lnTo>
                  <a:lnTo>
                    <a:pt x="897369" y="311721"/>
                  </a:lnTo>
                  <a:lnTo>
                    <a:pt x="900595" y="310362"/>
                  </a:lnTo>
                  <a:lnTo>
                    <a:pt x="934313" y="284302"/>
                  </a:lnTo>
                  <a:lnTo>
                    <a:pt x="960374" y="250571"/>
                  </a:lnTo>
                  <a:lnTo>
                    <a:pt x="977188" y="210794"/>
                  </a:lnTo>
                  <a:lnTo>
                    <a:pt x="983145" y="166560"/>
                  </a:lnTo>
                  <a:close/>
                </a:path>
              </a:pathLst>
            </a:custGeom>
            <a:solidFill>
              <a:srgbClr val="AAAAAA"/>
            </a:solidFill>
          </p:spPr>
          <p:txBody>
            <a:bodyPr wrap="square" lIns="0" tIns="0" rIns="0" bIns="0" rtlCol="0"/>
            <a:lstStyle/>
            <a:p>
              <a:endParaRPr dirty="0"/>
            </a:p>
          </p:txBody>
        </p:sp>
        <p:pic>
          <p:nvPicPr>
            <p:cNvPr id="20" name="object 20"/>
            <p:cNvPicPr/>
            <p:nvPr/>
          </p:nvPicPr>
          <p:blipFill>
            <a:blip r:embed="rId7" cstate="screen">
              <a:extLst>
                <a:ext uri="{28A0092B-C50C-407E-A947-70E740481C1C}">
                  <a14:useLocalDpi xmlns:a14="http://schemas.microsoft.com/office/drawing/2010/main"/>
                </a:ext>
              </a:extLst>
            </a:blip>
            <a:stretch>
              <a:fillRect/>
            </a:stretch>
          </p:blipFill>
          <p:spPr>
            <a:xfrm>
              <a:off x="6239676" y="10088338"/>
              <a:ext cx="162940" cy="162968"/>
            </a:xfrm>
            <a:prstGeom prst="rect">
              <a:avLst/>
            </a:prstGeom>
          </p:spPr>
        </p:pic>
        <p:sp>
          <p:nvSpPr>
            <p:cNvPr id="21" name="object 21"/>
            <p:cNvSpPr/>
            <p:nvPr/>
          </p:nvSpPr>
          <p:spPr>
            <a:xfrm>
              <a:off x="2950066" y="9715948"/>
              <a:ext cx="35560" cy="649605"/>
            </a:xfrm>
            <a:custGeom>
              <a:avLst/>
              <a:gdLst/>
              <a:ahLst/>
              <a:cxnLst/>
              <a:rect l="l" t="t" r="r" b="b"/>
              <a:pathLst>
                <a:path w="35560" h="649604">
                  <a:moveTo>
                    <a:pt x="27402" y="0"/>
                  </a:moveTo>
                  <a:lnTo>
                    <a:pt x="7895" y="0"/>
                  </a:lnTo>
                  <a:lnTo>
                    <a:pt x="0" y="7895"/>
                  </a:lnTo>
                  <a:lnTo>
                    <a:pt x="0" y="641247"/>
                  </a:lnTo>
                  <a:lnTo>
                    <a:pt x="7895" y="649132"/>
                  </a:lnTo>
                  <a:lnTo>
                    <a:pt x="17643" y="649132"/>
                  </a:lnTo>
                  <a:lnTo>
                    <a:pt x="27402" y="649132"/>
                  </a:lnTo>
                  <a:lnTo>
                    <a:pt x="35297" y="641247"/>
                  </a:lnTo>
                  <a:lnTo>
                    <a:pt x="35297" y="7895"/>
                  </a:lnTo>
                  <a:lnTo>
                    <a:pt x="27402" y="0"/>
                  </a:lnTo>
                  <a:close/>
                </a:path>
              </a:pathLst>
            </a:custGeom>
            <a:solidFill>
              <a:srgbClr val="DFDFDF"/>
            </a:solidFill>
          </p:spPr>
          <p:txBody>
            <a:bodyPr wrap="square" lIns="0" tIns="0" rIns="0" bIns="0" rtlCol="0"/>
            <a:lstStyle/>
            <a:p>
              <a:endParaRPr dirty="0"/>
            </a:p>
          </p:txBody>
        </p:sp>
        <p:pic>
          <p:nvPicPr>
            <p:cNvPr id="22" name="object 22"/>
            <p:cNvPicPr/>
            <p:nvPr/>
          </p:nvPicPr>
          <p:blipFill>
            <a:blip r:embed="rId8" cstate="screen">
              <a:extLst>
                <a:ext uri="{28A0092B-C50C-407E-A947-70E740481C1C}">
                  <a14:useLocalDpi xmlns:a14="http://schemas.microsoft.com/office/drawing/2010/main"/>
                </a:ext>
              </a:extLst>
            </a:blip>
            <a:stretch>
              <a:fillRect/>
            </a:stretch>
          </p:blipFill>
          <p:spPr>
            <a:xfrm>
              <a:off x="2462565" y="9970908"/>
              <a:ext cx="197606" cy="134205"/>
            </a:xfrm>
            <a:prstGeom prst="rect">
              <a:avLst/>
            </a:prstGeom>
          </p:spPr>
        </p:pic>
      </p:grpSp>
      <p:sp>
        <p:nvSpPr>
          <p:cNvPr id="23" name="object 23"/>
          <p:cNvSpPr txBox="1">
            <a:spLocks noGrp="1"/>
          </p:cNvSpPr>
          <p:nvPr>
            <p:ph type="title" idx="4294967295"/>
          </p:nvPr>
        </p:nvSpPr>
        <p:spPr>
          <a:xfrm>
            <a:off x="2644645" y="764312"/>
            <a:ext cx="3765550" cy="534035"/>
          </a:xfrm>
          <a:prstGeom prst="rect">
            <a:avLst/>
          </a:prstGeom>
        </p:spPr>
        <p:txBody>
          <a:bodyPr vert="horz" wrap="square" lIns="0" tIns="17145" rIns="0" bIns="0" rtlCol="0">
            <a:spAutoFit/>
          </a:bodyPr>
          <a:lstStyle/>
          <a:p>
            <a:pPr marL="12700">
              <a:lnSpc>
                <a:spcPct val="100000"/>
              </a:lnSpc>
              <a:spcBef>
                <a:spcPts val="135"/>
              </a:spcBef>
            </a:pPr>
            <a:r>
              <a:rPr lang="en" sz="3300" b="1" spc="-45" dirty="0">
                <a:solidFill>
                  <a:srgbClr val="FFFFFF"/>
                </a:solidFill>
                <a:latin typeface="Lucida Sans"/>
                <a:cs typeface="Lucida Sans"/>
              </a:rPr>
              <a:t>New message</a:t>
            </a:r>
            <a:endParaRPr sz="3300" dirty="0">
              <a:latin typeface="Lucida Sans"/>
              <a:cs typeface="Lucida Sans"/>
            </a:endParaRPr>
          </a:p>
        </p:txBody>
      </p:sp>
      <p:sp>
        <p:nvSpPr>
          <p:cNvPr id="24" name="object 24"/>
          <p:cNvSpPr txBox="1"/>
          <p:nvPr/>
        </p:nvSpPr>
        <p:spPr>
          <a:xfrm>
            <a:off x="15812002" y="9804158"/>
            <a:ext cx="1445260" cy="448945"/>
          </a:xfrm>
          <a:prstGeom prst="rect">
            <a:avLst/>
          </a:prstGeom>
        </p:spPr>
        <p:txBody>
          <a:bodyPr vert="horz" wrap="square" lIns="0" tIns="16510" rIns="0" bIns="0" rtlCol="0">
            <a:spAutoFit/>
          </a:bodyPr>
          <a:lstStyle/>
          <a:p>
            <a:pPr marL="12700">
              <a:lnSpc>
                <a:spcPct val="100000"/>
              </a:lnSpc>
              <a:spcBef>
                <a:spcPts val="130"/>
              </a:spcBef>
            </a:pPr>
            <a:r>
              <a:rPr lang="en" sz="2750" b="1" spc="-20" dirty="0">
                <a:solidFill>
                  <a:srgbClr val="FFFFFF"/>
                </a:solidFill>
                <a:latin typeface="Lucida Sans"/>
                <a:cs typeface="Lucida Sans"/>
              </a:rPr>
              <a:t>Send</a:t>
            </a:r>
            <a:endParaRPr sz="2750" dirty="0">
              <a:latin typeface="Lucida Sans"/>
              <a:cs typeface="Lucida Sans"/>
            </a:endParaRPr>
          </a:p>
        </p:txBody>
      </p:sp>
      <p:sp>
        <p:nvSpPr>
          <p:cNvPr id="25" name="object 25"/>
          <p:cNvSpPr txBox="1"/>
          <p:nvPr/>
        </p:nvSpPr>
        <p:spPr>
          <a:xfrm>
            <a:off x="2588711" y="2683030"/>
            <a:ext cx="1297616" cy="1322157"/>
          </a:xfrm>
          <a:prstGeom prst="rect">
            <a:avLst/>
          </a:prstGeom>
        </p:spPr>
        <p:txBody>
          <a:bodyPr vert="horz" wrap="square" lIns="0" tIns="16510" rIns="0" bIns="0" rtlCol="0">
            <a:spAutoFit/>
          </a:bodyPr>
          <a:lstStyle/>
          <a:p>
            <a:pPr marL="67945">
              <a:lnSpc>
                <a:spcPct val="100000"/>
              </a:lnSpc>
              <a:spcBef>
                <a:spcPts val="130"/>
              </a:spcBef>
            </a:pPr>
            <a:r>
              <a:rPr lang="en" sz="2750" b="1" spc="-190" dirty="0">
                <a:solidFill>
                  <a:srgbClr val="AAAAAA"/>
                </a:solidFill>
                <a:latin typeface="Lucida Sans"/>
                <a:cs typeface="Lucida Sans"/>
              </a:rPr>
              <a:t>At</a:t>
            </a:r>
            <a:endParaRPr sz="2750" dirty="0">
              <a:latin typeface="Lucida Sans"/>
              <a:cs typeface="Lucida Sans"/>
            </a:endParaRPr>
          </a:p>
          <a:p>
            <a:pPr>
              <a:lnSpc>
                <a:spcPct val="100000"/>
              </a:lnSpc>
              <a:spcBef>
                <a:spcPts val="50"/>
              </a:spcBef>
            </a:pPr>
            <a:endParaRPr sz="2900" dirty="0">
              <a:latin typeface="Lucida Sans"/>
              <a:cs typeface="Lucida Sans"/>
            </a:endParaRPr>
          </a:p>
          <a:p>
            <a:pPr marL="12700">
              <a:lnSpc>
                <a:spcPct val="100000"/>
              </a:lnSpc>
            </a:pPr>
            <a:r>
              <a:rPr lang="en" sz="2750" b="1" spc="-65" dirty="0">
                <a:solidFill>
                  <a:srgbClr val="AAAAAA"/>
                </a:solidFill>
                <a:latin typeface="Lucida Sans"/>
                <a:cs typeface="Lucida Sans"/>
              </a:rPr>
              <a:t>Object</a:t>
            </a:r>
            <a:endParaRPr sz="2750" dirty="0">
              <a:latin typeface="Lucida Sans"/>
              <a:cs typeface="Lucid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8733" y="662739"/>
            <a:ext cx="16464280" cy="10237470"/>
            <a:chOff x="1848733" y="662739"/>
            <a:chExt cx="16464280" cy="10237470"/>
          </a:xfrm>
        </p:grpSpPr>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1848733" y="662739"/>
              <a:ext cx="16463797" cy="10237211"/>
            </a:xfrm>
            <a:prstGeom prst="rect">
              <a:avLst/>
            </a:prstGeom>
          </p:spPr>
        </p:pic>
        <p:sp>
          <p:nvSpPr>
            <p:cNvPr id="5" name="object 5"/>
            <p:cNvSpPr/>
            <p:nvPr/>
          </p:nvSpPr>
          <p:spPr>
            <a:xfrm>
              <a:off x="2091229" y="906836"/>
              <a:ext cx="15829915" cy="9603740"/>
            </a:xfrm>
            <a:custGeom>
              <a:avLst/>
              <a:gdLst/>
              <a:ahLst/>
              <a:cxnLst/>
              <a:rect l="l" t="t" r="r" b="b"/>
              <a:pathLst>
                <a:path w="15829915" h="9603740">
                  <a:moveTo>
                    <a:pt x="15643816" y="0"/>
                  </a:moveTo>
                  <a:lnTo>
                    <a:pt x="186057" y="0"/>
                  </a:lnTo>
                  <a:lnTo>
                    <a:pt x="136594" y="6646"/>
                  </a:lnTo>
                  <a:lnTo>
                    <a:pt x="92148" y="25403"/>
                  </a:lnTo>
                  <a:lnTo>
                    <a:pt x="54493" y="54495"/>
                  </a:lnTo>
                  <a:lnTo>
                    <a:pt x="25401" y="92149"/>
                  </a:lnTo>
                  <a:lnTo>
                    <a:pt x="6645" y="136591"/>
                  </a:lnTo>
                  <a:lnTo>
                    <a:pt x="0" y="186046"/>
                  </a:lnTo>
                  <a:lnTo>
                    <a:pt x="0" y="9386373"/>
                  </a:lnTo>
                  <a:lnTo>
                    <a:pt x="5732" y="9436135"/>
                  </a:lnTo>
                  <a:lnTo>
                    <a:pt x="22059" y="9481813"/>
                  </a:lnTo>
                  <a:lnTo>
                    <a:pt x="47678" y="9522105"/>
                  </a:lnTo>
                  <a:lnTo>
                    <a:pt x="81287" y="9555711"/>
                  </a:lnTo>
                  <a:lnTo>
                    <a:pt x="121582" y="9581327"/>
                  </a:lnTo>
                  <a:lnTo>
                    <a:pt x="167261" y="9597652"/>
                  </a:lnTo>
                  <a:lnTo>
                    <a:pt x="217019" y="9603382"/>
                  </a:lnTo>
                  <a:lnTo>
                    <a:pt x="15612854" y="9603382"/>
                  </a:lnTo>
                  <a:lnTo>
                    <a:pt x="15662612" y="9597652"/>
                  </a:lnTo>
                  <a:lnTo>
                    <a:pt x="15708289" y="9581327"/>
                  </a:lnTo>
                  <a:lnTo>
                    <a:pt x="15748582" y="9555711"/>
                  </a:lnTo>
                  <a:lnTo>
                    <a:pt x="15782188" y="9522105"/>
                  </a:lnTo>
                  <a:lnTo>
                    <a:pt x="15807806" y="9481813"/>
                  </a:lnTo>
                  <a:lnTo>
                    <a:pt x="15824132" y="9436135"/>
                  </a:lnTo>
                  <a:lnTo>
                    <a:pt x="15829863" y="9386373"/>
                  </a:lnTo>
                  <a:lnTo>
                    <a:pt x="15829863" y="186046"/>
                  </a:lnTo>
                  <a:lnTo>
                    <a:pt x="15823217" y="136591"/>
                  </a:lnTo>
                  <a:lnTo>
                    <a:pt x="15804462" y="92149"/>
                  </a:lnTo>
                  <a:lnTo>
                    <a:pt x="15775371" y="54495"/>
                  </a:lnTo>
                  <a:lnTo>
                    <a:pt x="15737718" y="25403"/>
                  </a:lnTo>
                  <a:lnTo>
                    <a:pt x="15693275" y="6646"/>
                  </a:lnTo>
                  <a:lnTo>
                    <a:pt x="15643816" y="0"/>
                  </a:lnTo>
                  <a:close/>
                </a:path>
              </a:pathLst>
            </a:custGeom>
            <a:solidFill>
              <a:srgbClr val="FFFFFF"/>
            </a:solidFill>
          </p:spPr>
          <p:txBody>
            <a:bodyPr wrap="square" lIns="0" tIns="0" rIns="0" bIns="0" rtlCol="0"/>
            <a:lstStyle/>
            <a:p>
              <a:endParaRPr dirty="0"/>
            </a:p>
          </p:txBody>
        </p:sp>
        <p:sp>
          <p:nvSpPr>
            <p:cNvPr id="6" name="object 6"/>
            <p:cNvSpPr/>
            <p:nvPr/>
          </p:nvSpPr>
          <p:spPr>
            <a:xfrm>
              <a:off x="2091236" y="906839"/>
              <a:ext cx="15829915" cy="847090"/>
            </a:xfrm>
            <a:custGeom>
              <a:avLst/>
              <a:gdLst/>
              <a:ahLst/>
              <a:cxnLst/>
              <a:rect l="l" t="t" r="r" b="b"/>
              <a:pathLst>
                <a:path w="15829915" h="847089">
                  <a:moveTo>
                    <a:pt x="15644361" y="0"/>
                  </a:moveTo>
                  <a:lnTo>
                    <a:pt x="185491" y="0"/>
                  </a:lnTo>
                  <a:lnTo>
                    <a:pt x="136179" y="6626"/>
                  </a:lnTo>
                  <a:lnTo>
                    <a:pt x="91869" y="25327"/>
                  </a:lnTo>
                  <a:lnTo>
                    <a:pt x="54328" y="54333"/>
                  </a:lnTo>
                  <a:lnTo>
                    <a:pt x="25324" y="91876"/>
                  </a:lnTo>
                  <a:lnTo>
                    <a:pt x="6625" y="136189"/>
                  </a:lnTo>
                  <a:lnTo>
                    <a:pt x="0" y="185502"/>
                  </a:lnTo>
                  <a:lnTo>
                    <a:pt x="0" y="846560"/>
                  </a:lnTo>
                  <a:lnTo>
                    <a:pt x="15829853" y="846560"/>
                  </a:lnTo>
                  <a:lnTo>
                    <a:pt x="15829853" y="185502"/>
                  </a:lnTo>
                  <a:lnTo>
                    <a:pt x="15823227" y="136189"/>
                  </a:lnTo>
                  <a:lnTo>
                    <a:pt x="15804528" y="91876"/>
                  </a:lnTo>
                  <a:lnTo>
                    <a:pt x="15775524" y="54333"/>
                  </a:lnTo>
                  <a:lnTo>
                    <a:pt x="15737983" y="25327"/>
                  </a:lnTo>
                  <a:lnTo>
                    <a:pt x="15693673" y="6626"/>
                  </a:lnTo>
                  <a:lnTo>
                    <a:pt x="15644361" y="0"/>
                  </a:lnTo>
                  <a:close/>
                </a:path>
              </a:pathLst>
            </a:custGeom>
            <a:solidFill>
              <a:srgbClr val="A663C7"/>
            </a:solidFill>
          </p:spPr>
          <p:txBody>
            <a:bodyPr wrap="square" lIns="0" tIns="0" rIns="0" bIns="0" rtlCol="0"/>
            <a:lstStyle/>
            <a:p>
              <a:endParaRPr dirty="0"/>
            </a:p>
          </p:txBody>
        </p:sp>
        <p:sp>
          <p:nvSpPr>
            <p:cNvPr id="7" name="object 7"/>
            <p:cNvSpPr/>
            <p:nvPr/>
          </p:nvSpPr>
          <p:spPr>
            <a:xfrm>
              <a:off x="4343019" y="1067104"/>
              <a:ext cx="12554585" cy="478790"/>
            </a:xfrm>
            <a:custGeom>
              <a:avLst/>
              <a:gdLst/>
              <a:ahLst/>
              <a:cxnLst/>
              <a:rect l="l" t="t" r="r" b="b"/>
              <a:pathLst>
                <a:path w="12554585" h="478790">
                  <a:moveTo>
                    <a:pt x="12326294" y="0"/>
                  </a:moveTo>
                  <a:lnTo>
                    <a:pt x="228139" y="0"/>
                  </a:lnTo>
                  <a:lnTo>
                    <a:pt x="182162" y="4635"/>
                  </a:lnTo>
                  <a:lnTo>
                    <a:pt x="139338" y="17928"/>
                  </a:lnTo>
                  <a:lnTo>
                    <a:pt x="100585" y="38963"/>
                  </a:lnTo>
                  <a:lnTo>
                    <a:pt x="66821" y="66821"/>
                  </a:lnTo>
                  <a:lnTo>
                    <a:pt x="38963" y="100585"/>
                  </a:lnTo>
                  <a:lnTo>
                    <a:pt x="17928" y="139338"/>
                  </a:lnTo>
                  <a:lnTo>
                    <a:pt x="4635" y="182162"/>
                  </a:lnTo>
                  <a:lnTo>
                    <a:pt x="0" y="228139"/>
                  </a:lnTo>
                  <a:lnTo>
                    <a:pt x="0" y="250494"/>
                  </a:lnTo>
                  <a:lnTo>
                    <a:pt x="4635" y="296472"/>
                  </a:lnTo>
                  <a:lnTo>
                    <a:pt x="17928" y="339296"/>
                  </a:lnTo>
                  <a:lnTo>
                    <a:pt x="38963" y="378049"/>
                  </a:lnTo>
                  <a:lnTo>
                    <a:pt x="66821" y="411813"/>
                  </a:lnTo>
                  <a:lnTo>
                    <a:pt x="100585" y="439671"/>
                  </a:lnTo>
                  <a:lnTo>
                    <a:pt x="139338" y="460706"/>
                  </a:lnTo>
                  <a:lnTo>
                    <a:pt x="182162" y="473999"/>
                  </a:lnTo>
                  <a:lnTo>
                    <a:pt x="228139" y="478634"/>
                  </a:lnTo>
                  <a:lnTo>
                    <a:pt x="12326294" y="478634"/>
                  </a:lnTo>
                  <a:lnTo>
                    <a:pt x="12372269" y="473999"/>
                  </a:lnTo>
                  <a:lnTo>
                    <a:pt x="12415091" y="460706"/>
                  </a:lnTo>
                  <a:lnTo>
                    <a:pt x="12453844" y="439671"/>
                  </a:lnTo>
                  <a:lnTo>
                    <a:pt x="12487609" y="411813"/>
                  </a:lnTo>
                  <a:lnTo>
                    <a:pt x="12515468" y="378049"/>
                  </a:lnTo>
                  <a:lnTo>
                    <a:pt x="12536504" y="339296"/>
                  </a:lnTo>
                  <a:lnTo>
                    <a:pt x="12549798" y="296472"/>
                  </a:lnTo>
                  <a:lnTo>
                    <a:pt x="12554434" y="250494"/>
                  </a:lnTo>
                  <a:lnTo>
                    <a:pt x="12554434" y="228139"/>
                  </a:lnTo>
                  <a:lnTo>
                    <a:pt x="12549798" y="182162"/>
                  </a:lnTo>
                  <a:lnTo>
                    <a:pt x="12536504" y="139338"/>
                  </a:lnTo>
                  <a:lnTo>
                    <a:pt x="12515468" y="100585"/>
                  </a:lnTo>
                  <a:lnTo>
                    <a:pt x="12487609" y="66821"/>
                  </a:lnTo>
                  <a:lnTo>
                    <a:pt x="12453844" y="38963"/>
                  </a:lnTo>
                  <a:lnTo>
                    <a:pt x="12415091" y="17928"/>
                  </a:lnTo>
                  <a:lnTo>
                    <a:pt x="12372269" y="4635"/>
                  </a:lnTo>
                  <a:lnTo>
                    <a:pt x="12326294" y="0"/>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screen">
              <a:extLst>
                <a:ext uri="{28A0092B-C50C-407E-A947-70E740481C1C}">
                  <a14:useLocalDpi xmlns:a14="http://schemas.microsoft.com/office/drawing/2010/main"/>
                </a:ext>
              </a:extLst>
            </a:blip>
            <a:stretch>
              <a:fillRect/>
            </a:stretch>
          </p:blipFill>
          <p:spPr>
            <a:xfrm>
              <a:off x="2318534" y="1233880"/>
              <a:ext cx="192486" cy="192475"/>
            </a:xfrm>
            <a:prstGeom prst="rect">
              <a:avLst/>
            </a:prstGeom>
          </p:spPr>
        </p:pic>
        <p:pic>
          <p:nvPicPr>
            <p:cNvPr id="9" name="object 9"/>
            <p:cNvPicPr/>
            <p:nvPr/>
          </p:nvPicPr>
          <p:blipFill>
            <a:blip r:embed="rId4" cstate="screen">
              <a:extLst>
                <a:ext uri="{28A0092B-C50C-407E-A947-70E740481C1C}">
                  <a14:useLocalDpi xmlns:a14="http://schemas.microsoft.com/office/drawing/2010/main"/>
                </a:ext>
              </a:extLst>
            </a:blip>
            <a:stretch>
              <a:fillRect/>
            </a:stretch>
          </p:blipFill>
          <p:spPr>
            <a:xfrm>
              <a:off x="2711476" y="1233880"/>
              <a:ext cx="192486" cy="192475"/>
            </a:xfrm>
            <a:prstGeom prst="rect">
              <a:avLst/>
            </a:prstGeom>
          </p:spPr>
        </p:pic>
        <p:pic>
          <p:nvPicPr>
            <p:cNvPr id="10" name="object 10"/>
            <p:cNvPicPr/>
            <p:nvPr/>
          </p:nvPicPr>
          <p:blipFill>
            <a:blip r:embed="rId3" cstate="screen">
              <a:extLst>
                <a:ext uri="{28A0092B-C50C-407E-A947-70E740481C1C}">
                  <a14:useLocalDpi xmlns:a14="http://schemas.microsoft.com/office/drawing/2010/main"/>
                </a:ext>
              </a:extLst>
            </a:blip>
            <a:stretch>
              <a:fillRect/>
            </a:stretch>
          </p:blipFill>
          <p:spPr>
            <a:xfrm>
              <a:off x="3104419" y="1233880"/>
              <a:ext cx="192486" cy="192475"/>
            </a:xfrm>
            <a:prstGeom prst="rect">
              <a:avLst/>
            </a:prstGeom>
          </p:spPr>
        </p:pic>
        <p:pic>
          <p:nvPicPr>
            <p:cNvPr id="11" name="object 11"/>
            <p:cNvPicPr/>
            <p:nvPr/>
          </p:nvPicPr>
          <p:blipFill>
            <a:blip r:embed="rId5" cstate="screen">
              <a:extLst>
                <a:ext uri="{28A0092B-C50C-407E-A947-70E740481C1C}">
                  <a14:useLocalDpi xmlns:a14="http://schemas.microsoft.com/office/drawing/2010/main"/>
                </a:ext>
              </a:extLst>
            </a:blip>
            <a:stretch>
              <a:fillRect/>
            </a:stretch>
          </p:blipFill>
          <p:spPr>
            <a:xfrm>
              <a:off x="17558055" y="1058861"/>
              <a:ext cx="106719" cy="106729"/>
            </a:xfrm>
            <a:prstGeom prst="rect">
              <a:avLst/>
            </a:prstGeom>
          </p:spPr>
        </p:pic>
        <p:pic>
          <p:nvPicPr>
            <p:cNvPr id="12" name="object 12"/>
            <p:cNvPicPr/>
            <p:nvPr/>
          </p:nvPicPr>
          <p:blipFill>
            <a:blip r:embed="rId6" cstate="screen">
              <a:extLst>
                <a:ext uri="{28A0092B-C50C-407E-A947-70E740481C1C}">
                  <a14:useLocalDpi xmlns:a14="http://schemas.microsoft.com/office/drawing/2010/main"/>
                </a:ext>
              </a:extLst>
            </a:blip>
            <a:stretch>
              <a:fillRect/>
            </a:stretch>
          </p:blipFill>
          <p:spPr>
            <a:xfrm>
              <a:off x="17558292" y="1276763"/>
              <a:ext cx="106729" cy="106719"/>
            </a:xfrm>
            <a:prstGeom prst="rect">
              <a:avLst/>
            </a:prstGeom>
          </p:spPr>
        </p:pic>
        <p:pic>
          <p:nvPicPr>
            <p:cNvPr id="13" name="object 13"/>
            <p:cNvPicPr/>
            <p:nvPr/>
          </p:nvPicPr>
          <p:blipFill>
            <a:blip r:embed="rId7" cstate="screen">
              <a:extLst>
                <a:ext uri="{28A0092B-C50C-407E-A947-70E740481C1C}">
                  <a14:useLocalDpi xmlns:a14="http://schemas.microsoft.com/office/drawing/2010/main"/>
                </a:ext>
              </a:extLst>
            </a:blip>
            <a:stretch>
              <a:fillRect/>
            </a:stretch>
          </p:blipFill>
          <p:spPr>
            <a:xfrm>
              <a:off x="17558539" y="1494651"/>
              <a:ext cx="106719" cy="106729"/>
            </a:xfrm>
            <a:prstGeom prst="rect">
              <a:avLst/>
            </a:prstGeom>
          </p:spPr>
        </p:pic>
        <p:sp>
          <p:nvSpPr>
            <p:cNvPr id="14" name="object 14"/>
            <p:cNvSpPr/>
            <p:nvPr/>
          </p:nvSpPr>
          <p:spPr>
            <a:xfrm>
              <a:off x="4459659" y="1191478"/>
              <a:ext cx="281940" cy="257175"/>
            </a:xfrm>
            <a:custGeom>
              <a:avLst/>
              <a:gdLst/>
              <a:ahLst/>
              <a:cxnLst/>
              <a:rect l="l" t="t" r="r" b="b"/>
              <a:pathLst>
                <a:path w="281939" h="257175">
                  <a:moveTo>
                    <a:pt x="190971" y="162455"/>
                  </a:moveTo>
                  <a:lnTo>
                    <a:pt x="148225" y="162455"/>
                  </a:lnTo>
                  <a:lnTo>
                    <a:pt x="259897" y="255688"/>
                  </a:lnTo>
                  <a:lnTo>
                    <a:pt x="263018" y="256735"/>
                  </a:lnTo>
                  <a:lnTo>
                    <a:pt x="270033" y="256735"/>
                  </a:lnTo>
                  <a:lnTo>
                    <a:pt x="273918" y="255060"/>
                  </a:lnTo>
                  <a:lnTo>
                    <a:pt x="281478" y="246002"/>
                  </a:lnTo>
                  <a:lnTo>
                    <a:pt x="280713" y="237374"/>
                  </a:lnTo>
                  <a:lnTo>
                    <a:pt x="190971" y="162455"/>
                  </a:lnTo>
                  <a:close/>
                </a:path>
                <a:path w="281939" h="257175">
                  <a:moveTo>
                    <a:pt x="91222" y="0"/>
                  </a:moveTo>
                  <a:lnTo>
                    <a:pt x="55747" y="7181"/>
                  </a:lnTo>
                  <a:lnTo>
                    <a:pt x="26747" y="26754"/>
                  </a:lnTo>
                  <a:lnTo>
                    <a:pt x="7179" y="55760"/>
                  </a:lnTo>
                  <a:lnTo>
                    <a:pt x="0" y="91243"/>
                  </a:lnTo>
                  <a:lnTo>
                    <a:pt x="7179" y="126725"/>
                  </a:lnTo>
                  <a:lnTo>
                    <a:pt x="26747" y="155732"/>
                  </a:lnTo>
                  <a:lnTo>
                    <a:pt x="55747" y="175305"/>
                  </a:lnTo>
                  <a:lnTo>
                    <a:pt x="91222" y="182486"/>
                  </a:lnTo>
                  <a:lnTo>
                    <a:pt x="106633" y="181162"/>
                  </a:lnTo>
                  <a:lnTo>
                    <a:pt x="121487" y="177285"/>
                  </a:lnTo>
                  <a:lnTo>
                    <a:pt x="135459" y="171001"/>
                  </a:lnTo>
                  <a:lnTo>
                    <a:pt x="148225" y="162455"/>
                  </a:lnTo>
                  <a:lnTo>
                    <a:pt x="190971" y="162455"/>
                  </a:lnTo>
                  <a:lnTo>
                    <a:pt x="182142" y="155084"/>
                  </a:lnTo>
                  <a:lnTo>
                    <a:pt x="91222" y="155084"/>
                  </a:lnTo>
                  <a:lnTo>
                    <a:pt x="66401" y="150061"/>
                  </a:lnTo>
                  <a:lnTo>
                    <a:pt x="46109" y="136368"/>
                  </a:lnTo>
                  <a:lnTo>
                    <a:pt x="32416" y="116074"/>
                  </a:lnTo>
                  <a:lnTo>
                    <a:pt x="27391" y="91243"/>
                  </a:lnTo>
                  <a:lnTo>
                    <a:pt x="32416" y="66412"/>
                  </a:lnTo>
                  <a:lnTo>
                    <a:pt x="46109" y="46117"/>
                  </a:lnTo>
                  <a:lnTo>
                    <a:pt x="66401" y="32425"/>
                  </a:lnTo>
                  <a:lnTo>
                    <a:pt x="91222" y="27402"/>
                  </a:lnTo>
                  <a:lnTo>
                    <a:pt x="156153" y="27402"/>
                  </a:lnTo>
                  <a:lnTo>
                    <a:pt x="155716" y="26754"/>
                  </a:lnTo>
                  <a:lnTo>
                    <a:pt x="126706" y="7181"/>
                  </a:lnTo>
                  <a:lnTo>
                    <a:pt x="91222" y="0"/>
                  </a:lnTo>
                  <a:close/>
                </a:path>
                <a:path w="281939" h="257175">
                  <a:moveTo>
                    <a:pt x="156153" y="27402"/>
                  </a:moveTo>
                  <a:lnTo>
                    <a:pt x="91222" y="27402"/>
                  </a:lnTo>
                  <a:lnTo>
                    <a:pt x="116056" y="32425"/>
                  </a:lnTo>
                  <a:lnTo>
                    <a:pt x="136358" y="46117"/>
                  </a:lnTo>
                  <a:lnTo>
                    <a:pt x="150057" y="66412"/>
                  </a:lnTo>
                  <a:lnTo>
                    <a:pt x="155084" y="91243"/>
                  </a:lnTo>
                  <a:lnTo>
                    <a:pt x="153951" y="103263"/>
                  </a:lnTo>
                  <a:lnTo>
                    <a:pt x="127905" y="143550"/>
                  </a:lnTo>
                  <a:lnTo>
                    <a:pt x="91222" y="155084"/>
                  </a:lnTo>
                  <a:lnTo>
                    <a:pt x="182142" y="155084"/>
                  </a:lnTo>
                  <a:lnTo>
                    <a:pt x="166790" y="142267"/>
                  </a:lnTo>
                  <a:lnTo>
                    <a:pt x="173522" y="130555"/>
                  </a:lnTo>
                  <a:lnTo>
                    <a:pt x="178438" y="118027"/>
                  </a:lnTo>
                  <a:lnTo>
                    <a:pt x="181452" y="104864"/>
                  </a:lnTo>
                  <a:lnTo>
                    <a:pt x="182476" y="91243"/>
                  </a:lnTo>
                  <a:lnTo>
                    <a:pt x="175292" y="55760"/>
                  </a:lnTo>
                  <a:lnTo>
                    <a:pt x="156153" y="27402"/>
                  </a:lnTo>
                  <a:close/>
                </a:path>
              </a:pathLst>
            </a:custGeom>
            <a:solidFill>
              <a:srgbClr val="AFAFAF"/>
            </a:solidFill>
          </p:spPr>
          <p:txBody>
            <a:bodyPr wrap="square" lIns="0" tIns="0" rIns="0" bIns="0" rtlCol="0"/>
            <a:lstStyle/>
            <a:p>
              <a:endParaRPr dirty="0"/>
            </a:p>
          </p:txBody>
        </p:sp>
        <p:pic>
          <p:nvPicPr>
            <p:cNvPr id="15" name="object 15"/>
            <p:cNvPicPr/>
            <p:nvPr/>
          </p:nvPicPr>
          <p:blipFill>
            <a:blip r:embed="rId8" cstate="screen">
              <a:extLst>
                <a:ext uri="{28A0092B-C50C-407E-A947-70E740481C1C}">
                  <a14:useLocalDpi xmlns:a14="http://schemas.microsoft.com/office/drawing/2010/main"/>
                </a:ext>
              </a:extLst>
            </a:blip>
            <a:stretch>
              <a:fillRect/>
            </a:stretch>
          </p:blipFill>
          <p:spPr>
            <a:xfrm>
              <a:off x="16379332" y="1190028"/>
              <a:ext cx="224108" cy="232799"/>
            </a:xfrm>
            <a:prstGeom prst="rect">
              <a:avLst/>
            </a:prstGeom>
          </p:spPr>
        </p:pic>
        <p:sp>
          <p:nvSpPr>
            <p:cNvPr id="16" name="object 16"/>
            <p:cNvSpPr/>
            <p:nvPr/>
          </p:nvSpPr>
          <p:spPr>
            <a:xfrm>
              <a:off x="3544697" y="1144974"/>
              <a:ext cx="13839825" cy="332740"/>
            </a:xfrm>
            <a:custGeom>
              <a:avLst/>
              <a:gdLst/>
              <a:ahLst/>
              <a:cxnLst/>
              <a:rect l="l" t="t" r="r" b="b"/>
              <a:pathLst>
                <a:path w="13839825" h="332740">
                  <a:moveTo>
                    <a:pt x="233337" y="50419"/>
                  </a:moveTo>
                  <a:lnTo>
                    <a:pt x="0" y="185153"/>
                  </a:lnTo>
                  <a:lnTo>
                    <a:pt x="233337" y="319874"/>
                  </a:lnTo>
                  <a:lnTo>
                    <a:pt x="233337" y="50419"/>
                  </a:lnTo>
                  <a:close/>
                </a:path>
                <a:path w="13839825" h="332740">
                  <a:moveTo>
                    <a:pt x="614235" y="185153"/>
                  </a:moveTo>
                  <a:lnTo>
                    <a:pt x="380885" y="50419"/>
                  </a:lnTo>
                  <a:lnTo>
                    <a:pt x="380885" y="319874"/>
                  </a:lnTo>
                  <a:lnTo>
                    <a:pt x="614235" y="185153"/>
                  </a:lnTo>
                  <a:close/>
                </a:path>
                <a:path w="13839825" h="332740">
                  <a:moveTo>
                    <a:pt x="13839254" y="137083"/>
                  </a:moveTo>
                  <a:lnTo>
                    <a:pt x="13838682" y="125361"/>
                  </a:lnTo>
                  <a:lnTo>
                    <a:pt x="13832256" y="115544"/>
                  </a:lnTo>
                  <a:lnTo>
                    <a:pt x="13820864" y="110350"/>
                  </a:lnTo>
                  <a:lnTo>
                    <a:pt x="13731913" y="97421"/>
                  </a:lnTo>
                  <a:lnTo>
                    <a:pt x="13725690" y="92913"/>
                  </a:lnTo>
                  <a:lnTo>
                    <a:pt x="13685914" y="12293"/>
                  </a:lnTo>
                  <a:lnTo>
                    <a:pt x="13677456" y="3073"/>
                  </a:lnTo>
                  <a:lnTo>
                    <a:pt x="13666127" y="0"/>
                  </a:lnTo>
                  <a:lnTo>
                    <a:pt x="13654812" y="3073"/>
                  </a:lnTo>
                  <a:lnTo>
                    <a:pt x="13646353" y="12293"/>
                  </a:lnTo>
                  <a:lnTo>
                    <a:pt x="13606564" y="92913"/>
                  </a:lnTo>
                  <a:lnTo>
                    <a:pt x="13600341" y="97421"/>
                  </a:lnTo>
                  <a:lnTo>
                    <a:pt x="13511390" y="110350"/>
                  </a:lnTo>
                  <a:lnTo>
                    <a:pt x="13500011" y="115544"/>
                  </a:lnTo>
                  <a:lnTo>
                    <a:pt x="13493585" y="125361"/>
                  </a:lnTo>
                  <a:lnTo>
                    <a:pt x="13493014" y="137083"/>
                  </a:lnTo>
                  <a:lnTo>
                    <a:pt x="13499173" y="147980"/>
                  </a:lnTo>
                  <a:lnTo>
                    <a:pt x="13563537" y="210731"/>
                  </a:lnTo>
                  <a:lnTo>
                    <a:pt x="13565912" y="218020"/>
                  </a:lnTo>
                  <a:lnTo>
                    <a:pt x="13550722" y="306628"/>
                  </a:lnTo>
                  <a:lnTo>
                    <a:pt x="13552145" y="319062"/>
                  </a:lnTo>
                  <a:lnTo>
                    <a:pt x="13559485" y="328206"/>
                  </a:lnTo>
                  <a:lnTo>
                    <a:pt x="13570458" y="332384"/>
                  </a:lnTo>
                  <a:lnTo>
                    <a:pt x="13582714" y="329882"/>
                  </a:lnTo>
                  <a:lnTo>
                    <a:pt x="13662292" y="288061"/>
                  </a:lnTo>
                  <a:lnTo>
                    <a:pt x="13669963" y="288061"/>
                  </a:lnTo>
                  <a:lnTo>
                    <a:pt x="13749541" y="329882"/>
                  </a:lnTo>
                  <a:lnTo>
                    <a:pt x="13761809" y="332384"/>
                  </a:lnTo>
                  <a:lnTo>
                    <a:pt x="13772782" y="328206"/>
                  </a:lnTo>
                  <a:lnTo>
                    <a:pt x="13780135" y="319062"/>
                  </a:lnTo>
                  <a:lnTo>
                    <a:pt x="13781558" y="306628"/>
                  </a:lnTo>
                  <a:lnTo>
                    <a:pt x="13766343" y="218020"/>
                  </a:lnTo>
                  <a:lnTo>
                    <a:pt x="13768731" y="210731"/>
                  </a:lnTo>
                  <a:lnTo>
                    <a:pt x="13833094" y="147980"/>
                  </a:lnTo>
                  <a:lnTo>
                    <a:pt x="13839254" y="137083"/>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21839" y="839450"/>
            <a:ext cx="5431790" cy="9944735"/>
            <a:chOff x="1821839" y="839450"/>
            <a:chExt cx="5431790" cy="9944735"/>
          </a:xfrm>
        </p:grpSpPr>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1821839" y="839450"/>
              <a:ext cx="5431571" cy="9944423"/>
            </a:xfrm>
            <a:prstGeom prst="rect">
              <a:avLst/>
            </a:prstGeom>
          </p:spPr>
        </p:pic>
        <p:sp>
          <p:nvSpPr>
            <p:cNvPr id="5" name="object 5"/>
            <p:cNvSpPr/>
            <p:nvPr/>
          </p:nvSpPr>
          <p:spPr>
            <a:xfrm>
              <a:off x="2063742" y="1081540"/>
              <a:ext cx="4792980" cy="9313545"/>
            </a:xfrm>
            <a:custGeom>
              <a:avLst/>
              <a:gdLst/>
              <a:ahLst/>
              <a:cxnLst/>
              <a:rect l="l" t="t" r="r" b="b"/>
              <a:pathLst>
                <a:path w="4792980" h="9313545">
                  <a:moveTo>
                    <a:pt x="4562416" y="0"/>
                  </a:moveTo>
                  <a:lnTo>
                    <a:pt x="230244" y="0"/>
                  </a:lnTo>
                  <a:lnTo>
                    <a:pt x="183842" y="4678"/>
                  </a:lnTo>
                  <a:lnTo>
                    <a:pt x="140623" y="18095"/>
                  </a:lnTo>
                  <a:lnTo>
                    <a:pt x="101513" y="39325"/>
                  </a:lnTo>
                  <a:lnTo>
                    <a:pt x="67437" y="67442"/>
                  </a:lnTo>
                  <a:lnTo>
                    <a:pt x="39322" y="101520"/>
                  </a:lnTo>
                  <a:lnTo>
                    <a:pt x="18094" y="140632"/>
                  </a:lnTo>
                  <a:lnTo>
                    <a:pt x="4677" y="183852"/>
                  </a:lnTo>
                  <a:lnTo>
                    <a:pt x="0" y="230254"/>
                  </a:lnTo>
                  <a:lnTo>
                    <a:pt x="0" y="9082843"/>
                  </a:lnTo>
                  <a:lnTo>
                    <a:pt x="4677" y="9129249"/>
                  </a:lnTo>
                  <a:lnTo>
                    <a:pt x="18094" y="9172470"/>
                  </a:lnTo>
                  <a:lnTo>
                    <a:pt x="39322" y="9211582"/>
                  </a:lnTo>
                  <a:lnTo>
                    <a:pt x="67437" y="9245659"/>
                  </a:lnTo>
                  <a:lnTo>
                    <a:pt x="101513" y="9273775"/>
                  </a:lnTo>
                  <a:lnTo>
                    <a:pt x="140623" y="9295004"/>
                  </a:lnTo>
                  <a:lnTo>
                    <a:pt x="183842" y="9308420"/>
                  </a:lnTo>
                  <a:lnTo>
                    <a:pt x="23024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6" name="object 6"/>
            <p:cNvSpPr/>
            <p:nvPr/>
          </p:nvSpPr>
          <p:spPr>
            <a:xfrm>
              <a:off x="2063739" y="1081540"/>
              <a:ext cx="4792980" cy="871855"/>
            </a:xfrm>
            <a:custGeom>
              <a:avLst/>
              <a:gdLst/>
              <a:ahLst/>
              <a:cxnLst/>
              <a:rect l="l" t="t" r="r" b="b"/>
              <a:pathLst>
                <a:path w="4792980" h="871855">
                  <a:moveTo>
                    <a:pt x="456242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8" y="101515"/>
                  </a:lnTo>
                  <a:lnTo>
                    <a:pt x="4725233" y="67439"/>
                  </a:lnTo>
                  <a:lnTo>
                    <a:pt x="4691157" y="39323"/>
                  </a:lnTo>
                  <a:lnTo>
                    <a:pt x="4652047" y="18094"/>
                  </a:lnTo>
                  <a:lnTo>
                    <a:pt x="4608828" y="4677"/>
                  </a:lnTo>
                  <a:lnTo>
                    <a:pt x="4562426" y="0"/>
                  </a:lnTo>
                  <a:close/>
                </a:path>
              </a:pathLst>
            </a:custGeom>
            <a:solidFill>
              <a:srgbClr val="A663C7"/>
            </a:solidFill>
          </p:spPr>
          <p:txBody>
            <a:bodyPr wrap="square" lIns="0" tIns="0" rIns="0" bIns="0" rtlCol="0"/>
            <a:lstStyle/>
            <a:p>
              <a:endParaRPr dirty="0"/>
            </a:p>
          </p:txBody>
        </p:sp>
        <p:sp>
          <p:nvSpPr>
            <p:cNvPr id="7" name="object 7"/>
            <p:cNvSpPr/>
            <p:nvPr/>
          </p:nvSpPr>
          <p:spPr>
            <a:xfrm>
              <a:off x="2359215" y="1385156"/>
              <a:ext cx="311785" cy="295275"/>
            </a:xfrm>
            <a:custGeom>
              <a:avLst/>
              <a:gdLst/>
              <a:ahLst/>
              <a:cxnLst/>
              <a:rect l="l" t="t" r="r" b="b"/>
              <a:pathLst>
                <a:path w="311785" h="295275">
                  <a:moveTo>
                    <a:pt x="311581" y="147281"/>
                  </a:moveTo>
                  <a:lnTo>
                    <a:pt x="309892" y="138938"/>
                  </a:lnTo>
                  <a:lnTo>
                    <a:pt x="305295" y="132118"/>
                  </a:lnTo>
                  <a:lnTo>
                    <a:pt x="298475" y="127520"/>
                  </a:lnTo>
                  <a:lnTo>
                    <a:pt x="290131" y="125831"/>
                  </a:lnTo>
                  <a:lnTo>
                    <a:pt x="94449" y="125831"/>
                  </a:lnTo>
                  <a:lnTo>
                    <a:pt x="202438" y="38011"/>
                  </a:lnTo>
                  <a:lnTo>
                    <a:pt x="207860" y="31432"/>
                  </a:lnTo>
                  <a:lnTo>
                    <a:pt x="210248" y="23558"/>
                  </a:lnTo>
                  <a:lnTo>
                    <a:pt x="209524" y="15367"/>
                  </a:lnTo>
                  <a:lnTo>
                    <a:pt x="205574" y="7810"/>
                  </a:lnTo>
                  <a:lnTo>
                    <a:pt x="198958" y="2387"/>
                  </a:lnTo>
                  <a:lnTo>
                    <a:pt x="191071" y="0"/>
                  </a:lnTo>
                  <a:lnTo>
                    <a:pt x="182880" y="749"/>
                  </a:lnTo>
                  <a:lnTo>
                    <a:pt x="175361" y="4699"/>
                  </a:lnTo>
                  <a:lnTo>
                    <a:pt x="0" y="147294"/>
                  </a:lnTo>
                  <a:lnTo>
                    <a:pt x="179603" y="293331"/>
                  </a:lnTo>
                  <a:lnTo>
                    <a:pt x="184404" y="294919"/>
                  </a:lnTo>
                  <a:lnTo>
                    <a:pt x="189166"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screen">
              <a:extLst>
                <a:ext uri="{28A0092B-C50C-407E-A947-70E740481C1C}">
                  <a14:useLocalDpi xmlns:a14="http://schemas.microsoft.com/office/drawing/2010/main"/>
                </a:ext>
              </a:extLst>
            </a:blip>
            <a:stretch>
              <a:fillRect/>
            </a:stretch>
          </p:blipFill>
          <p:spPr>
            <a:xfrm>
              <a:off x="6443443" y="1306963"/>
              <a:ext cx="75536" cy="75557"/>
            </a:xfrm>
            <a:prstGeom prst="rect">
              <a:avLst/>
            </a:prstGeom>
          </p:spPr>
        </p:pic>
        <p:pic>
          <p:nvPicPr>
            <p:cNvPr id="9" name="object 9"/>
            <p:cNvPicPr/>
            <p:nvPr/>
          </p:nvPicPr>
          <p:blipFill>
            <a:blip r:embed="rId4" cstate="screen">
              <a:extLst>
                <a:ext uri="{28A0092B-C50C-407E-A947-70E740481C1C}">
                  <a14:useLocalDpi xmlns:a14="http://schemas.microsoft.com/office/drawing/2010/main"/>
                </a:ext>
              </a:extLst>
            </a:blip>
            <a:stretch>
              <a:fillRect/>
            </a:stretch>
          </p:blipFill>
          <p:spPr>
            <a:xfrm>
              <a:off x="6443443" y="1479396"/>
              <a:ext cx="75536" cy="75536"/>
            </a:xfrm>
            <a:prstGeom prst="rect">
              <a:avLst/>
            </a:prstGeom>
          </p:spPr>
        </p:pic>
        <p:pic>
          <p:nvPicPr>
            <p:cNvPr id="10" name="object 10"/>
            <p:cNvPicPr/>
            <p:nvPr/>
          </p:nvPicPr>
          <p:blipFill>
            <a:blip r:embed="rId4" cstate="screen">
              <a:extLst>
                <a:ext uri="{28A0092B-C50C-407E-A947-70E740481C1C}">
                  <a14:useLocalDpi xmlns:a14="http://schemas.microsoft.com/office/drawing/2010/main"/>
                </a:ext>
              </a:extLst>
            </a:blip>
            <a:stretch>
              <a:fillRect/>
            </a:stretch>
          </p:blipFill>
          <p:spPr>
            <a:xfrm>
              <a:off x="6443443" y="1651819"/>
              <a:ext cx="75536" cy="75547"/>
            </a:xfrm>
            <a:prstGeom prst="rect">
              <a:avLst/>
            </a:prstGeom>
          </p:spPr>
        </p:pic>
        <p:sp>
          <p:nvSpPr>
            <p:cNvPr id="11" name="object 11"/>
            <p:cNvSpPr/>
            <p:nvPr/>
          </p:nvSpPr>
          <p:spPr>
            <a:xfrm>
              <a:off x="2069853"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2" y="948656"/>
                  </a:lnTo>
                  <a:lnTo>
                    <a:pt x="67437" y="982734"/>
                  </a:lnTo>
                  <a:lnTo>
                    <a:pt x="101513" y="1010851"/>
                  </a:lnTo>
                  <a:lnTo>
                    <a:pt x="140623" y="1032081"/>
                  </a:lnTo>
                  <a:lnTo>
                    <a:pt x="183842" y="1045499"/>
                  </a:lnTo>
                  <a:lnTo>
                    <a:pt x="23024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12" name="object 12"/>
            <p:cNvSpPr/>
            <p:nvPr/>
          </p:nvSpPr>
          <p:spPr>
            <a:xfrm>
              <a:off x="2621163"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7" y="453944"/>
                  </a:lnTo>
                  <a:lnTo>
                    <a:pt x="3537771" y="440581"/>
                  </a:lnTo>
                  <a:lnTo>
                    <a:pt x="3576723" y="419438"/>
                  </a:lnTo>
                  <a:lnTo>
                    <a:pt x="3610661" y="391437"/>
                  </a:lnTo>
                  <a:lnTo>
                    <a:pt x="3638662" y="357499"/>
                  </a:lnTo>
                  <a:lnTo>
                    <a:pt x="3659804" y="318550"/>
                  </a:lnTo>
                  <a:lnTo>
                    <a:pt x="3673166" y="275509"/>
                  </a:lnTo>
                  <a:lnTo>
                    <a:pt x="3677825" y="229301"/>
                  </a:lnTo>
                  <a:lnTo>
                    <a:pt x="3673166" y="183085"/>
                  </a:lnTo>
                  <a:lnTo>
                    <a:pt x="3659804" y="140040"/>
                  </a:lnTo>
                  <a:lnTo>
                    <a:pt x="3638662" y="101090"/>
                  </a:lnTo>
                  <a:lnTo>
                    <a:pt x="3610661" y="67155"/>
                  </a:lnTo>
                  <a:lnTo>
                    <a:pt x="3576723" y="39156"/>
                  </a:lnTo>
                  <a:lnTo>
                    <a:pt x="3537771" y="18017"/>
                  </a:lnTo>
                  <a:lnTo>
                    <a:pt x="3494727" y="4657"/>
                  </a:lnTo>
                  <a:lnTo>
                    <a:pt x="3448512" y="0"/>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5" cstate="screen">
              <a:extLst>
                <a:ext uri="{28A0092B-C50C-407E-A947-70E740481C1C}">
                  <a14:useLocalDpi xmlns:a14="http://schemas.microsoft.com/office/drawing/2010/main"/>
                </a:ext>
              </a:extLst>
            </a:blip>
            <a:stretch>
              <a:fillRect/>
            </a:stretch>
          </p:blipFill>
          <p:spPr>
            <a:xfrm>
              <a:off x="2751394" y="9671996"/>
              <a:ext cx="322167" cy="213694"/>
            </a:xfrm>
            <a:prstGeom prst="rect">
              <a:avLst/>
            </a:prstGeom>
          </p:spPr>
        </p:pic>
        <p:pic>
          <p:nvPicPr>
            <p:cNvPr id="14" name="object 14"/>
            <p:cNvPicPr/>
            <p:nvPr/>
          </p:nvPicPr>
          <p:blipFill>
            <a:blip r:embed="rId6" cstate="screen">
              <a:extLst>
                <a:ext uri="{28A0092B-C50C-407E-A947-70E740481C1C}">
                  <a14:useLocalDpi xmlns:a14="http://schemas.microsoft.com/office/drawing/2010/main"/>
                </a:ext>
              </a:extLst>
            </a:blip>
            <a:stretch>
              <a:fillRect/>
            </a:stretch>
          </p:blipFill>
          <p:spPr>
            <a:xfrm>
              <a:off x="5988837" y="9700611"/>
              <a:ext cx="196894" cy="155630"/>
            </a:xfrm>
            <a:prstGeom prst="rect">
              <a:avLst/>
            </a:prstGeom>
          </p:spPr>
        </p:pic>
        <p:pic>
          <p:nvPicPr>
            <p:cNvPr id="15" name="object 15"/>
            <p:cNvPicPr/>
            <p:nvPr/>
          </p:nvPicPr>
          <p:blipFill>
            <a:blip r:embed="rId7" cstate="screen">
              <a:extLst>
                <a:ext uri="{28A0092B-C50C-407E-A947-70E740481C1C}">
                  <a14:useLocalDpi xmlns:a14="http://schemas.microsoft.com/office/drawing/2010/main"/>
                </a:ext>
              </a:extLst>
            </a:blip>
            <a:stretch>
              <a:fillRect/>
            </a:stretch>
          </p:blipFill>
          <p:spPr>
            <a:xfrm>
              <a:off x="2323521" y="9685710"/>
              <a:ext cx="186266" cy="186256"/>
            </a:xfrm>
            <a:prstGeom prst="rect">
              <a:avLst/>
            </a:prstGeom>
          </p:spPr>
        </p:pic>
        <p:pic>
          <p:nvPicPr>
            <p:cNvPr id="16" name="object 16"/>
            <p:cNvPicPr/>
            <p:nvPr/>
          </p:nvPicPr>
          <p:blipFill>
            <a:blip r:embed="rId8" cstate="screen">
              <a:extLst>
                <a:ext uri="{28A0092B-C50C-407E-A947-70E740481C1C}">
                  <a14:useLocalDpi xmlns:a14="http://schemas.microsoft.com/office/drawing/2010/main"/>
                </a:ext>
              </a:extLst>
            </a:blip>
            <a:stretch>
              <a:fillRect/>
            </a:stretch>
          </p:blipFill>
          <p:spPr>
            <a:xfrm>
              <a:off x="6413885" y="9614092"/>
              <a:ext cx="195114" cy="329486"/>
            </a:xfrm>
            <a:prstGeom prst="rect">
              <a:avLst/>
            </a:prstGeom>
          </p:spPr>
        </p:pic>
        <p:sp>
          <p:nvSpPr>
            <p:cNvPr id="17" name="object 17"/>
            <p:cNvSpPr/>
            <p:nvPr/>
          </p:nvSpPr>
          <p:spPr>
            <a:xfrm>
              <a:off x="2327933" y="2331690"/>
              <a:ext cx="3440429" cy="3133725"/>
            </a:xfrm>
            <a:custGeom>
              <a:avLst/>
              <a:gdLst/>
              <a:ahLst/>
              <a:cxnLst/>
              <a:rect l="l" t="t" r="r" b="b"/>
              <a:pathLst>
                <a:path w="3440429" h="3133725">
                  <a:moveTo>
                    <a:pt x="3123486" y="0"/>
                  </a:moveTo>
                  <a:lnTo>
                    <a:pt x="527795" y="0"/>
                  </a:lnTo>
                  <a:lnTo>
                    <a:pt x="480988" y="3434"/>
                  </a:lnTo>
                  <a:lnTo>
                    <a:pt x="436314" y="13410"/>
                  </a:lnTo>
                  <a:lnTo>
                    <a:pt x="394262" y="29438"/>
                  </a:lnTo>
                  <a:lnTo>
                    <a:pt x="355323" y="51028"/>
                  </a:lnTo>
                  <a:lnTo>
                    <a:pt x="319986" y="77690"/>
                  </a:lnTo>
                  <a:lnTo>
                    <a:pt x="288741" y="108935"/>
                  </a:lnTo>
                  <a:lnTo>
                    <a:pt x="262079" y="144271"/>
                  </a:lnTo>
                  <a:lnTo>
                    <a:pt x="240489" y="183211"/>
                  </a:lnTo>
                  <a:lnTo>
                    <a:pt x="224461" y="225262"/>
                  </a:lnTo>
                  <a:lnTo>
                    <a:pt x="214485" y="269937"/>
                  </a:lnTo>
                  <a:lnTo>
                    <a:pt x="211051" y="316744"/>
                  </a:lnTo>
                  <a:lnTo>
                    <a:pt x="211051" y="2870216"/>
                  </a:lnTo>
                  <a:lnTo>
                    <a:pt x="205778" y="2916071"/>
                  </a:lnTo>
                  <a:lnTo>
                    <a:pt x="190647" y="2960573"/>
                  </a:lnTo>
                  <a:lnTo>
                    <a:pt x="166693" y="3002701"/>
                  </a:lnTo>
                  <a:lnTo>
                    <a:pt x="134947" y="3041430"/>
                  </a:lnTo>
                  <a:lnTo>
                    <a:pt x="96444" y="3075739"/>
                  </a:lnTo>
                  <a:lnTo>
                    <a:pt x="52217" y="3104605"/>
                  </a:lnTo>
                  <a:lnTo>
                    <a:pt x="3298" y="3127004"/>
                  </a:lnTo>
                  <a:lnTo>
                    <a:pt x="0" y="3128208"/>
                  </a:lnTo>
                  <a:lnTo>
                    <a:pt x="921"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18" name="object 18"/>
            <p:cNvSpPr/>
            <p:nvPr/>
          </p:nvSpPr>
          <p:spPr>
            <a:xfrm>
              <a:off x="3238045" y="1246477"/>
              <a:ext cx="2444115" cy="541655"/>
            </a:xfrm>
            <a:custGeom>
              <a:avLst/>
              <a:gdLst/>
              <a:ahLst/>
              <a:cxnLst/>
              <a:rect l="l" t="t" r="r" b="b"/>
              <a:pathLst>
                <a:path w="2444115" h="541655">
                  <a:moveTo>
                    <a:pt x="2243156" y="0"/>
                  </a:moveTo>
                  <a:lnTo>
                    <a:pt x="200894" y="0"/>
                  </a:lnTo>
                  <a:lnTo>
                    <a:pt x="154831" y="5305"/>
                  </a:lnTo>
                  <a:lnTo>
                    <a:pt x="112546" y="20417"/>
                  </a:lnTo>
                  <a:lnTo>
                    <a:pt x="75245" y="44131"/>
                  </a:lnTo>
                  <a:lnTo>
                    <a:pt x="44134" y="75241"/>
                  </a:lnTo>
                  <a:lnTo>
                    <a:pt x="20419" y="112542"/>
                  </a:lnTo>
                  <a:lnTo>
                    <a:pt x="5305" y="154828"/>
                  </a:lnTo>
                  <a:lnTo>
                    <a:pt x="0" y="200894"/>
                  </a:lnTo>
                  <a:lnTo>
                    <a:pt x="0" y="340481"/>
                  </a:lnTo>
                  <a:lnTo>
                    <a:pt x="5305" y="386544"/>
                  </a:lnTo>
                  <a:lnTo>
                    <a:pt x="20419" y="428829"/>
                  </a:lnTo>
                  <a:lnTo>
                    <a:pt x="44134" y="466130"/>
                  </a:lnTo>
                  <a:lnTo>
                    <a:pt x="75245" y="497241"/>
                  </a:lnTo>
                  <a:lnTo>
                    <a:pt x="112546" y="520956"/>
                  </a:lnTo>
                  <a:lnTo>
                    <a:pt x="154831" y="536070"/>
                  </a:lnTo>
                  <a:lnTo>
                    <a:pt x="200894" y="541376"/>
                  </a:lnTo>
                  <a:lnTo>
                    <a:pt x="2243156" y="541376"/>
                  </a:lnTo>
                  <a:lnTo>
                    <a:pt x="2289223" y="536070"/>
                  </a:lnTo>
                  <a:lnTo>
                    <a:pt x="2331511" y="520956"/>
                  </a:lnTo>
                  <a:lnTo>
                    <a:pt x="2368813" y="497241"/>
                  </a:lnTo>
                  <a:lnTo>
                    <a:pt x="2399926" y="466130"/>
                  </a:lnTo>
                  <a:lnTo>
                    <a:pt x="2423642" y="428829"/>
                  </a:lnTo>
                  <a:lnTo>
                    <a:pt x="2438755" y="386544"/>
                  </a:lnTo>
                  <a:lnTo>
                    <a:pt x="2444061" y="340481"/>
                  </a:lnTo>
                  <a:lnTo>
                    <a:pt x="2444061" y="200894"/>
                  </a:lnTo>
                  <a:lnTo>
                    <a:pt x="2438755" y="154828"/>
                  </a:lnTo>
                  <a:lnTo>
                    <a:pt x="2423642" y="112542"/>
                  </a:lnTo>
                  <a:lnTo>
                    <a:pt x="2399926" y="75241"/>
                  </a:lnTo>
                  <a:lnTo>
                    <a:pt x="2368813" y="44131"/>
                  </a:lnTo>
                  <a:lnTo>
                    <a:pt x="2331511" y="20417"/>
                  </a:lnTo>
                  <a:lnTo>
                    <a:pt x="2289223" y="5305"/>
                  </a:lnTo>
                  <a:lnTo>
                    <a:pt x="2243156" y="0"/>
                  </a:lnTo>
                  <a:close/>
                </a:path>
              </a:pathLst>
            </a:custGeom>
            <a:solidFill>
              <a:srgbClr val="FFFFFF"/>
            </a:solidFill>
          </p:spPr>
          <p:txBody>
            <a:bodyPr wrap="square" lIns="0" tIns="0" rIns="0" bIns="0" rtlCol="0"/>
            <a:lstStyle/>
            <a:p>
              <a:endParaRPr dirty="0"/>
            </a:p>
          </p:txBody>
        </p:sp>
      </p:grpSp>
      <p:grpSp>
        <p:nvGrpSpPr>
          <p:cNvPr id="19" name="object 19"/>
          <p:cNvGrpSpPr/>
          <p:nvPr/>
        </p:nvGrpSpPr>
        <p:grpSpPr>
          <a:xfrm>
            <a:off x="7486245" y="839450"/>
            <a:ext cx="5431790" cy="9944735"/>
            <a:chOff x="7486245" y="839450"/>
            <a:chExt cx="5431790" cy="9944735"/>
          </a:xfrm>
        </p:grpSpPr>
        <p:pic>
          <p:nvPicPr>
            <p:cNvPr id="20" name="object 20"/>
            <p:cNvPicPr/>
            <p:nvPr/>
          </p:nvPicPr>
          <p:blipFill>
            <a:blip r:embed="rId2" cstate="screen">
              <a:extLst>
                <a:ext uri="{28A0092B-C50C-407E-A947-70E740481C1C}">
                  <a14:useLocalDpi xmlns:a14="http://schemas.microsoft.com/office/drawing/2010/main"/>
                </a:ext>
              </a:extLst>
            </a:blip>
            <a:stretch>
              <a:fillRect/>
            </a:stretch>
          </p:blipFill>
          <p:spPr>
            <a:xfrm>
              <a:off x="7486245" y="839450"/>
              <a:ext cx="5431477" cy="9944423"/>
            </a:xfrm>
            <a:prstGeom prst="rect">
              <a:avLst/>
            </a:prstGeom>
          </p:spPr>
        </p:pic>
        <p:sp>
          <p:nvSpPr>
            <p:cNvPr id="21" name="object 21"/>
            <p:cNvSpPr/>
            <p:nvPr/>
          </p:nvSpPr>
          <p:spPr>
            <a:xfrm>
              <a:off x="7728159" y="1081540"/>
              <a:ext cx="4792980" cy="9313545"/>
            </a:xfrm>
            <a:custGeom>
              <a:avLst/>
              <a:gdLst/>
              <a:ahLst/>
              <a:cxnLst/>
              <a:rect l="l" t="t" r="r" b="b"/>
              <a:pathLst>
                <a:path w="4792980" h="9313545">
                  <a:moveTo>
                    <a:pt x="4562405" y="0"/>
                  </a:moveTo>
                  <a:lnTo>
                    <a:pt x="230254" y="0"/>
                  </a:lnTo>
                  <a:lnTo>
                    <a:pt x="183846" y="4678"/>
                  </a:lnTo>
                  <a:lnTo>
                    <a:pt x="140623" y="18095"/>
                  </a:lnTo>
                  <a:lnTo>
                    <a:pt x="101511" y="39325"/>
                  </a:lnTo>
                  <a:lnTo>
                    <a:pt x="67435" y="67442"/>
                  </a:lnTo>
                  <a:lnTo>
                    <a:pt x="39320" y="101520"/>
                  </a:lnTo>
                  <a:lnTo>
                    <a:pt x="18092" y="140632"/>
                  </a:lnTo>
                  <a:lnTo>
                    <a:pt x="4677" y="183852"/>
                  </a:lnTo>
                  <a:lnTo>
                    <a:pt x="0" y="230254"/>
                  </a:lnTo>
                  <a:lnTo>
                    <a:pt x="0" y="9082843"/>
                  </a:lnTo>
                  <a:lnTo>
                    <a:pt x="4677" y="9129249"/>
                  </a:lnTo>
                  <a:lnTo>
                    <a:pt x="18092" y="9172470"/>
                  </a:lnTo>
                  <a:lnTo>
                    <a:pt x="39320" y="9211582"/>
                  </a:lnTo>
                  <a:lnTo>
                    <a:pt x="67435" y="9245659"/>
                  </a:lnTo>
                  <a:lnTo>
                    <a:pt x="101511" y="9273775"/>
                  </a:lnTo>
                  <a:lnTo>
                    <a:pt x="140623" y="9295004"/>
                  </a:lnTo>
                  <a:lnTo>
                    <a:pt x="183846" y="9308420"/>
                  </a:lnTo>
                  <a:lnTo>
                    <a:pt x="230254" y="9313098"/>
                  </a:lnTo>
                  <a:lnTo>
                    <a:pt x="4562405" y="9313098"/>
                  </a:lnTo>
                  <a:lnTo>
                    <a:pt x="4608813" y="9308420"/>
                  </a:lnTo>
                  <a:lnTo>
                    <a:pt x="4652036" y="9295004"/>
                  </a:lnTo>
                  <a:lnTo>
                    <a:pt x="4691149" y="9273775"/>
                  </a:lnTo>
                  <a:lnTo>
                    <a:pt x="4725225" y="9245659"/>
                  </a:lnTo>
                  <a:lnTo>
                    <a:pt x="4753339" y="9211582"/>
                  </a:lnTo>
                  <a:lnTo>
                    <a:pt x="4774567" y="9172470"/>
                  </a:lnTo>
                  <a:lnTo>
                    <a:pt x="4787982" y="9129249"/>
                  </a:lnTo>
                  <a:lnTo>
                    <a:pt x="4792660" y="9082843"/>
                  </a:lnTo>
                  <a:lnTo>
                    <a:pt x="4792660" y="230254"/>
                  </a:lnTo>
                  <a:lnTo>
                    <a:pt x="4787982" y="183852"/>
                  </a:lnTo>
                  <a:lnTo>
                    <a:pt x="4774567" y="140632"/>
                  </a:lnTo>
                  <a:lnTo>
                    <a:pt x="4753339" y="101520"/>
                  </a:lnTo>
                  <a:lnTo>
                    <a:pt x="4725225" y="67442"/>
                  </a:lnTo>
                  <a:lnTo>
                    <a:pt x="4691149" y="39325"/>
                  </a:lnTo>
                  <a:lnTo>
                    <a:pt x="4652036" y="18095"/>
                  </a:lnTo>
                  <a:lnTo>
                    <a:pt x="4608813" y="4678"/>
                  </a:lnTo>
                  <a:lnTo>
                    <a:pt x="4562405" y="0"/>
                  </a:lnTo>
                  <a:close/>
                </a:path>
              </a:pathLst>
            </a:custGeom>
            <a:solidFill>
              <a:srgbClr val="FFFFFF"/>
            </a:solidFill>
          </p:spPr>
          <p:txBody>
            <a:bodyPr wrap="square" lIns="0" tIns="0" rIns="0" bIns="0" rtlCol="0"/>
            <a:lstStyle/>
            <a:p>
              <a:endParaRPr dirty="0"/>
            </a:p>
          </p:txBody>
        </p:sp>
        <p:sp>
          <p:nvSpPr>
            <p:cNvPr id="22" name="object 22"/>
            <p:cNvSpPr/>
            <p:nvPr/>
          </p:nvSpPr>
          <p:spPr>
            <a:xfrm>
              <a:off x="7728156" y="1081540"/>
              <a:ext cx="4792980" cy="871855"/>
            </a:xfrm>
            <a:custGeom>
              <a:avLst/>
              <a:gdLst/>
              <a:ahLst/>
              <a:cxnLst/>
              <a:rect l="l" t="t" r="r" b="b"/>
              <a:pathLst>
                <a:path w="4792980" h="871855">
                  <a:moveTo>
                    <a:pt x="4562405" y="0"/>
                  </a:moveTo>
                  <a:lnTo>
                    <a:pt x="230254" y="0"/>
                  </a:lnTo>
                  <a:lnTo>
                    <a:pt x="183846" y="4677"/>
                  </a:lnTo>
                  <a:lnTo>
                    <a:pt x="140623" y="18094"/>
                  </a:lnTo>
                  <a:lnTo>
                    <a:pt x="101511" y="39323"/>
                  </a:lnTo>
                  <a:lnTo>
                    <a:pt x="67435" y="67439"/>
                  </a:lnTo>
                  <a:lnTo>
                    <a:pt x="39320" y="101515"/>
                  </a:lnTo>
                  <a:lnTo>
                    <a:pt x="18092" y="140628"/>
                  </a:lnTo>
                  <a:lnTo>
                    <a:pt x="4677" y="183849"/>
                  </a:lnTo>
                  <a:lnTo>
                    <a:pt x="0" y="230254"/>
                  </a:lnTo>
                  <a:lnTo>
                    <a:pt x="0" y="871376"/>
                  </a:lnTo>
                  <a:lnTo>
                    <a:pt x="4792660" y="871376"/>
                  </a:lnTo>
                  <a:lnTo>
                    <a:pt x="4792660" y="230254"/>
                  </a:lnTo>
                  <a:lnTo>
                    <a:pt x="4787982" y="183849"/>
                  </a:lnTo>
                  <a:lnTo>
                    <a:pt x="4774566" y="140628"/>
                  </a:lnTo>
                  <a:lnTo>
                    <a:pt x="4753337" y="101515"/>
                  </a:lnTo>
                  <a:lnTo>
                    <a:pt x="4725221" y="67439"/>
                  </a:lnTo>
                  <a:lnTo>
                    <a:pt x="4691144" y="39323"/>
                  </a:lnTo>
                  <a:lnTo>
                    <a:pt x="4652032" y="18094"/>
                  </a:lnTo>
                  <a:lnTo>
                    <a:pt x="4608810" y="4677"/>
                  </a:lnTo>
                  <a:lnTo>
                    <a:pt x="4562405" y="0"/>
                  </a:lnTo>
                  <a:close/>
                </a:path>
              </a:pathLst>
            </a:custGeom>
            <a:solidFill>
              <a:srgbClr val="A663C7"/>
            </a:solidFill>
          </p:spPr>
          <p:txBody>
            <a:bodyPr wrap="square" lIns="0" tIns="0" rIns="0" bIns="0" rtlCol="0"/>
            <a:lstStyle/>
            <a:p>
              <a:endParaRPr dirty="0"/>
            </a:p>
          </p:txBody>
        </p:sp>
        <p:sp>
          <p:nvSpPr>
            <p:cNvPr id="23" name="object 23"/>
            <p:cNvSpPr/>
            <p:nvPr/>
          </p:nvSpPr>
          <p:spPr>
            <a:xfrm>
              <a:off x="8023632" y="1385156"/>
              <a:ext cx="311785" cy="295275"/>
            </a:xfrm>
            <a:custGeom>
              <a:avLst/>
              <a:gdLst/>
              <a:ahLst/>
              <a:cxnLst/>
              <a:rect l="l" t="t" r="r" b="b"/>
              <a:pathLst>
                <a:path w="311784" h="295275">
                  <a:moveTo>
                    <a:pt x="311581" y="147281"/>
                  </a:moveTo>
                  <a:lnTo>
                    <a:pt x="309892"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603" y="293331"/>
                  </a:lnTo>
                  <a:lnTo>
                    <a:pt x="184404" y="294919"/>
                  </a:lnTo>
                  <a:lnTo>
                    <a:pt x="189153"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9" cstate="screen">
              <a:extLst>
                <a:ext uri="{28A0092B-C50C-407E-A947-70E740481C1C}">
                  <a14:useLocalDpi xmlns:a14="http://schemas.microsoft.com/office/drawing/2010/main"/>
                </a:ext>
              </a:extLst>
            </a:blip>
            <a:stretch>
              <a:fillRect/>
            </a:stretch>
          </p:blipFill>
          <p:spPr>
            <a:xfrm>
              <a:off x="12107859" y="1306963"/>
              <a:ext cx="75536" cy="75557"/>
            </a:xfrm>
            <a:prstGeom prst="rect">
              <a:avLst/>
            </a:prstGeom>
          </p:spPr>
        </p:pic>
        <p:pic>
          <p:nvPicPr>
            <p:cNvPr id="25" name="object 25"/>
            <p:cNvPicPr/>
            <p:nvPr/>
          </p:nvPicPr>
          <p:blipFill>
            <a:blip r:embed="rId10" cstate="screen">
              <a:extLst>
                <a:ext uri="{28A0092B-C50C-407E-A947-70E740481C1C}">
                  <a14:useLocalDpi xmlns:a14="http://schemas.microsoft.com/office/drawing/2010/main"/>
                </a:ext>
              </a:extLst>
            </a:blip>
            <a:stretch>
              <a:fillRect/>
            </a:stretch>
          </p:blipFill>
          <p:spPr>
            <a:xfrm>
              <a:off x="12107859" y="1479396"/>
              <a:ext cx="75536" cy="75536"/>
            </a:xfrm>
            <a:prstGeom prst="rect">
              <a:avLst/>
            </a:prstGeom>
          </p:spPr>
        </p:pic>
        <p:pic>
          <p:nvPicPr>
            <p:cNvPr id="26" name="object 26"/>
            <p:cNvPicPr/>
            <p:nvPr/>
          </p:nvPicPr>
          <p:blipFill>
            <a:blip r:embed="rId10" cstate="screen">
              <a:extLst>
                <a:ext uri="{28A0092B-C50C-407E-A947-70E740481C1C}">
                  <a14:useLocalDpi xmlns:a14="http://schemas.microsoft.com/office/drawing/2010/main"/>
                </a:ext>
              </a:extLst>
            </a:blip>
            <a:stretch>
              <a:fillRect/>
            </a:stretch>
          </p:blipFill>
          <p:spPr>
            <a:xfrm>
              <a:off x="12107859" y="1651819"/>
              <a:ext cx="75536" cy="75547"/>
            </a:xfrm>
            <a:prstGeom prst="rect">
              <a:avLst/>
            </a:prstGeom>
          </p:spPr>
        </p:pic>
        <p:sp>
          <p:nvSpPr>
            <p:cNvPr id="27" name="object 27"/>
            <p:cNvSpPr/>
            <p:nvPr/>
          </p:nvSpPr>
          <p:spPr>
            <a:xfrm>
              <a:off x="7734270" y="9344461"/>
              <a:ext cx="4792980" cy="1050290"/>
            </a:xfrm>
            <a:custGeom>
              <a:avLst/>
              <a:gdLst/>
              <a:ahLst/>
              <a:cxnLst/>
              <a:rect l="l" t="t" r="r" b="b"/>
              <a:pathLst>
                <a:path w="4792980" h="1050290">
                  <a:moveTo>
                    <a:pt x="4792660" y="0"/>
                  </a:moveTo>
                  <a:lnTo>
                    <a:pt x="0" y="0"/>
                  </a:lnTo>
                  <a:lnTo>
                    <a:pt x="0" y="819922"/>
                  </a:lnTo>
                  <a:lnTo>
                    <a:pt x="4677" y="866324"/>
                  </a:lnTo>
                  <a:lnTo>
                    <a:pt x="18092" y="909544"/>
                  </a:lnTo>
                  <a:lnTo>
                    <a:pt x="39320" y="948656"/>
                  </a:lnTo>
                  <a:lnTo>
                    <a:pt x="67435" y="982734"/>
                  </a:lnTo>
                  <a:lnTo>
                    <a:pt x="101511" y="1010851"/>
                  </a:lnTo>
                  <a:lnTo>
                    <a:pt x="140623" y="1032081"/>
                  </a:lnTo>
                  <a:lnTo>
                    <a:pt x="183846" y="1045499"/>
                  </a:lnTo>
                  <a:lnTo>
                    <a:pt x="230254" y="1050177"/>
                  </a:lnTo>
                  <a:lnTo>
                    <a:pt x="4562405" y="1050177"/>
                  </a:lnTo>
                  <a:lnTo>
                    <a:pt x="4608813" y="1045499"/>
                  </a:lnTo>
                  <a:lnTo>
                    <a:pt x="4652036" y="1032081"/>
                  </a:lnTo>
                  <a:lnTo>
                    <a:pt x="4691149" y="1010851"/>
                  </a:lnTo>
                  <a:lnTo>
                    <a:pt x="4725225" y="982734"/>
                  </a:lnTo>
                  <a:lnTo>
                    <a:pt x="4753339" y="948656"/>
                  </a:lnTo>
                  <a:lnTo>
                    <a:pt x="4774567" y="909544"/>
                  </a:lnTo>
                  <a:lnTo>
                    <a:pt x="4787982" y="866324"/>
                  </a:lnTo>
                  <a:lnTo>
                    <a:pt x="4792660" y="819922"/>
                  </a:lnTo>
                  <a:lnTo>
                    <a:pt x="4792660" y="0"/>
                  </a:lnTo>
                  <a:close/>
                </a:path>
              </a:pathLst>
            </a:custGeom>
            <a:solidFill>
              <a:srgbClr val="F6F6F6"/>
            </a:solidFill>
          </p:spPr>
          <p:txBody>
            <a:bodyPr wrap="square" lIns="0" tIns="0" rIns="0" bIns="0" rtlCol="0"/>
            <a:lstStyle/>
            <a:p>
              <a:endParaRPr dirty="0"/>
            </a:p>
          </p:txBody>
        </p:sp>
        <p:sp>
          <p:nvSpPr>
            <p:cNvPr id="28" name="object 28"/>
            <p:cNvSpPr/>
            <p:nvPr/>
          </p:nvSpPr>
          <p:spPr>
            <a:xfrm>
              <a:off x="8285580"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6" y="453944"/>
                  </a:lnTo>
                  <a:lnTo>
                    <a:pt x="3537769" y="440581"/>
                  </a:lnTo>
                  <a:lnTo>
                    <a:pt x="3576720" y="419438"/>
                  </a:lnTo>
                  <a:lnTo>
                    <a:pt x="3610655" y="391437"/>
                  </a:lnTo>
                  <a:lnTo>
                    <a:pt x="3638654" y="357499"/>
                  </a:lnTo>
                  <a:lnTo>
                    <a:pt x="3659795" y="318550"/>
                  </a:lnTo>
                  <a:lnTo>
                    <a:pt x="3673156" y="275509"/>
                  </a:lnTo>
                  <a:lnTo>
                    <a:pt x="3677814" y="229301"/>
                  </a:lnTo>
                  <a:lnTo>
                    <a:pt x="3673156" y="183085"/>
                  </a:lnTo>
                  <a:lnTo>
                    <a:pt x="3659795" y="140040"/>
                  </a:lnTo>
                  <a:lnTo>
                    <a:pt x="3638654" y="101090"/>
                  </a:lnTo>
                  <a:lnTo>
                    <a:pt x="3610655" y="67155"/>
                  </a:lnTo>
                  <a:lnTo>
                    <a:pt x="3576720" y="39156"/>
                  </a:lnTo>
                  <a:lnTo>
                    <a:pt x="3537769" y="18017"/>
                  </a:lnTo>
                  <a:lnTo>
                    <a:pt x="3494726" y="4657"/>
                  </a:lnTo>
                  <a:lnTo>
                    <a:pt x="3448512" y="0"/>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11" cstate="screen">
              <a:extLst>
                <a:ext uri="{28A0092B-C50C-407E-A947-70E740481C1C}">
                  <a14:useLocalDpi xmlns:a14="http://schemas.microsoft.com/office/drawing/2010/main"/>
                </a:ext>
              </a:extLst>
            </a:blip>
            <a:stretch>
              <a:fillRect/>
            </a:stretch>
          </p:blipFill>
          <p:spPr>
            <a:xfrm>
              <a:off x="8415800" y="9671996"/>
              <a:ext cx="322178" cy="213694"/>
            </a:xfrm>
            <a:prstGeom prst="rect">
              <a:avLst/>
            </a:prstGeom>
          </p:spPr>
        </p:pic>
        <p:pic>
          <p:nvPicPr>
            <p:cNvPr id="30" name="object 30"/>
            <p:cNvPicPr/>
            <p:nvPr/>
          </p:nvPicPr>
          <p:blipFill>
            <a:blip r:embed="rId12" cstate="screen">
              <a:extLst>
                <a:ext uri="{28A0092B-C50C-407E-A947-70E740481C1C}">
                  <a14:useLocalDpi xmlns:a14="http://schemas.microsoft.com/office/drawing/2010/main"/>
                </a:ext>
              </a:extLst>
            </a:blip>
            <a:stretch>
              <a:fillRect/>
            </a:stretch>
          </p:blipFill>
          <p:spPr>
            <a:xfrm>
              <a:off x="11653243" y="9700611"/>
              <a:ext cx="196904" cy="155630"/>
            </a:xfrm>
            <a:prstGeom prst="rect">
              <a:avLst/>
            </a:prstGeom>
          </p:spPr>
        </p:pic>
        <p:pic>
          <p:nvPicPr>
            <p:cNvPr id="31" name="object 31"/>
            <p:cNvPicPr/>
            <p:nvPr/>
          </p:nvPicPr>
          <p:blipFill>
            <a:blip r:embed="rId7" cstate="screen">
              <a:extLst>
                <a:ext uri="{28A0092B-C50C-407E-A947-70E740481C1C}">
                  <a14:useLocalDpi xmlns:a14="http://schemas.microsoft.com/office/drawing/2010/main"/>
                </a:ext>
              </a:extLst>
            </a:blip>
            <a:stretch>
              <a:fillRect/>
            </a:stretch>
          </p:blipFill>
          <p:spPr>
            <a:xfrm>
              <a:off x="7987927" y="9685710"/>
              <a:ext cx="186277" cy="186256"/>
            </a:xfrm>
            <a:prstGeom prst="rect">
              <a:avLst/>
            </a:prstGeom>
          </p:spPr>
        </p:pic>
        <p:pic>
          <p:nvPicPr>
            <p:cNvPr id="32" name="object 32"/>
            <p:cNvPicPr/>
            <p:nvPr/>
          </p:nvPicPr>
          <p:blipFill>
            <a:blip r:embed="rId13" cstate="screen">
              <a:extLst>
                <a:ext uri="{28A0092B-C50C-407E-A947-70E740481C1C}">
                  <a14:useLocalDpi xmlns:a14="http://schemas.microsoft.com/office/drawing/2010/main"/>
                </a:ext>
              </a:extLst>
            </a:blip>
            <a:stretch>
              <a:fillRect/>
            </a:stretch>
          </p:blipFill>
          <p:spPr>
            <a:xfrm>
              <a:off x="12078281" y="9614092"/>
              <a:ext cx="195135" cy="329486"/>
            </a:xfrm>
            <a:prstGeom prst="rect">
              <a:avLst/>
            </a:prstGeom>
          </p:spPr>
        </p:pic>
        <p:sp>
          <p:nvSpPr>
            <p:cNvPr id="33" name="object 33"/>
            <p:cNvSpPr/>
            <p:nvPr/>
          </p:nvSpPr>
          <p:spPr>
            <a:xfrm>
              <a:off x="7992349" y="2331690"/>
              <a:ext cx="3440429" cy="3133725"/>
            </a:xfrm>
            <a:custGeom>
              <a:avLst/>
              <a:gdLst/>
              <a:ahLst/>
              <a:cxnLst/>
              <a:rect l="l" t="t" r="r" b="b"/>
              <a:pathLst>
                <a:path w="3440429" h="3133725">
                  <a:moveTo>
                    <a:pt x="3123486" y="0"/>
                  </a:moveTo>
                  <a:lnTo>
                    <a:pt x="527795" y="0"/>
                  </a:lnTo>
                  <a:lnTo>
                    <a:pt x="480988" y="3434"/>
                  </a:lnTo>
                  <a:lnTo>
                    <a:pt x="436314" y="13410"/>
                  </a:lnTo>
                  <a:lnTo>
                    <a:pt x="394264" y="29438"/>
                  </a:lnTo>
                  <a:lnTo>
                    <a:pt x="355326" y="51028"/>
                  </a:lnTo>
                  <a:lnTo>
                    <a:pt x="319990" y="77690"/>
                  </a:lnTo>
                  <a:lnTo>
                    <a:pt x="288747" y="108935"/>
                  </a:lnTo>
                  <a:lnTo>
                    <a:pt x="262086" y="144271"/>
                  </a:lnTo>
                  <a:lnTo>
                    <a:pt x="240498" y="183211"/>
                  </a:lnTo>
                  <a:lnTo>
                    <a:pt x="224471" y="225262"/>
                  </a:lnTo>
                  <a:lnTo>
                    <a:pt x="214495" y="269937"/>
                  </a:lnTo>
                  <a:lnTo>
                    <a:pt x="211061" y="316744"/>
                  </a:lnTo>
                  <a:lnTo>
                    <a:pt x="211061" y="2870216"/>
                  </a:lnTo>
                  <a:lnTo>
                    <a:pt x="205787" y="2916071"/>
                  </a:lnTo>
                  <a:lnTo>
                    <a:pt x="190656" y="2960573"/>
                  </a:lnTo>
                  <a:lnTo>
                    <a:pt x="166699" y="3002701"/>
                  </a:lnTo>
                  <a:lnTo>
                    <a:pt x="134951" y="3041430"/>
                  </a:lnTo>
                  <a:lnTo>
                    <a:pt x="96446" y="3075739"/>
                  </a:lnTo>
                  <a:lnTo>
                    <a:pt x="52217" y="3104605"/>
                  </a:lnTo>
                  <a:lnTo>
                    <a:pt x="3298" y="3127004"/>
                  </a:lnTo>
                  <a:lnTo>
                    <a:pt x="0" y="3128208"/>
                  </a:lnTo>
                  <a:lnTo>
                    <a:pt x="910"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34" name="object 34"/>
            <p:cNvSpPr/>
            <p:nvPr/>
          </p:nvSpPr>
          <p:spPr>
            <a:xfrm>
              <a:off x="8902451"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3" y="536070"/>
                  </a:lnTo>
                  <a:lnTo>
                    <a:pt x="2331521" y="520956"/>
                  </a:lnTo>
                  <a:lnTo>
                    <a:pt x="2368824" y="497241"/>
                  </a:lnTo>
                  <a:lnTo>
                    <a:pt x="2399936" y="466130"/>
                  </a:lnTo>
                  <a:lnTo>
                    <a:pt x="2423652" y="428829"/>
                  </a:lnTo>
                  <a:lnTo>
                    <a:pt x="2438766" y="386544"/>
                  </a:lnTo>
                  <a:lnTo>
                    <a:pt x="2444072" y="340481"/>
                  </a:lnTo>
                  <a:lnTo>
                    <a:pt x="2444072" y="200894"/>
                  </a:lnTo>
                  <a:lnTo>
                    <a:pt x="2438766" y="154828"/>
                  </a:lnTo>
                  <a:lnTo>
                    <a:pt x="2423652" y="112542"/>
                  </a:lnTo>
                  <a:lnTo>
                    <a:pt x="2399936" y="75241"/>
                  </a:lnTo>
                  <a:lnTo>
                    <a:pt x="2368824" y="44131"/>
                  </a:lnTo>
                  <a:lnTo>
                    <a:pt x="2331521" y="20417"/>
                  </a:lnTo>
                  <a:lnTo>
                    <a:pt x="2289233" y="5305"/>
                  </a:lnTo>
                  <a:lnTo>
                    <a:pt x="2243167" y="0"/>
                  </a:lnTo>
                  <a:close/>
                </a:path>
              </a:pathLst>
            </a:custGeom>
            <a:solidFill>
              <a:srgbClr val="FFFFFF"/>
            </a:solidFill>
          </p:spPr>
          <p:txBody>
            <a:bodyPr wrap="square" lIns="0" tIns="0" rIns="0" bIns="0" rtlCol="0"/>
            <a:lstStyle/>
            <a:p>
              <a:endParaRPr dirty="0"/>
            </a:p>
          </p:txBody>
        </p:sp>
      </p:grpSp>
      <p:grpSp>
        <p:nvGrpSpPr>
          <p:cNvPr id="35" name="object 35"/>
          <p:cNvGrpSpPr/>
          <p:nvPr/>
        </p:nvGrpSpPr>
        <p:grpSpPr>
          <a:xfrm>
            <a:off x="13150657" y="839450"/>
            <a:ext cx="5431790" cy="9944735"/>
            <a:chOff x="13150657" y="839450"/>
            <a:chExt cx="5431790" cy="9944735"/>
          </a:xfrm>
        </p:grpSpPr>
        <p:pic>
          <p:nvPicPr>
            <p:cNvPr id="36" name="object 36"/>
            <p:cNvPicPr/>
            <p:nvPr/>
          </p:nvPicPr>
          <p:blipFill>
            <a:blip r:embed="rId2" cstate="screen">
              <a:extLst>
                <a:ext uri="{28A0092B-C50C-407E-A947-70E740481C1C}">
                  <a14:useLocalDpi xmlns:a14="http://schemas.microsoft.com/office/drawing/2010/main"/>
                </a:ext>
              </a:extLst>
            </a:blip>
            <a:stretch>
              <a:fillRect/>
            </a:stretch>
          </p:blipFill>
          <p:spPr>
            <a:xfrm>
              <a:off x="13150657" y="839450"/>
              <a:ext cx="5431499" cy="9944423"/>
            </a:xfrm>
            <a:prstGeom prst="rect">
              <a:avLst/>
            </a:prstGeom>
          </p:spPr>
        </p:pic>
        <p:sp>
          <p:nvSpPr>
            <p:cNvPr id="37" name="object 37"/>
            <p:cNvSpPr/>
            <p:nvPr/>
          </p:nvSpPr>
          <p:spPr>
            <a:xfrm>
              <a:off x="13392565" y="1081540"/>
              <a:ext cx="4792980" cy="9313545"/>
            </a:xfrm>
            <a:custGeom>
              <a:avLst/>
              <a:gdLst/>
              <a:ahLst/>
              <a:cxnLst/>
              <a:rect l="l" t="t" r="r" b="b"/>
              <a:pathLst>
                <a:path w="4792980" h="9313545">
                  <a:moveTo>
                    <a:pt x="4562416" y="0"/>
                  </a:moveTo>
                  <a:lnTo>
                    <a:pt x="230254" y="0"/>
                  </a:lnTo>
                  <a:lnTo>
                    <a:pt x="183849" y="4678"/>
                  </a:lnTo>
                  <a:lnTo>
                    <a:pt x="140628" y="18095"/>
                  </a:lnTo>
                  <a:lnTo>
                    <a:pt x="101515" y="39325"/>
                  </a:lnTo>
                  <a:lnTo>
                    <a:pt x="67439" y="67442"/>
                  </a:lnTo>
                  <a:lnTo>
                    <a:pt x="39323" y="101520"/>
                  </a:lnTo>
                  <a:lnTo>
                    <a:pt x="18094" y="140632"/>
                  </a:lnTo>
                  <a:lnTo>
                    <a:pt x="4677" y="183852"/>
                  </a:lnTo>
                  <a:lnTo>
                    <a:pt x="0" y="230254"/>
                  </a:lnTo>
                  <a:lnTo>
                    <a:pt x="0" y="9082843"/>
                  </a:lnTo>
                  <a:lnTo>
                    <a:pt x="4677" y="9129249"/>
                  </a:lnTo>
                  <a:lnTo>
                    <a:pt x="18094" y="9172470"/>
                  </a:lnTo>
                  <a:lnTo>
                    <a:pt x="39323" y="9211582"/>
                  </a:lnTo>
                  <a:lnTo>
                    <a:pt x="67439" y="9245659"/>
                  </a:lnTo>
                  <a:lnTo>
                    <a:pt x="101515" y="9273775"/>
                  </a:lnTo>
                  <a:lnTo>
                    <a:pt x="140628" y="9295004"/>
                  </a:lnTo>
                  <a:lnTo>
                    <a:pt x="183849" y="9308420"/>
                  </a:lnTo>
                  <a:lnTo>
                    <a:pt x="23025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38" name="object 38"/>
            <p:cNvSpPr/>
            <p:nvPr/>
          </p:nvSpPr>
          <p:spPr>
            <a:xfrm>
              <a:off x="13392562" y="1081540"/>
              <a:ext cx="4792980" cy="871855"/>
            </a:xfrm>
            <a:custGeom>
              <a:avLst/>
              <a:gdLst/>
              <a:ahLst/>
              <a:cxnLst/>
              <a:rect l="l" t="t" r="r" b="b"/>
              <a:pathLst>
                <a:path w="4792980" h="871855">
                  <a:moveTo>
                    <a:pt x="456241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7" y="101515"/>
                  </a:lnTo>
                  <a:lnTo>
                    <a:pt x="4725231" y="67439"/>
                  </a:lnTo>
                  <a:lnTo>
                    <a:pt x="4691154" y="39323"/>
                  </a:lnTo>
                  <a:lnTo>
                    <a:pt x="4652042" y="18094"/>
                  </a:lnTo>
                  <a:lnTo>
                    <a:pt x="4608821" y="4677"/>
                  </a:lnTo>
                  <a:lnTo>
                    <a:pt x="4562416" y="0"/>
                  </a:lnTo>
                  <a:close/>
                </a:path>
              </a:pathLst>
            </a:custGeom>
            <a:solidFill>
              <a:srgbClr val="A663C7"/>
            </a:solidFill>
          </p:spPr>
          <p:txBody>
            <a:bodyPr wrap="square" lIns="0" tIns="0" rIns="0" bIns="0" rtlCol="0"/>
            <a:lstStyle/>
            <a:p>
              <a:endParaRPr dirty="0"/>
            </a:p>
          </p:txBody>
        </p:sp>
        <p:sp>
          <p:nvSpPr>
            <p:cNvPr id="39" name="object 39"/>
            <p:cNvSpPr/>
            <p:nvPr/>
          </p:nvSpPr>
          <p:spPr>
            <a:xfrm>
              <a:off x="13688048" y="1385156"/>
              <a:ext cx="311785" cy="295275"/>
            </a:xfrm>
            <a:custGeom>
              <a:avLst/>
              <a:gdLst/>
              <a:ahLst/>
              <a:cxnLst/>
              <a:rect l="l" t="t" r="r" b="b"/>
              <a:pathLst>
                <a:path w="311784" h="295275">
                  <a:moveTo>
                    <a:pt x="311569" y="147281"/>
                  </a:moveTo>
                  <a:lnTo>
                    <a:pt x="309880"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590" y="293331"/>
                  </a:lnTo>
                  <a:lnTo>
                    <a:pt x="184404" y="294919"/>
                  </a:lnTo>
                  <a:lnTo>
                    <a:pt x="189153" y="294919"/>
                  </a:lnTo>
                  <a:lnTo>
                    <a:pt x="195389"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80" y="155651"/>
                  </a:lnTo>
                  <a:lnTo>
                    <a:pt x="311569" y="147281"/>
                  </a:lnTo>
                  <a:close/>
                </a:path>
              </a:pathLst>
            </a:custGeom>
            <a:solidFill>
              <a:srgbClr val="FFFFFF"/>
            </a:solidFill>
          </p:spPr>
          <p:txBody>
            <a:bodyPr wrap="square" lIns="0" tIns="0" rIns="0" bIns="0" rtlCol="0"/>
            <a:lstStyle/>
            <a:p>
              <a:endParaRPr dirty="0"/>
            </a:p>
          </p:txBody>
        </p:sp>
        <p:pic>
          <p:nvPicPr>
            <p:cNvPr id="40" name="object 40"/>
            <p:cNvPicPr/>
            <p:nvPr/>
          </p:nvPicPr>
          <p:blipFill>
            <a:blip r:embed="rId3" cstate="screen">
              <a:extLst>
                <a:ext uri="{28A0092B-C50C-407E-A947-70E740481C1C}">
                  <a14:useLocalDpi xmlns:a14="http://schemas.microsoft.com/office/drawing/2010/main"/>
                </a:ext>
              </a:extLst>
            </a:blip>
            <a:stretch>
              <a:fillRect/>
            </a:stretch>
          </p:blipFill>
          <p:spPr>
            <a:xfrm>
              <a:off x="17772276" y="1306963"/>
              <a:ext cx="75526" cy="75557"/>
            </a:xfrm>
            <a:prstGeom prst="rect">
              <a:avLst/>
            </a:prstGeom>
          </p:spPr>
        </p:pic>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17772276" y="1479396"/>
              <a:ext cx="75526" cy="75536"/>
            </a:xfrm>
            <a:prstGeom prst="rect">
              <a:avLst/>
            </a:prstGeom>
          </p:spPr>
        </p:pic>
        <p:pic>
          <p:nvPicPr>
            <p:cNvPr id="42" name="object 42"/>
            <p:cNvPicPr/>
            <p:nvPr/>
          </p:nvPicPr>
          <p:blipFill>
            <a:blip r:embed="rId4" cstate="screen">
              <a:extLst>
                <a:ext uri="{28A0092B-C50C-407E-A947-70E740481C1C}">
                  <a14:useLocalDpi xmlns:a14="http://schemas.microsoft.com/office/drawing/2010/main"/>
                </a:ext>
              </a:extLst>
            </a:blip>
            <a:stretch>
              <a:fillRect/>
            </a:stretch>
          </p:blipFill>
          <p:spPr>
            <a:xfrm>
              <a:off x="17772276" y="1651819"/>
              <a:ext cx="75526" cy="75547"/>
            </a:xfrm>
            <a:prstGeom prst="rect">
              <a:avLst/>
            </a:prstGeom>
          </p:spPr>
        </p:pic>
        <p:sp>
          <p:nvSpPr>
            <p:cNvPr id="43" name="object 43"/>
            <p:cNvSpPr/>
            <p:nvPr/>
          </p:nvSpPr>
          <p:spPr>
            <a:xfrm>
              <a:off x="13398676"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3" y="948656"/>
                  </a:lnTo>
                  <a:lnTo>
                    <a:pt x="67439" y="982734"/>
                  </a:lnTo>
                  <a:lnTo>
                    <a:pt x="101515" y="1010851"/>
                  </a:lnTo>
                  <a:lnTo>
                    <a:pt x="140628" y="1032081"/>
                  </a:lnTo>
                  <a:lnTo>
                    <a:pt x="183849" y="1045499"/>
                  </a:lnTo>
                  <a:lnTo>
                    <a:pt x="23025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44" name="object 44"/>
            <p:cNvSpPr/>
            <p:nvPr/>
          </p:nvSpPr>
          <p:spPr>
            <a:xfrm>
              <a:off x="13949985" y="9549542"/>
              <a:ext cx="3677920" cy="459105"/>
            </a:xfrm>
            <a:custGeom>
              <a:avLst/>
              <a:gdLst/>
              <a:ahLst/>
              <a:cxnLst/>
              <a:rect l="l" t="t" r="r" b="b"/>
              <a:pathLst>
                <a:path w="3677919" h="459104">
                  <a:moveTo>
                    <a:pt x="3448523" y="0"/>
                  </a:moveTo>
                  <a:lnTo>
                    <a:pt x="229312" y="0"/>
                  </a:lnTo>
                  <a:lnTo>
                    <a:pt x="183098" y="4657"/>
                  </a:lnTo>
                  <a:lnTo>
                    <a:pt x="140053" y="18017"/>
                  </a:lnTo>
                  <a:lnTo>
                    <a:pt x="101101" y="39156"/>
                  </a:lnTo>
                  <a:lnTo>
                    <a:pt x="67164" y="67155"/>
                  </a:lnTo>
                  <a:lnTo>
                    <a:pt x="39163" y="101090"/>
                  </a:lnTo>
                  <a:lnTo>
                    <a:pt x="18020" y="140040"/>
                  </a:lnTo>
                  <a:lnTo>
                    <a:pt x="4658" y="183085"/>
                  </a:lnTo>
                  <a:lnTo>
                    <a:pt x="0" y="229301"/>
                  </a:lnTo>
                  <a:lnTo>
                    <a:pt x="4658" y="275509"/>
                  </a:lnTo>
                  <a:lnTo>
                    <a:pt x="18020" y="318550"/>
                  </a:lnTo>
                  <a:lnTo>
                    <a:pt x="39163" y="357499"/>
                  </a:lnTo>
                  <a:lnTo>
                    <a:pt x="67164" y="391437"/>
                  </a:lnTo>
                  <a:lnTo>
                    <a:pt x="101101" y="419438"/>
                  </a:lnTo>
                  <a:lnTo>
                    <a:pt x="140053" y="440581"/>
                  </a:lnTo>
                  <a:lnTo>
                    <a:pt x="183098" y="453944"/>
                  </a:lnTo>
                  <a:lnTo>
                    <a:pt x="229312" y="458603"/>
                  </a:lnTo>
                  <a:lnTo>
                    <a:pt x="3448523" y="458603"/>
                  </a:lnTo>
                  <a:lnTo>
                    <a:pt x="3494734" y="453944"/>
                  </a:lnTo>
                  <a:lnTo>
                    <a:pt x="3537775" y="440581"/>
                  </a:lnTo>
                  <a:lnTo>
                    <a:pt x="3576725" y="419438"/>
                  </a:lnTo>
                  <a:lnTo>
                    <a:pt x="3610662" y="391437"/>
                  </a:lnTo>
                  <a:lnTo>
                    <a:pt x="3638662" y="357499"/>
                  </a:lnTo>
                  <a:lnTo>
                    <a:pt x="3659804" y="318550"/>
                  </a:lnTo>
                  <a:lnTo>
                    <a:pt x="3673166" y="275509"/>
                  </a:lnTo>
                  <a:lnTo>
                    <a:pt x="3677825" y="229301"/>
                  </a:lnTo>
                  <a:lnTo>
                    <a:pt x="3673166" y="183085"/>
                  </a:lnTo>
                  <a:lnTo>
                    <a:pt x="3659804" y="140040"/>
                  </a:lnTo>
                  <a:lnTo>
                    <a:pt x="3638662" y="101090"/>
                  </a:lnTo>
                  <a:lnTo>
                    <a:pt x="3610662" y="67155"/>
                  </a:lnTo>
                  <a:lnTo>
                    <a:pt x="3576725" y="39156"/>
                  </a:lnTo>
                  <a:lnTo>
                    <a:pt x="3537775" y="18017"/>
                  </a:lnTo>
                  <a:lnTo>
                    <a:pt x="3494734" y="4657"/>
                  </a:lnTo>
                  <a:lnTo>
                    <a:pt x="3448523" y="0"/>
                  </a:lnTo>
                  <a:close/>
                </a:path>
              </a:pathLst>
            </a:custGeom>
            <a:solidFill>
              <a:srgbClr val="FFFFFF"/>
            </a:solidFill>
          </p:spPr>
          <p:txBody>
            <a:bodyPr wrap="square" lIns="0" tIns="0" rIns="0" bIns="0" rtlCol="0"/>
            <a:lstStyle/>
            <a:p>
              <a:endParaRPr dirty="0"/>
            </a:p>
          </p:txBody>
        </p:sp>
        <p:pic>
          <p:nvPicPr>
            <p:cNvPr id="45" name="object 45"/>
            <p:cNvPicPr/>
            <p:nvPr/>
          </p:nvPicPr>
          <p:blipFill>
            <a:blip r:embed="rId14" cstate="screen">
              <a:extLst>
                <a:ext uri="{28A0092B-C50C-407E-A947-70E740481C1C}">
                  <a14:useLocalDpi xmlns:a14="http://schemas.microsoft.com/office/drawing/2010/main"/>
                </a:ext>
              </a:extLst>
            </a:blip>
            <a:stretch>
              <a:fillRect/>
            </a:stretch>
          </p:blipFill>
          <p:spPr>
            <a:xfrm>
              <a:off x="14080216" y="9671996"/>
              <a:ext cx="322168" cy="213694"/>
            </a:xfrm>
            <a:prstGeom prst="rect">
              <a:avLst/>
            </a:prstGeom>
          </p:spPr>
        </p:pic>
        <p:pic>
          <p:nvPicPr>
            <p:cNvPr id="46" name="object 46"/>
            <p:cNvPicPr/>
            <p:nvPr/>
          </p:nvPicPr>
          <p:blipFill>
            <a:blip r:embed="rId15" cstate="screen">
              <a:extLst>
                <a:ext uri="{28A0092B-C50C-407E-A947-70E740481C1C}">
                  <a14:useLocalDpi xmlns:a14="http://schemas.microsoft.com/office/drawing/2010/main"/>
                </a:ext>
              </a:extLst>
            </a:blip>
            <a:stretch>
              <a:fillRect/>
            </a:stretch>
          </p:blipFill>
          <p:spPr>
            <a:xfrm>
              <a:off x="17317660" y="9700611"/>
              <a:ext cx="196904" cy="155630"/>
            </a:xfrm>
            <a:prstGeom prst="rect">
              <a:avLst/>
            </a:prstGeom>
          </p:spPr>
        </p:pic>
        <p:pic>
          <p:nvPicPr>
            <p:cNvPr id="47" name="object 47"/>
            <p:cNvPicPr/>
            <p:nvPr/>
          </p:nvPicPr>
          <p:blipFill>
            <a:blip r:embed="rId7" cstate="screen">
              <a:extLst>
                <a:ext uri="{28A0092B-C50C-407E-A947-70E740481C1C}">
                  <a14:useLocalDpi xmlns:a14="http://schemas.microsoft.com/office/drawing/2010/main"/>
                </a:ext>
              </a:extLst>
            </a:blip>
            <a:stretch>
              <a:fillRect/>
            </a:stretch>
          </p:blipFill>
          <p:spPr>
            <a:xfrm>
              <a:off x="13652343" y="9685710"/>
              <a:ext cx="186277" cy="186256"/>
            </a:xfrm>
            <a:prstGeom prst="rect">
              <a:avLst/>
            </a:prstGeom>
          </p:spPr>
        </p:pic>
        <p:pic>
          <p:nvPicPr>
            <p:cNvPr id="48" name="object 48"/>
            <p:cNvPicPr/>
            <p:nvPr/>
          </p:nvPicPr>
          <p:blipFill>
            <a:blip r:embed="rId16" cstate="screen">
              <a:extLst>
                <a:ext uri="{28A0092B-C50C-407E-A947-70E740481C1C}">
                  <a14:useLocalDpi xmlns:a14="http://schemas.microsoft.com/office/drawing/2010/main"/>
                </a:ext>
              </a:extLst>
            </a:blip>
            <a:stretch>
              <a:fillRect/>
            </a:stretch>
          </p:blipFill>
          <p:spPr>
            <a:xfrm>
              <a:off x="17742696" y="9614092"/>
              <a:ext cx="195135" cy="329486"/>
            </a:xfrm>
            <a:prstGeom prst="rect">
              <a:avLst/>
            </a:prstGeom>
          </p:spPr>
        </p:pic>
        <p:sp>
          <p:nvSpPr>
            <p:cNvPr id="49" name="object 49"/>
            <p:cNvSpPr/>
            <p:nvPr/>
          </p:nvSpPr>
          <p:spPr>
            <a:xfrm>
              <a:off x="13656756" y="2331690"/>
              <a:ext cx="3440429" cy="3133725"/>
            </a:xfrm>
            <a:custGeom>
              <a:avLst/>
              <a:gdLst/>
              <a:ahLst/>
              <a:cxnLst/>
              <a:rect l="l" t="t" r="r" b="b"/>
              <a:pathLst>
                <a:path w="3440430" h="3133725">
                  <a:moveTo>
                    <a:pt x="3123496" y="0"/>
                  </a:moveTo>
                  <a:lnTo>
                    <a:pt x="527795" y="0"/>
                  </a:lnTo>
                  <a:lnTo>
                    <a:pt x="480988" y="3434"/>
                  </a:lnTo>
                  <a:lnTo>
                    <a:pt x="436315" y="13410"/>
                  </a:lnTo>
                  <a:lnTo>
                    <a:pt x="394266" y="29438"/>
                  </a:lnTo>
                  <a:lnTo>
                    <a:pt x="355329" y="51028"/>
                  </a:lnTo>
                  <a:lnTo>
                    <a:pt x="319995" y="77690"/>
                  </a:lnTo>
                  <a:lnTo>
                    <a:pt x="288753" y="108935"/>
                  </a:lnTo>
                  <a:lnTo>
                    <a:pt x="262094" y="144271"/>
                  </a:lnTo>
                  <a:lnTo>
                    <a:pt x="240506" y="183211"/>
                  </a:lnTo>
                  <a:lnTo>
                    <a:pt x="224480" y="225262"/>
                  </a:lnTo>
                  <a:lnTo>
                    <a:pt x="214505" y="269937"/>
                  </a:lnTo>
                  <a:lnTo>
                    <a:pt x="211072" y="316744"/>
                  </a:lnTo>
                  <a:lnTo>
                    <a:pt x="211072" y="2870216"/>
                  </a:lnTo>
                  <a:lnTo>
                    <a:pt x="205798" y="2916071"/>
                  </a:lnTo>
                  <a:lnTo>
                    <a:pt x="190666" y="2960573"/>
                  </a:lnTo>
                  <a:lnTo>
                    <a:pt x="166708" y="3002701"/>
                  </a:lnTo>
                  <a:lnTo>
                    <a:pt x="134958" y="3041430"/>
                  </a:lnTo>
                  <a:lnTo>
                    <a:pt x="96449" y="3075739"/>
                  </a:lnTo>
                  <a:lnTo>
                    <a:pt x="52214" y="3104605"/>
                  </a:lnTo>
                  <a:lnTo>
                    <a:pt x="3287" y="3127004"/>
                  </a:lnTo>
                  <a:lnTo>
                    <a:pt x="0" y="3128208"/>
                  </a:lnTo>
                  <a:lnTo>
                    <a:pt x="921" y="3133077"/>
                  </a:lnTo>
                  <a:lnTo>
                    <a:pt x="3123496" y="3133098"/>
                  </a:lnTo>
                  <a:lnTo>
                    <a:pt x="3170298" y="3129664"/>
                  </a:lnTo>
                  <a:lnTo>
                    <a:pt x="3214968" y="3119688"/>
                  </a:lnTo>
                  <a:lnTo>
                    <a:pt x="3257016" y="3103660"/>
                  </a:lnTo>
                  <a:lnTo>
                    <a:pt x="3295953" y="3082070"/>
                  </a:lnTo>
                  <a:lnTo>
                    <a:pt x="3331288" y="3055408"/>
                  </a:lnTo>
                  <a:lnTo>
                    <a:pt x="3362531" y="3024164"/>
                  </a:lnTo>
                  <a:lnTo>
                    <a:pt x="3389192"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2" y="144271"/>
                  </a:lnTo>
                  <a:lnTo>
                    <a:pt x="3362531" y="108935"/>
                  </a:lnTo>
                  <a:lnTo>
                    <a:pt x="3331288" y="77690"/>
                  </a:lnTo>
                  <a:lnTo>
                    <a:pt x="3295953" y="51028"/>
                  </a:lnTo>
                  <a:lnTo>
                    <a:pt x="3257016" y="29438"/>
                  </a:lnTo>
                  <a:lnTo>
                    <a:pt x="3214968" y="13410"/>
                  </a:lnTo>
                  <a:lnTo>
                    <a:pt x="3170298" y="3434"/>
                  </a:lnTo>
                  <a:lnTo>
                    <a:pt x="3123496" y="0"/>
                  </a:lnTo>
                  <a:close/>
                </a:path>
              </a:pathLst>
            </a:custGeom>
            <a:solidFill>
              <a:srgbClr val="F5F5F5"/>
            </a:solidFill>
          </p:spPr>
          <p:txBody>
            <a:bodyPr wrap="square" lIns="0" tIns="0" rIns="0" bIns="0" rtlCol="0"/>
            <a:lstStyle/>
            <a:p>
              <a:endParaRPr dirty="0"/>
            </a:p>
          </p:txBody>
        </p:sp>
        <p:sp>
          <p:nvSpPr>
            <p:cNvPr id="50" name="object 50"/>
            <p:cNvSpPr/>
            <p:nvPr/>
          </p:nvSpPr>
          <p:spPr>
            <a:xfrm>
              <a:off x="14566867"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0" y="536070"/>
                  </a:lnTo>
                  <a:lnTo>
                    <a:pt x="2331514" y="520956"/>
                  </a:lnTo>
                  <a:lnTo>
                    <a:pt x="2368815" y="497241"/>
                  </a:lnTo>
                  <a:lnTo>
                    <a:pt x="2399927" y="466130"/>
                  </a:lnTo>
                  <a:lnTo>
                    <a:pt x="2423642" y="428829"/>
                  </a:lnTo>
                  <a:lnTo>
                    <a:pt x="2438755" y="386544"/>
                  </a:lnTo>
                  <a:lnTo>
                    <a:pt x="2444061" y="340481"/>
                  </a:lnTo>
                  <a:lnTo>
                    <a:pt x="2444061" y="200894"/>
                  </a:lnTo>
                  <a:lnTo>
                    <a:pt x="2438755" y="154828"/>
                  </a:lnTo>
                  <a:lnTo>
                    <a:pt x="2423642" y="112542"/>
                  </a:lnTo>
                  <a:lnTo>
                    <a:pt x="2399927" y="75241"/>
                  </a:lnTo>
                  <a:lnTo>
                    <a:pt x="2368815" y="44131"/>
                  </a:lnTo>
                  <a:lnTo>
                    <a:pt x="2331514" y="20417"/>
                  </a:lnTo>
                  <a:lnTo>
                    <a:pt x="2289230" y="5305"/>
                  </a:lnTo>
                  <a:lnTo>
                    <a:pt x="2243167" y="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en" sz="3550" b="1" spc="-150" dirty="0">
                <a:solidFill>
                  <a:srgbClr val="BA87D8"/>
                </a:solidFill>
                <a:latin typeface="Calibri"/>
                <a:cs typeface="Calibri"/>
              </a:rPr>
              <a:t>CONTEXT</a:t>
            </a:r>
            <a:endParaRPr lang="fr-FR" sz="3550" b="1" spc="-150" dirty="0">
              <a:latin typeface="Calibri"/>
              <a:cs typeface="Calibri"/>
            </a:endParaRPr>
          </a:p>
        </p:txBody>
      </p:sp>
      <p:sp>
        <p:nvSpPr>
          <p:cNvPr id="17" name="object 17"/>
          <p:cNvSpPr txBox="1"/>
          <p:nvPr/>
        </p:nvSpPr>
        <p:spPr>
          <a:xfrm>
            <a:off x="2989876" y="3504521"/>
            <a:ext cx="13310574" cy="1380506"/>
          </a:xfrm>
          <a:prstGeom prst="rect">
            <a:avLst/>
          </a:prstGeom>
        </p:spPr>
        <p:txBody>
          <a:bodyPr vert="horz" wrap="square" lIns="0" tIns="46355" rIns="0" bIns="0" rtlCol="0">
            <a:spAutoFit/>
          </a:bodyPr>
          <a:lstStyle/>
          <a:p>
            <a:pPr marL="12700" marR="45085">
              <a:lnSpc>
                <a:spcPts val="2550"/>
              </a:lnSpc>
              <a:spcBef>
                <a:spcPts val="365"/>
              </a:spcBef>
            </a:pPr>
            <a:r>
              <a:rPr lang="en" sz="2300" spc="85" dirty="0">
                <a:solidFill>
                  <a:srgbClr val="231F20"/>
                </a:solidFill>
                <a:latin typeface="Calibri"/>
                <a:cs typeface="Calibri"/>
              </a:rPr>
              <a:t>A </a:t>
            </a:r>
            <a:r>
              <a:rPr lang="en" sz="2300" b="1" spc="85" dirty="0" err="1">
                <a:solidFill>
                  <a:srgbClr val="231F20"/>
                </a:solidFill>
                <a:latin typeface="Calibri"/>
                <a:cs typeface="Calibri"/>
              </a:rPr>
              <a:t>deepfake</a:t>
            </a:r>
            <a:r>
              <a:rPr lang="en" sz="2300" spc="85" dirty="0">
                <a:solidFill>
                  <a:srgbClr val="231F20"/>
                </a:solidFill>
                <a:latin typeface="Calibri"/>
                <a:cs typeface="Calibri"/>
              </a:rPr>
              <a:t> is an image, video, or audio recording </a:t>
            </a:r>
            <a:r>
              <a:rPr lang="en" sz="2300" b="1" spc="85" dirty="0">
                <a:solidFill>
                  <a:srgbClr val="231F20"/>
                </a:solidFill>
                <a:latin typeface="Calibri"/>
                <a:cs typeface="Calibri"/>
              </a:rPr>
              <a:t>generated by artificial intelligence (AI),</a:t>
            </a:r>
            <a:r>
              <a:rPr lang="en" sz="2300" spc="85" dirty="0">
                <a:solidFill>
                  <a:srgbClr val="231F20"/>
                </a:solidFill>
                <a:latin typeface="Calibri"/>
                <a:cs typeface="Calibri"/>
              </a:rPr>
              <a:t> typically used to spread </a:t>
            </a:r>
            <a:r>
              <a:rPr lang="en" sz="2300" b="1" spc="85" dirty="0">
                <a:solidFill>
                  <a:srgbClr val="231F20"/>
                </a:solidFill>
                <a:latin typeface="Calibri"/>
                <a:cs typeface="Calibri"/>
              </a:rPr>
              <a:t>false information</a:t>
            </a:r>
            <a:r>
              <a:rPr lang="en" sz="2300" spc="85" dirty="0">
                <a:solidFill>
                  <a:srgbClr val="231F20"/>
                </a:solidFill>
                <a:latin typeface="Calibri"/>
                <a:cs typeface="Calibri"/>
              </a:rPr>
              <a:t>. In recent years, advances in artificial intelligence (AI) have made deepfakes seem so realistic that it can be difficult for even the most skilled experts to spot them as fake.</a:t>
            </a:r>
            <a:endParaRPr sz="2300" dirty="0">
              <a:latin typeface="Calibri"/>
              <a:cs typeface="Calibri"/>
            </a:endParaRPr>
          </a:p>
        </p:txBody>
      </p:sp>
      <p:sp>
        <p:nvSpPr>
          <p:cNvPr id="19" name="object 19"/>
          <p:cNvSpPr txBox="1"/>
          <p:nvPr/>
        </p:nvSpPr>
        <p:spPr>
          <a:xfrm>
            <a:off x="9870332" y="9839745"/>
            <a:ext cx="9173318" cy="1029769"/>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marR="1932939">
              <a:lnSpc>
                <a:spcPts val="2550"/>
              </a:lnSpc>
              <a:spcBef>
                <a:spcPts val="740"/>
              </a:spcBef>
            </a:pPr>
            <a:r>
              <a:rPr lang="en" sz="2300" u="sng" spc="85" dirty="0">
                <a:solidFill>
                  <a:srgbClr val="205E9E"/>
                </a:solidFill>
                <a:uFill>
                  <a:solidFill>
                    <a:srgbClr val="205E9E"/>
                  </a:solidFill>
                </a:uFill>
                <a:latin typeface="Calibri"/>
                <a:cs typeface="Calibri"/>
                <a:hlinkClick r:id="rId6"/>
              </a:rPr>
              <a:t>CNIL - artificial intelligence: what are we talking about?</a:t>
            </a:r>
            <a:endParaRPr sz="2300" dirty="0">
              <a:latin typeface="Calibri"/>
              <a:cs typeface="Calibri"/>
            </a:endParaRPr>
          </a:p>
        </p:txBody>
      </p:sp>
      <p:sp>
        <p:nvSpPr>
          <p:cNvPr id="20" name="object 20"/>
          <p:cNvSpPr/>
          <p:nvPr/>
        </p:nvSpPr>
        <p:spPr>
          <a:xfrm>
            <a:off x="9336817" y="9637583"/>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2829432" y="5824463"/>
            <a:ext cx="12621260" cy="2173672"/>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en" sz="5325" b="1" spc="-150" baseline="-4694" dirty="0">
                <a:solidFill>
                  <a:srgbClr val="7F4293"/>
                </a:solidFill>
                <a:latin typeface="Calibri"/>
                <a:cs typeface="Calibri"/>
              </a:rPr>
              <a:t>OBJECTIVE OF THE SEQUENCE:</a:t>
            </a:r>
          </a:p>
          <a:p>
            <a:pPr marL="395605">
              <a:lnSpc>
                <a:spcPct val="100000"/>
              </a:lnSpc>
              <a:spcBef>
                <a:spcPts val="1110"/>
              </a:spcBef>
              <a:tabLst>
                <a:tab pos="5419090" algn="l"/>
              </a:tabLst>
            </a:pPr>
            <a:r>
              <a:rPr lang="en" sz="2300" dirty="0">
                <a:solidFill>
                  <a:srgbClr val="231F20"/>
                </a:solidFill>
                <a:latin typeface="Calibri"/>
                <a:cs typeface="Calibri"/>
              </a:rPr>
              <a:t>Practice recognizing text or an image generated by an AI.</a:t>
            </a:r>
          </a:p>
          <a:p>
            <a:pPr marL="395605">
              <a:lnSpc>
                <a:spcPct val="100000"/>
              </a:lnSpc>
              <a:spcBef>
                <a:spcPts val="1110"/>
              </a:spcBef>
              <a:tabLst>
                <a:tab pos="5419090" algn="l"/>
              </a:tabLst>
            </a:pPr>
            <a:r>
              <a:rPr lang="en" sz="2300" dirty="0">
                <a:solidFill>
                  <a:srgbClr val="231F20"/>
                </a:solidFill>
                <a:latin typeface="Calibri"/>
                <a:cs typeface="Calibri"/>
              </a:rPr>
              <a:t>Check the accuracy of a text before sharing or commenting on it. </a:t>
            </a:r>
          </a:p>
          <a:p>
            <a:pPr marL="395605">
              <a:lnSpc>
                <a:spcPct val="100000"/>
              </a:lnSpc>
              <a:spcBef>
                <a:spcPts val="1110"/>
              </a:spcBef>
              <a:tabLst>
                <a:tab pos="5419090" algn="l"/>
              </a:tabLst>
            </a:pPr>
            <a:endParaRPr sz="2300" dirty="0">
              <a:latin typeface="Calibri"/>
              <a:cs typeface="Calibri"/>
            </a:endParaRPr>
          </a:p>
        </p:txBody>
      </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8" name="Group 17">
            <a:extLst>
              <a:ext uri="{FF2B5EF4-FFF2-40B4-BE49-F238E27FC236}">
                <a16:creationId xmlns:a16="http://schemas.microsoft.com/office/drawing/2014/main" id="{A3D96D37-F833-5DD2-B547-1DD36C74B83A}"/>
              </a:ext>
            </a:extLst>
          </p:cNvPr>
          <p:cNvGrpSpPr/>
          <p:nvPr/>
        </p:nvGrpSpPr>
        <p:grpSpPr>
          <a:xfrm>
            <a:off x="1373406" y="-220462"/>
            <a:ext cx="10659844" cy="1269515"/>
            <a:chOff x="1373406" y="-220462"/>
            <a:chExt cx="10659844" cy="1269515"/>
          </a:xfrm>
        </p:grpSpPr>
        <p:sp>
          <p:nvSpPr>
            <p:cNvPr id="27" name="Rectangle 26">
              <a:extLst>
                <a:ext uri="{FF2B5EF4-FFF2-40B4-BE49-F238E27FC236}">
                  <a16:creationId xmlns:a16="http://schemas.microsoft.com/office/drawing/2014/main" id="{F16BA4B1-2EEC-E17C-7067-6BE2C9895645}"/>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EF68450C-E958-0050-2047-5C812D164ED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2125064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8" name="object 14">
            <a:extLst>
              <a:ext uri="{FF2B5EF4-FFF2-40B4-BE49-F238E27FC236}">
                <a16:creationId xmlns:a16="http://schemas.microsoft.com/office/drawing/2014/main" id="{827C883F-8BB0-A2C9-9604-4638691AA2FC}"/>
              </a:ext>
            </a:extLst>
          </p:cNvPr>
          <p:cNvGrpSpPr/>
          <p:nvPr/>
        </p:nvGrpSpPr>
        <p:grpSpPr>
          <a:xfrm>
            <a:off x="6336749" y="5136220"/>
            <a:ext cx="4587875" cy="2695575"/>
            <a:chOff x="6336749" y="5136220"/>
            <a:chExt cx="4587875" cy="2695575"/>
          </a:xfrm>
        </p:grpSpPr>
        <p:sp>
          <p:nvSpPr>
            <p:cNvPr id="27" name="object 15">
              <a:extLst>
                <a:ext uri="{FF2B5EF4-FFF2-40B4-BE49-F238E27FC236}">
                  <a16:creationId xmlns:a16="http://schemas.microsoft.com/office/drawing/2014/main" id="{45137A35-E466-FD05-AADB-76EE1DBE8135}"/>
                </a:ext>
              </a:extLst>
            </p:cNvPr>
            <p:cNvSpPr/>
            <p:nvPr/>
          </p:nvSpPr>
          <p:spPr>
            <a:xfrm>
              <a:off x="6336749" y="513622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28" name="object 16">
              <a:extLst>
                <a:ext uri="{FF2B5EF4-FFF2-40B4-BE49-F238E27FC236}">
                  <a16:creationId xmlns:a16="http://schemas.microsoft.com/office/drawing/2014/main" id="{783E5CBA-DF41-731D-8418-FE17755E22C1}"/>
                </a:ext>
              </a:extLst>
            </p:cNvPr>
            <p:cNvSpPr/>
            <p:nvPr/>
          </p:nvSpPr>
          <p:spPr>
            <a:xfrm>
              <a:off x="6441604" y="524107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9" name="object 17">
              <a:extLst>
                <a:ext uri="{FF2B5EF4-FFF2-40B4-BE49-F238E27FC236}">
                  <a16:creationId xmlns:a16="http://schemas.microsoft.com/office/drawing/2014/main" id="{3CD71D46-C98F-E643-395A-910D4EC8F245}"/>
                </a:ext>
              </a:extLst>
            </p:cNvPr>
            <p:cNvSpPr/>
            <p:nvPr/>
          </p:nvSpPr>
          <p:spPr>
            <a:xfrm>
              <a:off x="8827757" y="5881795"/>
              <a:ext cx="1426845" cy="6350"/>
            </a:xfrm>
            <a:custGeom>
              <a:avLst/>
              <a:gdLst/>
              <a:ahLst/>
              <a:cxnLst/>
              <a:rect l="l" t="t" r="r" b="b"/>
              <a:pathLst>
                <a:path w="1426845" h="6350">
                  <a:moveTo>
                    <a:pt x="362839" y="0"/>
                  </a:moveTo>
                  <a:lnTo>
                    <a:pt x="0" y="0"/>
                  </a:lnTo>
                  <a:lnTo>
                    <a:pt x="0" y="6184"/>
                  </a:lnTo>
                  <a:lnTo>
                    <a:pt x="362839" y="6184"/>
                  </a:lnTo>
                  <a:lnTo>
                    <a:pt x="362839" y="0"/>
                  </a:lnTo>
                  <a:close/>
                </a:path>
                <a:path w="1426845" h="6350">
                  <a:moveTo>
                    <a:pt x="1426324" y="0"/>
                  </a:moveTo>
                  <a:lnTo>
                    <a:pt x="549541" y="0"/>
                  </a:lnTo>
                  <a:lnTo>
                    <a:pt x="549541" y="6184"/>
                  </a:lnTo>
                  <a:lnTo>
                    <a:pt x="1426324" y="6184"/>
                  </a:lnTo>
                  <a:lnTo>
                    <a:pt x="1426324" y="0"/>
                  </a:lnTo>
                  <a:close/>
                </a:path>
              </a:pathLst>
            </a:custGeom>
            <a:solidFill>
              <a:srgbClr val="231F20"/>
            </a:solidFill>
          </p:spPr>
          <p:txBody>
            <a:bodyPr wrap="square" lIns="0" tIns="0" rIns="0" bIns="0" rtlCol="0"/>
            <a:lstStyle/>
            <a:p>
              <a:endParaRPr/>
            </a:p>
          </p:txBody>
        </p:sp>
      </p:grpSp>
      <p:sp>
        <p:nvSpPr>
          <p:cNvPr id="30" name="object 18">
            <a:extLst>
              <a:ext uri="{FF2B5EF4-FFF2-40B4-BE49-F238E27FC236}">
                <a16:creationId xmlns:a16="http://schemas.microsoft.com/office/drawing/2014/main" id="{93AE49CB-6652-679A-DC63-06B2C180803C}"/>
              </a:ext>
            </a:extLst>
          </p:cNvPr>
          <p:cNvSpPr txBox="1"/>
          <p:nvPr/>
        </p:nvSpPr>
        <p:spPr>
          <a:xfrm>
            <a:off x="10274263" y="5571040"/>
            <a:ext cx="253365" cy="174625"/>
          </a:xfrm>
          <a:prstGeom prst="rect">
            <a:avLst/>
          </a:prstGeom>
        </p:spPr>
        <p:txBody>
          <a:bodyPr vert="horz" wrap="square" lIns="0" tIns="15875" rIns="0" bIns="0" rtlCol="0">
            <a:spAutoFit/>
          </a:bodyPr>
          <a:lstStyle/>
          <a:p>
            <a:pPr marL="12700">
              <a:lnSpc>
                <a:spcPct val="100000"/>
              </a:lnSpc>
              <a:spcBef>
                <a:spcPts val="125"/>
              </a:spcBef>
            </a:pPr>
            <a:r>
              <a:rPr lang="en" sz="950" spc="45" dirty="0">
                <a:solidFill>
                  <a:srgbClr val="231F20"/>
                </a:solidFill>
                <a:latin typeface="Trebuchet MS"/>
                <a:cs typeface="Trebuchet MS"/>
              </a:rPr>
              <a:t>RER.</a:t>
            </a:r>
            <a:endParaRPr sz="950">
              <a:latin typeface="Trebuchet MS"/>
              <a:cs typeface="Trebuchet MS"/>
            </a:endParaRPr>
          </a:p>
        </p:txBody>
      </p:sp>
      <p:sp>
        <p:nvSpPr>
          <p:cNvPr id="31" name="object 19">
            <a:extLst>
              <a:ext uri="{FF2B5EF4-FFF2-40B4-BE49-F238E27FC236}">
                <a16:creationId xmlns:a16="http://schemas.microsoft.com/office/drawing/2014/main" id="{0B120841-3BAC-3E62-4841-BBDAF52F10BF}"/>
              </a:ext>
            </a:extLst>
          </p:cNvPr>
          <p:cNvSpPr txBox="1"/>
          <p:nvPr/>
        </p:nvSpPr>
        <p:spPr>
          <a:xfrm>
            <a:off x="6695897" y="5321721"/>
            <a:ext cx="3639820" cy="1562735"/>
          </a:xfrm>
          <a:prstGeom prst="rect">
            <a:avLst/>
          </a:prstGeom>
        </p:spPr>
        <p:txBody>
          <a:bodyPr vert="horz" wrap="square" lIns="0" tIns="0" rIns="0" bIns="0" rtlCol="0">
            <a:spAutoFit/>
          </a:bodyPr>
          <a:lstStyle/>
          <a:p>
            <a:pPr marR="213360"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lang="en" sz="950" spc="-10" dirty="0">
                <a:solidFill>
                  <a:srgbClr val="231F20"/>
                </a:solidFill>
                <a:latin typeface="Trebuchet MS"/>
                <a:cs typeface="Trebuchet MS"/>
              </a:rPr>
              <a:t>The increasing quality of AI images makes them harder to spot Can you tell if this image is real or AI-generated?</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837565">
              <a:lnSpc>
                <a:spcPct val="100000"/>
              </a:lnSpc>
              <a:spcBef>
                <a:spcPts val="5"/>
              </a:spcBef>
            </a:pPr>
            <a:r>
              <a:rPr lang="en" sz="1750" spc="-90" dirty="0">
                <a:solidFill>
                  <a:srgbClr val="FFFFFF"/>
                </a:solidFill>
                <a:latin typeface="Trebuchet MS"/>
                <a:cs typeface="Trebuchet MS"/>
              </a:rPr>
              <a:t>AI</a:t>
            </a:r>
            <a:endParaRPr sz="1750">
              <a:latin typeface="Trebuchet MS"/>
              <a:cs typeface="Trebuchet MS"/>
            </a:endParaRPr>
          </a:p>
        </p:txBody>
      </p:sp>
      <p:grpSp>
        <p:nvGrpSpPr>
          <p:cNvPr id="32" name="object 20">
            <a:extLst>
              <a:ext uri="{FF2B5EF4-FFF2-40B4-BE49-F238E27FC236}">
                <a16:creationId xmlns:a16="http://schemas.microsoft.com/office/drawing/2014/main" id="{CCA07DF6-38EE-61F3-154A-2596A63F608F}"/>
              </a:ext>
            </a:extLst>
          </p:cNvPr>
          <p:cNvGrpSpPr/>
          <p:nvPr/>
        </p:nvGrpSpPr>
        <p:grpSpPr>
          <a:xfrm>
            <a:off x="6407191" y="5206664"/>
            <a:ext cx="4396740" cy="2503170"/>
            <a:chOff x="6407191" y="5206664"/>
            <a:chExt cx="4396740" cy="2503170"/>
          </a:xfrm>
        </p:grpSpPr>
        <p:sp>
          <p:nvSpPr>
            <p:cNvPr id="33" name="object 21">
              <a:extLst>
                <a:ext uri="{FF2B5EF4-FFF2-40B4-BE49-F238E27FC236}">
                  <a16:creationId xmlns:a16="http://schemas.microsoft.com/office/drawing/2014/main" id="{A202BCF0-C60C-85C1-C619-98DBB16C7665}"/>
                </a:ext>
              </a:extLst>
            </p:cNvPr>
            <p:cNvSpPr/>
            <p:nvPr/>
          </p:nvSpPr>
          <p:spPr>
            <a:xfrm>
              <a:off x="7879667" y="6014691"/>
              <a:ext cx="1435100" cy="1408430"/>
            </a:xfrm>
            <a:custGeom>
              <a:avLst/>
              <a:gdLst/>
              <a:ahLst/>
              <a:cxnLst/>
              <a:rect l="l" t="t" r="r" b="b"/>
              <a:pathLst>
                <a:path w="1435100" h="1408429">
                  <a:moveTo>
                    <a:pt x="1313142" y="1408097"/>
                  </a:moveTo>
                  <a:lnTo>
                    <a:pt x="1251806" y="1407691"/>
                  </a:lnTo>
                  <a:lnTo>
                    <a:pt x="1173541" y="1406815"/>
                  </a:lnTo>
                  <a:lnTo>
                    <a:pt x="919000" y="1403615"/>
                  </a:lnTo>
                  <a:lnTo>
                    <a:pt x="860311" y="1402962"/>
                  </a:lnTo>
                  <a:lnTo>
                    <a:pt x="799705" y="1402350"/>
                  </a:lnTo>
                  <a:lnTo>
                    <a:pt x="737469" y="1401801"/>
                  </a:lnTo>
                  <a:lnTo>
                    <a:pt x="673894" y="1401333"/>
                  </a:lnTo>
                  <a:lnTo>
                    <a:pt x="609268" y="1400967"/>
                  </a:lnTo>
                  <a:lnTo>
                    <a:pt x="543880" y="1400723"/>
                  </a:lnTo>
                  <a:lnTo>
                    <a:pt x="478021" y="1400621"/>
                  </a:lnTo>
                  <a:lnTo>
                    <a:pt x="411978" y="1400680"/>
                  </a:lnTo>
                  <a:lnTo>
                    <a:pt x="346042" y="1400921"/>
                  </a:lnTo>
                  <a:lnTo>
                    <a:pt x="280502" y="1401363"/>
                  </a:lnTo>
                  <a:lnTo>
                    <a:pt x="215646" y="1402027"/>
                  </a:lnTo>
                  <a:lnTo>
                    <a:pt x="151765" y="1402933"/>
                  </a:lnTo>
                  <a:lnTo>
                    <a:pt x="89147" y="1404100"/>
                  </a:lnTo>
                  <a:lnTo>
                    <a:pt x="28081" y="1405548"/>
                  </a:lnTo>
                  <a:lnTo>
                    <a:pt x="19258" y="1401873"/>
                  </a:lnTo>
                  <a:lnTo>
                    <a:pt x="10030" y="1389331"/>
                  </a:lnTo>
                  <a:lnTo>
                    <a:pt x="2807" y="1366268"/>
                  </a:lnTo>
                  <a:lnTo>
                    <a:pt x="0" y="1331028"/>
                  </a:lnTo>
                  <a:lnTo>
                    <a:pt x="117" y="1290016"/>
                  </a:lnTo>
                  <a:lnTo>
                    <a:pt x="203" y="1154846"/>
                  </a:lnTo>
                  <a:lnTo>
                    <a:pt x="450" y="164629"/>
                  </a:lnTo>
                  <a:lnTo>
                    <a:pt x="1119" y="119431"/>
                  </a:lnTo>
                  <a:lnTo>
                    <a:pt x="6004" y="77503"/>
                  </a:lnTo>
                  <a:lnTo>
                    <a:pt x="24812" y="33149"/>
                  </a:lnTo>
                  <a:lnTo>
                    <a:pt x="77215" y="27796"/>
                  </a:lnTo>
                  <a:lnTo>
                    <a:pt x="153109" y="22646"/>
                  </a:lnTo>
                  <a:lnTo>
                    <a:pt x="198611" y="20177"/>
                  </a:lnTo>
                  <a:lnTo>
                    <a:pt x="248481" y="17793"/>
                  </a:lnTo>
                  <a:lnTo>
                    <a:pt x="302217" y="15508"/>
                  </a:lnTo>
                  <a:lnTo>
                    <a:pt x="359318" y="13332"/>
                  </a:lnTo>
                  <a:lnTo>
                    <a:pt x="419282" y="11277"/>
                  </a:lnTo>
                  <a:lnTo>
                    <a:pt x="481608" y="9355"/>
                  </a:lnTo>
                  <a:lnTo>
                    <a:pt x="545794" y="7579"/>
                  </a:lnTo>
                  <a:lnTo>
                    <a:pt x="611338" y="5959"/>
                  </a:lnTo>
                  <a:lnTo>
                    <a:pt x="677739" y="4508"/>
                  </a:lnTo>
                  <a:lnTo>
                    <a:pt x="744496" y="3237"/>
                  </a:lnTo>
                  <a:lnTo>
                    <a:pt x="811107" y="2158"/>
                  </a:lnTo>
                  <a:lnTo>
                    <a:pt x="877070" y="1283"/>
                  </a:lnTo>
                  <a:lnTo>
                    <a:pt x="941884" y="624"/>
                  </a:lnTo>
                  <a:lnTo>
                    <a:pt x="1005047" y="192"/>
                  </a:lnTo>
                  <a:lnTo>
                    <a:pt x="1066057" y="0"/>
                  </a:lnTo>
                  <a:lnTo>
                    <a:pt x="1124414" y="58"/>
                  </a:lnTo>
                  <a:lnTo>
                    <a:pt x="1179615" y="380"/>
                  </a:lnTo>
                  <a:lnTo>
                    <a:pt x="1231159" y="976"/>
                  </a:lnTo>
                  <a:lnTo>
                    <a:pt x="1278544" y="1858"/>
                  </a:lnTo>
                  <a:lnTo>
                    <a:pt x="1321270" y="3039"/>
                  </a:lnTo>
                  <a:lnTo>
                    <a:pt x="1390733" y="6343"/>
                  </a:lnTo>
                  <a:lnTo>
                    <a:pt x="1427085" y="26102"/>
                  </a:lnTo>
                  <a:lnTo>
                    <a:pt x="1431722" y="67264"/>
                  </a:lnTo>
                  <a:lnTo>
                    <a:pt x="1432572" y="168533"/>
                  </a:lnTo>
                  <a:lnTo>
                    <a:pt x="1433285" y="269819"/>
                  </a:lnTo>
                  <a:lnTo>
                    <a:pt x="1433861" y="371118"/>
                  </a:lnTo>
                  <a:lnTo>
                    <a:pt x="1434298" y="472427"/>
                  </a:lnTo>
                  <a:lnTo>
                    <a:pt x="1434598" y="573744"/>
                  </a:lnTo>
                  <a:lnTo>
                    <a:pt x="1434760" y="675066"/>
                  </a:lnTo>
                  <a:lnTo>
                    <a:pt x="1434785" y="776390"/>
                  </a:lnTo>
                  <a:lnTo>
                    <a:pt x="1434672" y="877712"/>
                  </a:lnTo>
                  <a:lnTo>
                    <a:pt x="1434421" y="979031"/>
                  </a:lnTo>
                  <a:lnTo>
                    <a:pt x="1434032" y="1080344"/>
                  </a:lnTo>
                  <a:lnTo>
                    <a:pt x="1433506" y="1181647"/>
                  </a:lnTo>
                  <a:lnTo>
                    <a:pt x="1432973" y="1227659"/>
                  </a:lnTo>
                  <a:lnTo>
                    <a:pt x="1431346" y="1273232"/>
                  </a:lnTo>
                  <a:lnTo>
                    <a:pt x="1427781" y="1315697"/>
                  </a:lnTo>
                  <a:lnTo>
                    <a:pt x="1411854" y="1380017"/>
                  </a:lnTo>
                  <a:lnTo>
                    <a:pt x="1375769" y="1406860"/>
                  </a:lnTo>
                  <a:lnTo>
                    <a:pt x="1336738" y="1408074"/>
                  </a:lnTo>
                  <a:lnTo>
                    <a:pt x="1313142" y="1408097"/>
                  </a:lnTo>
                  <a:close/>
                </a:path>
              </a:pathLst>
            </a:custGeom>
            <a:solidFill>
              <a:srgbClr val="EFE0F7"/>
            </a:solidFill>
          </p:spPr>
          <p:txBody>
            <a:bodyPr wrap="square" lIns="0" tIns="0" rIns="0" bIns="0" rtlCol="0"/>
            <a:lstStyle/>
            <a:p>
              <a:endParaRPr/>
            </a:p>
          </p:txBody>
        </p:sp>
        <p:pic>
          <p:nvPicPr>
            <p:cNvPr id="34" name="object 22">
              <a:extLst>
                <a:ext uri="{FF2B5EF4-FFF2-40B4-BE49-F238E27FC236}">
                  <a16:creationId xmlns:a16="http://schemas.microsoft.com/office/drawing/2014/main" id="{8C41B545-906D-8224-4E20-3A651724607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967266" y="6083992"/>
              <a:ext cx="1276127" cy="1269678"/>
            </a:xfrm>
            <a:prstGeom prst="rect">
              <a:avLst/>
            </a:prstGeom>
          </p:spPr>
        </p:pic>
        <p:pic>
          <p:nvPicPr>
            <p:cNvPr id="35" name="object 23">
              <a:extLst>
                <a:ext uri="{FF2B5EF4-FFF2-40B4-BE49-F238E27FC236}">
                  <a16:creationId xmlns:a16="http://schemas.microsoft.com/office/drawing/2014/main" id="{7F63A170-AB48-A804-FBF1-01E8F46E8533}"/>
                </a:ext>
              </a:extLst>
            </p:cNvPr>
            <p:cNvPicPr/>
            <p:nvPr/>
          </p:nvPicPr>
          <p:blipFill>
            <a:blip r:embed="rId7" cstate="screen">
              <a:extLst>
                <a:ext uri="{28A0092B-C50C-407E-A947-70E740481C1C}">
                  <a14:useLocalDpi xmlns:a14="http://schemas.microsoft.com/office/drawing/2010/main"/>
                </a:ext>
              </a:extLst>
            </a:blip>
            <a:stretch>
              <a:fillRect/>
            </a:stretch>
          </p:blipFill>
          <p:spPr>
            <a:xfrm>
              <a:off x="6407191" y="5206664"/>
              <a:ext cx="4396284" cy="2503023"/>
            </a:xfrm>
            <a:prstGeom prst="rect">
              <a:avLst/>
            </a:prstGeom>
          </p:spPr>
        </p:pic>
      </p:grpSp>
      <p:sp>
        <p:nvSpPr>
          <p:cNvPr id="36" name="object 24">
            <a:extLst>
              <a:ext uri="{FF2B5EF4-FFF2-40B4-BE49-F238E27FC236}">
                <a16:creationId xmlns:a16="http://schemas.microsoft.com/office/drawing/2014/main" id="{9F358045-E87E-0DFD-57F3-05167A9084DD}"/>
              </a:ext>
            </a:extLst>
          </p:cNvPr>
          <p:cNvSpPr txBox="1"/>
          <p:nvPr/>
        </p:nvSpPr>
        <p:spPr>
          <a:xfrm>
            <a:off x="6087402" y="4853032"/>
            <a:ext cx="3639820" cy="1562735"/>
          </a:xfrm>
          <a:prstGeom prst="rect">
            <a:avLst/>
          </a:prstGeom>
        </p:spPr>
        <p:txBody>
          <a:bodyPr vert="horz" wrap="square" lIns="0" tIns="0" rIns="0" bIns="0" rtlCol="0">
            <a:spAutoFit/>
          </a:bodyPr>
          <a:lstStyle/>
          <a:p>
            <a:pPr marR="213360"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lang="en" sz="950" spc="-10" dirty="0">
                <a:solidFill>
                  <a:srgbClr val="231F20"/>
                </a:solidFill>
                <a:latin typeface="Trebuchet MS"/>
                <a:cs typeface="Trebuchet MS"/>
              </a:rPr>
              <a:t>The increasing quality of AI images makes them harder to spot Can you tell if this image is real or AI-generated?</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399415">
              <a:lnSpc>
                <a:spcPct val="100000"/>
              </a:lnSpc>
              <a:spcBef>
                <a:spcPts val="5"/>
              </a:spcBef>
            </a:pPr>
            <a:r>
              <a:rPr lang="en" sz="1750" spc="-90" dirty="0">
                <a:solidFill>
                  <a:srgbClr val="FFFFFF"/>
                </a:solidFill>
                <a:latin typeface="Trebuchet MS"/>
                <a:cs typeface="Trebuchet MS"/>
              </a:rPr>
              <a:t>AI</a:t>
            </a:r>
            <a:endParaRPr sz="1750">
              <a:latin typeface="Trebuchet MS"/>
              <a:cs typeface="Trebuchet MS"/>
            </a:endParaRPr>
          </a:p>
        </p:txBody>
      </p:sp>
      <p:grpSp>
        <p:nvGrpSpPr>
          <p:cNvPr id="37" name="object 25">
            <a:extLst>
              <a:ext uri="{FF2B5EF4-FFF2-40B4-BE49-F238E27FC236}">
                <a16:creationId xmlns:a16="http://schemas.microsoft.com/office/drawing/2014/main" id="{FCCD436F-EB4D-1316-328B-7D32BD6C782C}"/>
              </a:ext>
            </a:extLst>
          </p:cNvPr>
          <p:cNvGrpSpPr/>
          <p:nvPr/>
        </p:nvGrpSpPr>
        <p:grpSpPr>
          <a:xfrm>
            <a:off x="5728255" y="4667533"/>
            <a:ext cx="4587875" cy="2695575"/>
            <a:chOff x="5728255" y="4667533"/>
            <a:chExt cx="4587875" cy="2695575"/>
          </a:xfrm>
        </p:grpSpPr>
        <p:sp>
          <p:nvSpPr>
            <p:cNvPr id="38" name="object 26">
              <a:extLst>
                <a:ext uri="{FF2B5EF4-FFF2-40B4-BE49-F238E27FC236}">
                  <a16:creationId xmlns:a16="http://schemas.microsoft.com/office/drawing/2014/main" id="{649FFFB3-CDE8-A823-5D4D-9D4E38672B03}"/>
                </a:ext>
              </a:extLst>
            </p:cNvPr>
            <p:cNvSpPr/>
            <p:nvPr/>
          </p:nvSpPr>
          <p:spPr>
            <a:xfrm>
              <a:off x="5728255" y="466753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39" name="object 27">
              <a:extLst>
                <a:ext uri="{FF2B5EF4-FFF2-40B4-BE49-F238E27FC236}">
                  <a16:creationId xmlns:a16="http://schemas.microsoft.com/office/drawing/2014/main" id="{55C586D3-04CA-7532-4F17-195762F8BDC4}"/>
                </a:ext>
              </a:extLst>
            </p:cNvPr>
            <p:cNvSpPr/>
            <p:nvPr/>
          </p:nvSpPr>
          <p:spPr>
            <a:xfrm>
              <a:off x="5833107" y="477238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40" name="object 28">
              <a:extLst>
                <a:ext uri="{FF2B5EF4-FFF2-40B4-BE49-F238E27FC236}">
                  <a16:creationId xmlns:a16="http://schemas.microsoft.com/office/drawing/2014/main" id="{57C10C9F-6882-4FD8-18F6-A8AA2D9D6B92}"/>
                </a:ext>
              </a:extLst>
            </p:cNvPr>
            <p:cNvSpPr/>
            <p:nvPr/>
          </p:nvSpPr>
          <p:spPr>
            <a:xfrm>
              <a:off x="6830214" y="5546000"/>
              <a:ext cx="2317115" cy="1408430"/>
            </a:xfrm>
            <a:custGeom>
              <a:avLst/>
              <a:gdLst/>
              <a:ahLst/>
              <a:cxnLst/>
              <a:rect l="l" t="t" r="r" b="b"/>
              <a:pathLst>
                <a:path w="2317115" h="1408429">
                  <a:moveTo>
                    <a:pt x="2153550" y="1408088"/>
                  </a:moveTo>
                  <a:lnTo>
                    <a:pt x="2103052" y="1408063"/>
                  </a:lnTo>
                  <a:lnTo>
                    <a:pt x="2005170" y="1407595"/>
                  </a:lnTo>
                  <a:lnTo>
                    <a:pt x="1926508" y="1407054"/>
                  </a:lnTo>
                  <a:lnTo>
                    <a:pt x="1636340" y="1404766"/>
                  </a:lnTo>
                  <a:lnTo>
                    <a:pt x="1406994" y="1403082"/>
                  </a:lnTo>
                  <a:lnTo>
                    <a:pt x="1284325" y="1402311"/>
                  </a:lnTo>
                  <a:lnTo>
                    <a:pt x="1157560" y="1401640"/>
                  </a:lnTo>
                  <a:lnTo>
                    <a:pt x="1027622" y="1401108"/>
                  </a:lnTo>
                  <a:lnTo>
                    <a:pt x="961753" y="1400907"/>
                  </a:lnTo>
                  <a:lnTo>
                    <a:pt x="895437" y="1400755"/>
                  </a:lnTo>
                  <a:lnTo>
                    <a:pt x="828791" y="1400658"/>
                  </a:lnTo>
                  <a:lnTo>
                    <a:pt x="761930" y="1400621"/>
                  </a:lnTo>
                  <a:lnTo>
                    <a:pt x="694969" y="1400647"/>
                  </a:lnTo>
                  <a:lnTo>
                    <a:pt x="628025" y="1400744"/>
                  </a:lnTo>
                  <a:lnTo>
                    <a:pt x="561213" y="1400915"/>
                  </a:lnTo>
                  <a:lnTo>
                    <a:pt x="494649" y="1401165"/>
                  </a:lnTo>
                  <a:lnTo>
                    <a:pt x="428447" y="1401499"/>
                  </a:lnTo>
                  <a:lnTo>
                    <a:pt x="362725" y="1401922"/>
                  </a:lnTo>
                  <a:lnTo>
                    <a:pt x="297596" y="1402440"/>
                  </a:lnTo>
                  <a:lnTo>
                    <a:pt x="233178" y="1403056"/>
                  </a:lnTo>
                  <a:lnTo>
                    <a:pt x="169586" y="1403777"/>
                  </a:lnTo>
                  <a:lnTo>
                    <a:pt x="106935" y="1404606"/>
                  </a:lnTo>
                  <a:lnTo>
                    <a:pt x="45340" y="1405549"/>
                  </a:lnTo>
                  <a:lnTo>
                    <a:pt x="31095" y="1401874"/>
                  </a:lnTo>
                  <a:lnTo>
                    <a:pt x="16195" y="1389332"/>
                  </a:lnTo>
                  <a:lnTo>
                    <a:pt x="4532" y="1366269"/>
                  </a:lnTo>
                  <a:lnTo>
                    <a:pt x="0" y="1331029"/>
                  </a:lnTo>
                  <a:lnTo>
                    <a:pt x="190" y="1290018"/>
                  </a:lnTo>
                  <a:lnTo>
                    <a:pt x="329" y="1154848"/>
                  </a:lnTo>
                  <a:lnTo>
                    <a:pt x="727" y="164631"/>
                  </a:lnTo>
                  <a:lnTo>
                    <a:pt x="1808" y="119433"/>
                  </a:lnTo>
                  <a:lnTo>
                    <a:pt x="9697" y="77505"/>
                  </a:lnTo>
                  <a:lnTo>
                    <a:pt x="40065" y="33150"/>
                  </a:lnTo>
                  <a:lnTo>
                    <a:pt x="87136" y="29847"/>
                  </a:lnTo>
                  <a:lnTo>
                    <a:pt x="149431" y="26606"/>
                  </a:lnTo>
                  <a:lnTo>
                    <a:pt x="225454" y="23450"/>
                  </a:lnTo>
                  <a:lnTo>
                    <a:pt x="268146" y="21910"/>
                  </a:lnTo>
                  <a:lnTo>
                    <a:pt x="313708" y="20399"/>
                  </a:lnTo>
                  <a:lnTo>
                    <a:pt x="361954" y="18921"/>
                  </a:lnTo>
                  <a:lnTo>
                    <a:pt x="412695" y="17477"/>
                  </a:lnTo>
                  <a:lnTo>
                    <a:pt x="465747" y="16071"/>
                  </a:lnTo>
                  <a:lnTo>
                    <a:pt x="520920" y="14704"/>
                  </a:lnTo>
                  <a:lnTo>
                    <a:pt x="578028" y="13381"/>
                  </a:lnTo>
                  <a:lnTo>
                    <a:pt x="636884" y="12103"/>
                  </a:lnTo>
                  <a:lnTo>
                    <a:pt x="697300" y="10874"/>
                  </a:lnTo>
                  <a:lnTo>
                    <a:pt x="759090" y="9696"/>
                  </a:lnTo>
                  <a:lnTo>
                    <a:pt x="822066" y="8571"/>
                  </a:lnTo>
                  <a:lnTo>
                    <a:pt x="886042" y="7503"/>
                  </a:lnTo>
                  <a:lnTo>
                    <a:pt x="950830" y="6494"/>
                  </a:lnTo>
                  <a:lnTo>
                    <a:pt x="1016243" y="5547"/>
                  </a:lnTo>
                  <a:lnTo>
                    <a:pt x="1082094" y="4665"/>
                  </a:lnTo>
                  <a:lnTo>
                    <a:pt x="1148195" y="3850"/>
                  </a:lnTo>
                  <a:lnTo>
                    <a:pt x="1214360" y="3106"/>
                  </a:lnTo>
                  <a:lnTo>
                    <a:pt x="1280402" y="2434"/>
                  </a:lnTo>
                  <a:lnTo>
                    <a:pt x="1346133" y="1838"/>
                  </a:lnTo>
                  <a:lnTo>
                    <a:pt x="1411366" y="1320"/>
                  </a:lnTo>
                  <a:lnTo>
                    <a:pt x="1475914" y="883"/>
                  </a:lnTo>
                  <a:lnTo>
                    <a:pt x="1539590" y="529"/>
                  </a:lnTo>
                  <a:lnTo>
                    <a:pt x="1602208" y="263"/>
                  </a:lnTo>
                  <a:lnTo>
                    <a:pt x="1663579" y="85"/>
                  </a:lnTo>
                  <a:lnTo>
                    <a:pt x="1723516" y="0"/>
                  </a:lnTo>
                  <a:lnTo>
                    <a:pt x="1781833" y="9"/>
                  </a:lnTo>
                  <a:lnTo>
                    <a:pt x="1838342" y="115"/>
                  </a:lnTo>
                  <a:lnTo>
                    <a:pt x="1892857" y="321"/>
                  </a:lnTo>
                  <a:lnTo>
                    <a:pt x="1945189" y="631"/>
                  </a:lnTo>
                  <a:lnTo>
                    <a:pt x="1995153" y="1046"/>
                  </a:lnTo>
                  <a:lnTo>
                    <a:pt x="2042560" y="1569"/>
                  </a:lnTo>
                  <a:lnTo>
                    <a:pt x="2087224" y="2203"/>
                  </a:lnTo>
                  <a:lnTo>
                    <a:pt x="2128958" y="2950"/>
                  </a:lnTo>
                  <a:lnTo>
                    <a:pt x="2167574" y="3815"/>
                  </a:lnTo>
                  <a:lnTo>
                    <a:pt x="2234705" y="5903"/>
                  </a:lnTo>
                  <a:lnTo>
                    <a:pt x="2287120" y="8490"/>
                  </a:lnTo>
                  <a:lnTo>
                    <a:pt x="2309578" y="44612"/>
                  </a:lnTo>
                  <a:lnTo>
                    <a:pt x="2312462" y="117898"/>
                  </a:lnTo>
                  <a:lnTo>
                    <a:pt x="2313121" y="168535"/>
                  </a:lnTo>
                  <a:lnTo>
                    <a:pt x="2313725" y="219176"/>
                  </a:lnTo>
                  <a:lnTo>
                    <a:pt x="2314273" y="269820"/>
                  </a:lnTo>
                  <a:lnTo>
                    <a:pt x="2314765" y="320468"/>
                  </a:lnTo>
                  <a:lnTo>
                    <a:pt x="2315202" y="371119"/>
                  </a:lnTo>
                  <a:lnTo>
                    <a:pt x="2315583" y="421773"/>
                  </a:lnTo>
                  <a:lnTo>
                    <a:pt x="2315909" y="472429"/>
                  </a:lnTo>
                  <a:lnTo>
                    <a:pt x="2316179" y="523086"/>
                  </a:lnTo>
                  <a:lnTo>
                    <a:pt x="2316394" y="573746"/>
                  </a:lnTo>
                  <a:lnTo>
                    <a:pt x="2316553" y="624406"/>
                  </a:lnTo>
                  <a:lnTo>
                    <a:pt x="2316656" y="675067"/>
                  </a:lnTo>
                  <a:lnTo>
                    <a:pt x="2316704" y="725729"/>
                  </a:lnTo>
                  <a:lnTo>
                    <a:pt x="2316696" y="776391"/>
                  </a:lnTo>
                  <a:lnTo>
                    <a:pt x="2316633" y="827053"/>
                  </a:lnTo>
                  <a:lnTo>
                    <a:pt x="2316514" y="877714"/>
                  </a:lnTo>
                  <a:lnTo>
                    <a:pt x="2316339" y="928374"/>
                  </a:lnTo>
                  <a:lnTo>
                    <a:pt x="2316109" y="979033"/>
                  </a:lnTo>
                  <a:lnTo>
                    <a:pt x="2315823" y="1029690"/>
                  </a:lnTo>
                  <a:lnTo>
                    <a:pt x="2315482" y="1080345"/>
                  </a:lnTo>
                  <a:lnTo>
                    <a:pt x="2315085" y="1130998"/>
                  </a:lnTo>
                  <a:lnTo>
                    <a:pt x="2314632" y="1181649"/>
                  </a:lnTo>
                  <a:lnTo>
                    <a:pt x="2313771" y="1227661"/>
                  </a:lnTo>
                  <a:lnTo>
                    <a:pt x="2311141" y="1273234"/>
                  </a:lnTo>
                  <a:lnTo>
                    <a:pt x="2305385" y="1315699"/>
                  </a:lnTo>
                  <a:lnTo>
                    <a:pt x="2279669" y="1380019"/>
                  </a:lnTo>
                  <a:lnTo>
                    <a:pt x="2241499" y="1403728"/>
                  </a:lnTo>
                  <a:lnTo>
                    <a:pt x="2191165" y="1407839"/>
                  </a:lnTo>
                  <a:lnTo>
                    <a:pt x="2174026" y="1408000"/>
                  </a:lnTo>
                  <a:lnTo>
                    <a:pt x="2153550" y="1408088"/>
                  </a:lnTo>
                  <a:close/>
                </a:path>
              </a:pathLst>
            </a:custGeom>
            <a:solidFill>
              <a:srgbClr val="EFE0F7"/>
            </a:solidFill>
          </p:spPr>
          <p:txBody>
            <a:bodyPr wrap="square" lIns="0" tIns="0" rIns="0" bIns="0" rtlCol="0"/>
            <a:lstStyle/>
            <a:p>
              <a:endParaRPr/>
            </a:p>
          </p:txBody>
        </p:sp>
        <p:pic>
          <p:nvPicPr>
            <p:cNvPr id="41" name="object 29">
              <a:extLst>
                <a:ext uri="{FF2B5EF4-FFF2-40B4-BE49-F238E27FC236}">
                  <a16:creationId xmlns:a16="http://schemas.microsoft.com/office/drawing/2014/main" id="{8A2012FA-C90B-2BCE-2773-CFC8695F6D60}"/>
                </a:ext>
              </a:extLst>
            </p:cNvPr>
            <p:cNvPicPr/>
            <p:nvPr/>
          </p:nvPicPr>
          <p:blipFill>
            <a:blip r:embed="rId8" cstate="screen">
              <a:extLst>
                <a:ext uri="{28A0092B-C50C-407E-A947-70E740481C1C}">
                  <a14:useLocalDpi xmlns:a14="http://schemas.microsoft.com/office/drawing/2010/main"/>
                </a:ext>
              </a:extLst>
            </a:blip>
            <a:stretch>
              <a:fillRect/>
            </a:stretch>
          </p:blipFill>
          <p:spPr>
            <a:xfrm>
              <a:off x="6917993" y="5615302"/>
              <a:ext cx="2157685" cy="1269678"/>
            </a:xfrm>
            <a:prstGeom prst="rect">
              <a:avLst/>
            </a:prstGeom>
          </p:spPr>
        </p:pic>
        <p:pic>
          <p:nvPicPr>
            <p:cNvPr id="42" name="object 30">
              <a:extLst>
                <a:ext uri="{FF2B5EF4-FFF2-40B4-BE49-F238E27FC236}">
                  <a16:creationId xmlns:a16="http://schemas.microsoft.com/office/drawing/2014/main" id="{D3E67530-320A-F05A-3104-B69617152F66}"/>
                </a:ext>
              </a:extLst>
            </p:cNvPr>
            <p:cNvPicPr/>
            <p:nvPr/>
          </p:nvPicPr>
          <p:blipFill>
            <a:blip r:embed="rId9" cstate="screen">
              <a:extLst>
                <a:ext uri="{28A0092B-C50C-407E-A947-70E740481C1C}">
                  <a14:useLocalDpi xmlns:a14="http://schemas.microsoft.com/office/drawing/2010/main"/>
                </a:ext>
              </a:extLst>
            </a:blip>
            <a:stretch>
              <a:fillRect/>
            </a:stretch>
          </p:blipFill>
          <p:spPr>
            <a:xfrm>
              <a:off x="5798694" y="4737975"/>
              <a:ext cx="4396284" cy="2503023"/>
            </a:xfrm>
            <a:prstGeom prst="rect">
              <a:avLst/>
            </a:prstGeom>
          </p:spPr>
        </p:pic>
      </p:grpSp>
      <p:sp>
        <p:nvSpPr>
          <p:cNvPr id="43" name="object 31">
            <a:extLst>
              <a:ext uri="{FF2B5EF4-FFF2-40B4-BE49-F238E27FC236}">
                <a16:creationId xmlns:a16="http://schemas.microsoft.com/office/drawing/2014/main" id="{201459B6-68B8-D468-A4E9-316B2EFF0572}"/>
              </a:ext>
            </a:extLst>
          </p:cNvPr>
          <p:cNvSpPr txBox="1"/>
          <p:nvPr/>
        </p:nvSpPr>
        <p:spPr>
          <a:xfrm>
            <a:off x="5474898" y="4640440"/>
            <a:ext cx="2211705" cy="324485"/>
          </a:xfrm>
          <a:prstGeom prst="rect">
            <a:avLst/>
          </a:prstGeom>
        </p:spPr>
        <p:txBody>
          <a:bodyPr vert="horz" wrap="square" lIns="0" tIns="0" rIns="0" bIns="0" rtlCol="0">
            <a:spAutoFit/>
          </a:bodyPr>
          <a:lstStyle/>
          <a:p>
            <a:pPr algn="r">
              <a:lnSpc>
                <a:spcPts val="1135"/>
              </a:lnSpc>
            </a:pPr>
            <a:r>
              <a:rPr lang="en" sz="950" spc="-10" dirty="0">
                <a:solidFill>
                  <a:srgbClr val="231F20"/>
                </a:solidFill>
                <a:latin typeface="Trebuchet MS"/>
                <a:cs typeface="Trebuchet MS"/>
              </a:rPr>
              <a:t>The increasing quality of AI images</a:t>
            </a:r>
            <a:endParaRPr sz="950">
              <a:latin typeface="Trebuchet MS"/>
              <a:cs typeface="Trebuchet MS"/>
            </a:endParaRPr>
          </a:p>
          <a:p>
            <a:pPr algn="r">
              <a:lnSpc>
                <a:spcPct val="100000"/>
              </a:lnSpc>
              <a:spcBef>
                <a:spcPts val="160"/>
              </a:spcBef>
            </a:pPr>
            <a:r>
              <a:rPr lang="en" sz="950" spc="15" dirty="0">
                <a:solidFill>
                  <a:srgbClr val="231F20"/>
                </a:solidFill>
                <a:latin typeface="Trebuchet MS"/>
                <a:cs typeface="Trebuchet MS"/>
              </a:rPr>
              <a:t>Can you tell if this image is r</a:t>
            </a:r>
            <a:endParaRPr sz="950">
              <a:latin typeface="Trebuchet MS"/>
              <a:cs typeface="Trebuchet MS"/>
            </a:endParaRPr>
          </a:p>
        </p:txBody>
      </p:sp>
      <p:grpSp>
        <p:nvGrpSpPr>
          <p:cNvPr id="44" name="object 32">
            <a:extLst>
              <a:ext uri="{FF2B5EF4-FFF2-40B4-BE49-F238E27FC236}">
                <a16:creationId xmlns:a16="http://schemas.microsoft.com/office/drawing/2014/main" id="{E4BA0336-454C-C100-095B-E63EF2BB2343}"/>
              </a:ext>
            </a:extLst>
          </p:cNvPr>
          <p:cNvGrpSpPr/>
          <p:nvPr/>
        </p:nvGrpSpPr>
        <p:grpSpPr>
          <a:xfrm>
            <a:off x="5114744" y="4187202"/>
            <a:ext cx="4599305" cy="2703195"/>
            <a:chOff x="5114744" y="4187202"/>
            <a:chExt cx="4599305" cy="2703195"/>
          </a:xfrm>
        </p:grpSpPr>
        <p:sp>
          <p:nvSpPr>
            <p:cNvPr id="45" name="object 33">
              <a:extLst>
                <a:ext uri="{FF2B5EF4-FFF2-40B4-BE49-F238E27FC236}">
                  <a16:creationId xmlns:a16="http://schemas.microsoft.com/office/drawing/2014/main" id="{9BEE940B-182C-4A8D-E3C5-38E0D2E9FA7C}"/>
                </a:ext>
              </a:extLst>
            </p:cNvPr>
            <p:cNvSpPr/>
            <p:nvPr/>
          </p:nvSpPr>
          <p:spPr>
            <a:xfrm>
              <a:off x="5114744" y="4187202"/>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46" name="object 34">
              <a:extLst>
                <a:ext uri="{FF2B5EF4-FFF2-40B4-BE49-F238E27FC236}">
                  <a16:creationId xmlns:a16="http://schemas.microsoft.com/office/drawing/2014/main" id="{1A69E9CF-AC70-2D66-B1B9-D63E84E9523D}"/>
                </a:ext>
              </a:extLst>
            </p:cNvPr>
            <p:cNvSpPr/>
            <p:nvPr/>
          </p:nvSpPr>
          <p:spPr>
            <a:xfrm>
              <a:off x="5219921" y="429237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47" name="object 35">
              <a:extLst>
                <a:ext uri="{FF2B5EF4-FFF2-40B4-BE49-F238E27FC236}">
                  <a16:creationId xmlns:a16="http://schemas.microsoft.com/office/drawing/2014/main" id="{518498B7-8A3A-57A7-D6D9-95218414B6CB}"/>
                </a:ext>
              </a:extLst>
            </p:cNvPr>
            <p:cNvSpPr/>
            <p:nvPr/>
          </p:nvSpPr>
          <p:spPr>
            <a:xfrm>
              <a:off x="6219711" y="5068075"/>
              <a:ext cx="2323465" cy="1412240"/>
            </a:xfrm>
            <a:custGeom>
              <a:avLst/>
              <a:gdLst/>
              <a:ahLst/>
              <a:cxnLst/>
              <a:rect l="l" t="t" r="r" b="b"/>
              <a:pathLst>
                <a:path w="2323465" h="1412239">
                  <a:moveTo>
                    <a:pt x="2159353" y="1411882"/>
                  </a:moveTo>
                  <a:lnTo>
                    <a:pt x="2108718" y="1411856"/>
                  </a:lnTo>
                  <a:lnTo>
                    <a:pt x="2010573" y="1411387"/>
                  </a:lnTo>
                  <a:lnTo>
                    <a:pt x="1931698" y="1410845"/>
                  </a:lnTo>
                  <a:lnTo>
                    <a:pt x="1640749" y="1408551"/>
                  </a:lnTo>
                  <a:lnTo>
                    <a:pt x="1410785" y="1406862"/>
                  </a:lnTo>
                  <a:lnTo>
                    <a:pt x="1287786" y="1406089"/>
                  </a:lnTo>
                  <a:lnTo>
                    <a:pt x="1160679" y="1405416"/>
                  </a:lnTo>
                  <a:lnTo>
                    <a:pt x="1030391" y="1404883"/>
                  </a:lnTo>
                  <a:lnTo>
                    <a:pt x="964344" y="1404681"/>
                  </a:lnTo>
                  <a:lnTo>
                    <a:pt x="897850" y="1404529"/>
                  </a:lnTo>
                  <a:lnTo>
                    <a:pt x="831024" y="1404431"/>
                  </a:lnTo>
                  <a:lnTo>
                    <a:pt x="763983" y="1404394"/>
                  </a:lnTo>
                  <a:lnTo>
                    <a:pt x="696842" y="1404421"/>
                  </a:lnTo>
                  <a:lnTo>
                    <a:pt x="629718" y="1404518"/>
                  </a:lnTo>
                  <a:lnTo>
                    <a:pt x="562725" y="1404689"/>
                  </a:lnTo>
                  <a:lnTo>
                    <a:pt x="495981" y="1404939"/>
                  </a:lnTo>
                  <a:lnTo>
                    <a:pt x="429602" y="1405275"/>
                  </a:lnTo>
                  <a:lnTo>
                    <a:pt x="363702" y="1405699"/>
                  </a:lnTo>
                  <a:lnTo>
                    <a:pt x="298398" y="1406218"/>
                  </a:lnTo>
                  <a:lnTo>
                    <a:pt x="233807" y="1406836"/>
                  </a:lnTo>
                  <a:lnTo>
                    <a:pt x="170043" y="1407559"/>
                  </a:lnTo>
                  <a:lnTo>
                    <a:pt x="107223" y="1408390"/>
                  </a:lnTo>
                  <a:lnTo>
                    <a:pt x="45462" y="1409336"/>
                  </a:lnTo>
                  <a:lnTo>
                    <a:pt x="31179" y="1405651"/>
                  </a:lnTo>
                  <a:lnTo>
                    <a:pt x="16239" y="1393075"/>
                  </a:lnTo>
                  <a:lnTo>
                    <a:pt x="4545" y="1369950"/>
                  </a:lnTo>
                  <a:lnTo>
                    <a:pt x="0" y="1334615"/>
                  </a:lnTo>
                  <a:lnTo>
                    <a:pt x="190" y="1293493"/>
                  </a:lnTo>
                  <a:lnTo>
                    <a:pt x="330" y="1157959"/>
                  </a:lnTo>
                  <a:lnTo>
                    <a:pt x="729" y="165074"/>
                  </a:lnTo>
                  <a:lnTo>
                    <a:pt x="1813" y="119755"/>
                  </a:lnTo>
                  <a:lnTo>
                    <a:pt x="9724" y="77714"/>
                  </a:lnTo>
                  <a:lnTo>
                    <a:pt x="40173" y="33240"/>
                  </a:lnTo>
                  <a:lnTo>
                    <a:pt x="87370" y="29927"/>
                  </a:lnTo>
                  <a:lnTo>
                    <a:pt x="149834" y="26678"/>
                  </a:lnTo>
                  <a:lnTo>
                    <a:pt x="226062" y="23513"/>
                  </a:lnTo>
                  <a:lnTo>
                    <a:pt x="268868" y="21969"/>
                  </a:lnTo>
                  <a:lnTo>
                    <a:pt x="314553" y="20454"/>
                  </a:lnTo>
                  <a:lnTo>
                    <a:pt x="362929" y="18972"/>
                  </a:lnTo>
                  <a:lnTo>
                    <a:pt x="413807" y="17524"/>
                  </a:lnTo>
                  <a:lnTo>
                    <a:pt x="467001" y="16114"/>
                  </a:lnTo>
                  <a:lnTo>
                    <a:pt x="522323" y="14744"/>
                  </a:lnTo>
                  <a:lnTo>
                    <a:pt x="579585" y="13417"/>
                  </a:lnTo>
                  <a:lnTo>
                    <a:pt x="638600" y="12136"/>
                  </a:lnTo>
                  <a:lnTo>
                    <a:pt x="699179" y="10903"/>
                  </a:lnTo>
                  <a:lnTo>
                    <a:pt x="761135" y="9722"/>
                  </a:lnTo>
                  <a:lnTo>
                    <a:pt x="824281" y="8594"/>
                  </a:lnTo>
                  <a:lnTo>
                    <a:pt x="888429" y="7523"/>
                  </a:lnTo>
                  <a:lnTo>
                    <a:pt x="953392" y="6512"/>
                  </a:lnTo>
                  <a:lnTo>
                    <a:pt x="1018981" y="5562"/>
                  </a:lnTo>
                  <a:lnTo>
                    <a:pt x="1085009" y="4678"/>
                  </a:lnTo>
                  <a:lnTo>
                    <a:pt x="1151289" y="3861"/>
                  </a:lnTo>
                  <a:lnTo>
                    <a:pt x="1217632" y="3114"/>
                  </a:lnTo>
                  <a:lnTo>
                    <a:pt x="1283852" y="2440"/>
                  </a:lnTo>
                  <a:lnTo>
                    <a:pt x="1349760" y="1842"/>
                  </a:lnTo>
                  <a:lnTo>
                    <a:pt x="1415169" y="1323"/>
                  </a:lnTo>
                  <a:lnTo>
                    <a:pt x="1479891" y="885"/>
                  </a:lnTo>
                  <a:lnTo>
                    <a:pt x="1543739" y="531"/>
                  </a:lnTo>
                  <a:lnTo>
                    <a:pt x="1606525" y="263"/>
                  </a:lnTo>
                  <a:lnTo>
                    <a:pt x="1668061" y="85"/>
                  </a:lnTo>
                  <a:lnTo>
                    <a:pt x="1728160" y="0"/>
                  </a:lnTo>
                  <a:lnTo>
                    <a:pt x="1786634" y="9"/>
                  </a:lnTo>
                  <a:lnTo>
                    <a:pt x="1843295" y="115"/>
                  </a:lnTo>
                  <a:lnTo>
                    <a:pt x="1897957" y="322"/>
                  </a:lnTo>
                  <a:lnTo>
                    <a:pt x="1950430" y="632"/>
                  </a:lnTo>
                  <a:lnTo>
                    <a:pt x="2000529" y="1048"/>
                  </a:lnTo>
                  <a:lnTo>
                    <a:pt x="2048064" y="1573"/>
                  </a:lnTo>
                  <a:lnTo>
                    <a:pt x="2092848" y="2209"/>
                  </a:lnTo>
                  <a:lnTo>
                    <a:pt x="2134694" y="2958"/>
                  </a:lnTo>
                  <a:lnTo>
                    <a:pt x="2173414" y="3825"/>
                  </a:lnTo>
                  <a:lnTo>
                    <a:pt x="2240726" y="5919"/>
                  </a:lnTo>
                  <a:lnTo>
                    <a:pt x="2293283" y="8513"/>
                  </a:lnTo>
                  <a:lnTo>
                    <a:pt x="2315801" y="44732"/>
                  </a:lnTo>
                  <a:lnTo>
                    <a:pt x="2318693" y="118215"/>
                  </a:lnTo>
                  <a:lnTo>
                    <a:pt x="2319354" y="168989"/>
                  </a:lnTo>
                  <a:lnTo>
                    <a:pt x="2319959" y="219766"/>
                  </a:lnTo>
                  <a:lnTo>
                    <a:pt x="2320508" y="270547"/>
                  </a:lnTo>
                  <a:lnTo>
                    <a:pt x="2321002" y="321332"/>
                  </a:lnTo>
                  <a:lnTo>
                    <a:pt x="2321440" y="372119"/>
                  </a:lnTo>
                  <a:lnTo>
                    <a:pt x="2321822" y="422909"/>
                  </a:lnTo>
                  <a:lnTo>
                    <a:pt x="2322149" y="473701"/>
                  </a:lnTo>
                  <a:lnTo>
                    <a:pt x="2322420" y="524496"/>
                  </a:lnTo>
                  <a:lnTo>
                    <a:pt x="2322635" y="575291"/>
                  </a:lnTo>
                  <a:lnTo>
                    <a:pt x="2322794" y="626088"/>
                  </a:lnTo>
                  <a:lnTo>
                    <a:pt x="2322898" y="676886"/>
                  </a:lnTo>
                  <a:lnTo>
                    <a:pt x="2322946" y="727684"/>
                  </a:lnTo>
                  <a:lnTo>
                    <a:pt x="2322938" y="778483"/>
                  </a:lnTo>
                  <a:lnTo>
                    <a:pt x="2322874" y="829281"/>
                  </a:lnTo>
                  <a:lnTo>
                    <a:pt x="2322755" y="880078"/>
                  </a:lnTo>
                  <a:lnTo>
                    <a:pt x="2322580" y="930875"/>
                  </a:lnTo>
                  <a:lnTo>
                    <a:pt x="2322349" y="981670"/>
                  </a:lnTo>
                  <a:lnTo>
                    <a:pt x="2322063" y="1032464"/>
                  </a:lnTo>
                  <a:lnTo>
                    <a:pt x="2321720" y="1083256"/>
                  </a:lnTo>
                  <a:lnTo>
                    <a:pt x="2321322" y="1134045"/>
                  </a:lnTo>
                  <a:lnTo>
                    <a:pt x="2320869" y="1184832"/>
                  </a:lnTo>
                  <a:lnTo>
                    <a:pt x="2320005" y="1230968"/>
                  </a:lnTo>
                  <a:lnTo>
                    <a:pt x="2317368" y="1276664"/>
                  </a:lnTo>
                  <a:lnTo>
                    <a:pt x="2311597" y="1319243"/>
                  </a:lnTo>
                  <a:lnTo>
                    <a:pt x="2301329" y="1356028"/>
                  </a:lnTo>
                  <a:lnTo>
                    <a:pt x="2267446" y="1399717"/>
                  </a:lnTo>
                  <a:lnTo>
                    <a:pt x="2227390" y="1410651"/>
                  </a:lnTo>
                  <a:lnTo>
                    <a:pt x="2179883" y="1411794"/>
                  </a:lnTo>
                  <a:lnTo>
                    <a:pt x="2159353" y="1411882"/>
                  </a:lnTo>
                  <a:close/>
                </a:path>
              </a:pathLst>
            </a:custGeom>
            <a:solidFill>
              <a:srgbClr val="EFE0F7"/>
            </a:solidFill>
          </p:spPr>
          <p:txBody>
            <a:bodyPr wrap="square" lIns="0" tIns="0" rIns="0" bIns="0" rtlCol="0"/>
            <a:lstStyle/>
            <a:p>
              <a:endParaRPr/>
            </a:p>
          </p:txBody>
        </p:sp>
        <p:pic>
          <p:nvPicPr>
            <p:cNvPr id="48" name="object 36">
              <a:extLst>
                <a:ext uri="{FF2B5EF4-FFF2-40B4-BE49-F238E27FC236}">
                  <a16:creationId xmlns:a16="http://schemas.microsoft.com/office/drawing/2014/main" id="{9CF962D9-11A6-C434-1030-36CCF358FBC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6307727" y="5137564"/>
              <a:ext cx="2163498" cy="1273098"/>
            </a:xfrm>
            <a:prstGeom prst="rect">
              <a:avLst/>
            </a:prstGeom>
          </p:spPr>
        </p:pic>
        <p:pic>
          <p:nvPicPr>
            <p:cNvPr id="49" name="object 37">
              <a:extLst>
                <a:ext uri="{FF2B5EF4-FFF2-40B4-BE49-F238E27FC236}">
                  <a16:creationId xmlns:a16="http://schemas.microsoft.com/office/drawing/2014/main" id="{A5D48A3A-CDAD-5BEE-5400-B7B163C0C30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5185414" y="4257871"/>
              <a:ext cx="4408127" cy="2509766"/>
            </a:xfrm>
            <a:prstGeom prst="rect">
              <a:avLst/>
            </a:prstGeom>
          </p:spPr>
        </p:pic>
      </p:grpSp>
      <p:sp>
        <p:nvSpPr>
          <p:cNvPr id="50" name="object 38">
            <a:extLst>
              <a:ext uri="{FF2B5EF4-FFF2-40B4-BE49-F238E27FC236}">
                <a16:creationId xmlns:a16="http://schemas.microsoft.com/office/drawing/2014/main" id="{303712B0-23B6-FEA0-BB90-88FD3307CF2D}"/>
              </a:ext>
            </a:extLst>
          </p:cNvPr>
          <p:cNvSpPr txBox="1"/>
          <p:nvPr/>
        </p:nvSpPr>
        <p:spPr>
          <a:xfrm>
            <a:off x="7668473" y="4788457"/>
            <a:ext cx="1468755" cy="174625"/>
          </a:xfrm>
          <a:prstGeom prst="rect">
            <a:avLst/>
          </a:prstGeom>
        </p:spPr>
        <p:txBody>
          <a:bodyPr vert="horz" wrap="square" lIns="0" tIns="15875" rIns="0" bIns="0" rtlCol="0">
            <a:spAutoFit/>
          </a:bodyPr>
          <a:lstStyle/>
          <a:p>
            <a:pPr marL="12700">
              <a:lnSpc>
                <a:spcPct val="100000"/>
              </a:lnSpc>
              <a:spcBef>
                <a:spcPts val="125"/>
              </a:spcBef>
            </a:pPr>
            <a:r>
              <a:rPr lang="en" sz="950" spc="65" dirty="0">
                <a:solidFill>
                  <a:srgbClr val="231F20"/>
                </a:solidFill>
                <a:latin typeface="Trebuchet MS"/>
                <a:cs typeface="Trebuchet MS"/>
              </a:rPr>
              <a:t>or AI-generated?</a:t>
            </a:r>
            <a:endParaRPr sz="950">
              <a:latin typeface="Trebuchet MS"/>
              <a:cs typeface="Trebuchet MS"/>
            </a:endParaRPr>
          </a:p>
        </p:txBody>
      </p:sp>
      <p:grpSp>
        <p:nvGrpSpPr>
          <p:cNvPr id="51" name="object 43">
            <a:extLst>
              <a:ext uri="{FF2B5EF4-FFF2-40B4-BE49-F238E27FC236}">
                <a16:creationId xmlns:a16="http://schemas.microsoft.com/office/drawing/2014/main" id="{8C0EB01E-B99D-5FEC-3207-7050DC8F9D85}"/>
              </a:ext>
            </a:extLst>
          </p:cNvPr>
          <p:cNvGrpSpPr/>
          <p:nvPr/>
        </p:nvGrpSpPr>
        <p:grpSpPr>
          <a:xfrm>
            <a:off x="3121486" y="3079874"/>
            <a:ext cx="4599305" cy="2703195"/>
            <a:chOff x="3121486" y="3079874"/>
            <a:chExt cx="4599305" cy="2703195"/>
          </a:xfrm>
        </p:grpSpPr>
        <p:sp>
          <p:nvSpPr>
            <p:cNvPr id="52" name="object 44">
              <a:extLst>
                <a:ext uri="{FF2B5EF4-FFF2-40B4-BE49-F238E27FC236}">
                  <a16:creationId xmlns:a16="http://schemas.microsoft.com/office/drawing/2014/main" id="{9F06B45F-B3A0-AFDB-CCC5-E51EAED14C4F}"/>
                </a:ext>
              </a:extLst>
            </p:cNvPr>
            <p:cNvSpPr/>
            <p:nvPr/>
          </p:nvSpPr>
          <p:spPr>
            <a:xfrm>
              <a:off x="3121486" y="307987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pic>
          <p:nvPicPr>
            <p:cNvPr id="53" name="object 45">
              <a:extLst>
                <a:ext uri="{FF2B5EF4-FFF2-40B4-BE49-F238E27FC236}">
                  <a16:creationId xmlns:a16="http://schemas.microsoft.com/office/drawing/2014/main" id="{47707CB6-7B03-EA62-75F1-283E17A9D9EE}"/>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92154" y="3150539"/>
              <a:ext cx="4408127" cy="2509766"/>
            </a:xfrm>
            <a:prstGeom prst="rect">
              <a:avLst/>
            </a:prstGeom>
          </p:spPr>
        </p:pic>
      </p:grpSp>
      <p:sp>
        <p:nvSpPr>
          <p:cNvPr id="54" name="object 46">
            <a:extLst>
              <a:ext uri="{FF2B5EF4-FFF2-40B4-BE49-F238E27FC236}">
                <a16:creationId xmlns:a16="http://schemas.microsoft.com/office/drawing/2014/main" id="{2F430628-1F89-88F1-0196-71AC44256342}"/>
              </a:ext>
            </a:extLst>
          </p:cNvPr>
          <p:cNvSpPr txBox="1"/>
          <p:nvPr/>
        </p:nvSpPr>
        <p:spPr>
          <a:xfrm>
            <a:off x="3743050" y="4301548"/>
            <a:ext cx="3320415" cy="466090"/>
          </a:xfrm>
          <a:prstGeom prst="rect">
            <a:avLst/>
          </a:prstGeom>
        </p:spPr>
        <p:txBody>
          <a:bodyPr vert="horz" wrap="square" lIns="0" tIns="17780" rIns="0" bIns="0" rtlCol="0">
            <a:spAutoFit/>
          </a:bodyPr>
          <a:lstStyle/>
          <a:p>
            <a:pPr marL="12700">
              <a:lnSpc>
                <a:spcPct val="100000"/>
              </a:lnSpc>
              <a:spcBef>
                <a:spcPts val="140"/>
              </a:spcBef>
            </a:pPr>
            <a:r>
              <a:rPr lang="en" sz="2850" spc="-65" dirty="0">
                <a:solidFill>
                  <a:srgbClr val="1D1D1B"/>
                </a:solidFill>
                <a:latin typeface="Trebuchet MS"/>
                <a:cs typeface="Trebuchet MS"/>
              </a:rPr>
              <a:t>Real or not?</a:t>
            </a:r>
            <a:endParaRPr sz="2850">
              <a:latin typeface="Trebuchet MS"/>
              <a:cs typeface="Trebuchet MS"/>
            </a:endParaRPr>
          </a:p>
        </p:txBody>
      </p:sp>
      <p:sp>
        <p:nvSpPr>
          <p:cNvPr id="55" name="object 47">
            <a:extLst>
              <a:ext uri="{FF2B5EF4-FFF2-40B4-BE49-F238E27FC236}">
                <a16:creationId xmlns:a16="http://schemas.microsoft.com/office/drawing/2014/main" id="{906C8204-D02D-E7FE-774C-E61E18D0F4AB}"/>
              </a:ext>
            </a:extLst>
          </p:cNvPr>
          <p:cNvSpPr txBox="1"/>
          <p:nvPr/>
        </p:nvSpPr>
        <p:spPr>
          <a:xfrm>
            <a:off x="6583852" y="3250417"/>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56" name="object 48">
            <a:extLst>
              <a:ext uri="{FF2B5EF4-FFF2-40B4-BE49-F238E27FC236}">
                <a16:creationId xmlns:a16="http://schemas.microsoft.com/office/drawing/2014/main" id="{20285408-53FE-641F-01F9-182C29AFD1DD}"/>
              </a:ext>
            </a:extLst>
          </p:cNvPr>
          <p:cNvGrpSpPr/>
          <p:nvPr/>
        </p:nvGrpSpPr>
        <p:grpSpPr>
          <a:xfrm>
            <a:off x="3492501" y="7965034"/>
            <a:ext cx="13569315" cy="2703195"/>
            <a:chOff x="3492501" y="7965034"/>
            <a:chExt cx="13569315" cy="2703195"/>
          </a:xfrm>
        </p:grpSpPr>
        <p:sp>
          <p:nvSpPr>
            <p:cNvPr id="57" name="object 49">
              <a:extLst>
                <a:ext uri="{FF2B5EF4-FFF2-40B4-BE49-F238E27FC236}">
                  <a16:creationId xmlns:a16="http://schemas.microsoft.com/office/drawing/2014/main" id="{2A0FFD22-D67B-9BBC-710A-84438658C2FE}"/>
                </a:ext>
              </a:extLst>
            </p:cNvPr>
            <p:cNvSpPr/>
            <p:nvPr/>
          </p:nvSpPr>
          <p:spPr>
            <a:xfrm>
              <a:off x="3492501" y="796503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58" name="object 50">
              <a:extLst>
                <a:ext uri="{FF2B5EF4-FFF2-40B4-BE49-F238E27FC236}">
                  <a16:creationId xmlns:a16="http://schemas.microsoft.com/office/drawing/2014/main" id="{EC61FBA3-3180-C274-914A-AA28999CC6DE}"/>
                </a:ext>
              </a:extLst>
            </p:cNvPr>
            <p:cNvSpPr/>
            <p:nvPr/>
          </p:nvSpPr>
          <p:spPr>
            <a:xfrm>
              <a:off x="3597677" y="8070204"/>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pic>
          <p:nvPicPr>
            <p:cNvPr id="59" name="object 51">
              <a:extLst>
                <a:ext uri="{FF2B5EF4-FFF2-40B4-BE49-F238E27FC236}">
                  <a16:creationId xmlns:a16="http://schemas.microsoft.com/office/drawing/2014/main" id="{DFCE23C7-1C62-C51A-ADEC-0D9F08AF53B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597681" y="8524693"/>
              <a:ext cx="4339113" cy="984200"/>
            </a:xfrm>
            <a:prstGeom prst="rect">
              <a:avLst/>
            </a:prstGeom>
          </p:spPr>
        </p:pic>
        <p:pic>
          <p:nvPicPr>
            <p:cNvPr id="60" name="object 52">
              <a:extLst>
                <a:ext uri="{FF2B5EF4-FFF2-40B4-BE49-F238E27FC236}">
                  <a16:creationId xmlns:a16="http://schemas.microsoft.com/office/drawing/2014/main" id="{20446CEF-8F7A-18C3-B64C-C8A7CA949E4F}"/>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563170" y="8035697"/>
              <a:ext cx="13498443" cy="2509766"/>
            </a:xfrm>
            <a:prstGeom prst="rect">
              <a:avLst/>
            </a:prstGeom>
          </p:spPr>
        </p:pic>
      </p:grpSp>
      <p:sp>
        <p:nvSpPr>
          <p:cNvPr id="61" name="object 53">
            <a:extLst>
              <a:ext uri="{FF2B5EF4-FFF2-40B4-BE49-F238E27FC236}">
                <a16:creationId xmlns:a16="http://schemas.microsoft.com/office/drawing/2014/main" id="{F0FDA070-4D2C-131E-746F-1F060D4EFE69}"/>
              </a:ext>
            </a:extLst>
          </p:cNvPr>
          <p:cNvSpPr txBox="1"/>
          <p:nvPr/>
        </p:nvSpPr>
        <p:spPr>
          <a:xfrm>
            <a:off x="5065121" y="9639475"/>
            <a:ext cx="1404620" cy="530860"/>
          </a:xfrm>
          <a:prstGeom prst="rect">
            <a:avLst/>
          </a:prstGeom>
        </p:spPr>
        <p:txBody>
          <a:bodyPr vert="horz" wrap="square" lIns="0" tIns="12065" rIns="0" bIns="0" rtlCol="0">
            <a:spAutoFit/>
          </a:bodyPr>
          <a:lstStyle/>
          <a:p>
            <a:pPr marL="12700" marR="5080" algn="ctr">
              <a:lnSpc>
                <a:spcPct val="114100"/>
              </a:lnSpc>
              <a:spcBef>
                <a:spcPts val="95"/>
              </a:spcBef>
            </a:pPr>
            <a:r>
              <a:rPr lang="en" sz="950" spc="45" dirty="0">
                <a:solidFill>
                  <a:srgbClr val="231F20"/>
                </a:solidFill>
                <a:latin typeface="Trebuchet MS"/>
                <a:cs typeface="Trebuchet MS"/>
              </a:rPr>
              <a:t>To extend the quiz, go to:</a:t>
            </a:r>
            <a:endParaRPr sz="950">
              <a:latin typeface="Trebuchet MS"/>
              <a:cs typeface="Trebuchet MS"/>
            </a:endParaRPr>
          </a:p>
          <a:p>
            <a:pPr algn="ctr">
              <a:lnSpc>
                <a:spcPct val="100000"/>
              </a:lnSpc>
              <a:spcBef>
                <a:spcPts val="600"/>
              </a:spcBef>
            </a:pPr>
            <a:r>
              <a:rPr lang="en" sz="650" spc="5" dirty="0">
                <a:solidFill>
                  <a:srgbClr val="FFFFFF"/>
                </a:solidFill>
                <a:latin typeface="Trebuchet MS"/>
                <a:cs typeface="Trebuchet MS"/>
                <a:hlinkClick r:id="rId15"/>
              </a:rPr>
              <a:t>https://www.realornotquiz.com/</a:t>
            </a:r>
            <a:endParaRPr sz="650">
              <a:latin typeface="Trebuchet MS"/>
              <a:cs typeface="Trebuchet MS"/>
            </a:endParaRPr>
          </a:p>
        </p:txBody>
      </p:sp>
      <p:sp>
        <p:nvSpPr>
          <p:cNvPr id="62" name="object 54">
            <a:extLst>
              <a:ext uri="{FF2B5EF4-FFF2-40B4-BE49-F238E27FC236}">
                <a16:creationId xmlns:a16="http://schemas.microsoft.com/office/drawing/2014/main" id="{9441556A-C425-7D75-4959-5006C614C67B}"/>
              </a:ext>
            </a:extLst>
          </p:cNvPr>
          <p:cNvSpPr txBox="1"/>
          <p:nvPr/>
        </p:nvSpPr>
        <p:spPr>
          <a:xfrm>
            <a:off x="6954867" y="8135576"/>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63" name="object 56">
            <a:extLst>
              <a:ext uri="{FF2B5EF4-FFF2-40B4-BE49-F238E27FC236}">
                <a16:creationId xmlns:a16="http://schemas.microsoft.com/office/drawing/2014/main" id="{6E1CB634-E3CB-9BE7-709B-16100740E856}"/>
              </a:ext>
            </a:extLst>
          </p:cNvPr>
          <p:cNvGrpSpPr/>
          <p:nvPr/>
        </p:nvGrpSpPr>
        <p:grpSpPr>
          <a:xfrm>
            <a:off x="7151481" y="3501337"/>
            <a:ext cx="10079355" cy="1796414"/>
            <a:chOff x="7106068" y="3494550"/>
            <a:chExt cx="10079355" cy="1796414"/>
          </a:xfrm>
        </p:grpSpPr>
        <p:sp>
          <p:nvSpPr>
            <p:cNvPr id="64" name="object 57">
              <a:extLst>
                <a:ext uri="{FF2B5EF4-FFF2-40B4-BE49-F238E27FC236}">
                  <a16:creationId xmlns:a16="http://schemas.microsoft.com/office/drawing/2014/main" id="{23559F7D-AC51-FBA7-535E-061677AF7381}"/>
                </a:ext>
              </a:extLst>
            </p:cNvPr>
            <p:cNvSpPr/>
            <p:nvPr/>
          </p:nvSpPr>
          <p:spPr>
            <a:xfrm>
              <a:off x="7137481" y="3525962"/>
              <a:ext cx="10016490" cy="1733550"/>
            </a:xfrm>
            <a:custGeom>
              <a:avLst/>
              <a:gdLst/>
              <a:ahLst/>
              <a:cxnLst/>
              <a:rect l="l" t="t" r="r" b="b"/>
              <a:pathLst>
                <a:path w="10016490" h="1733550">
                  <a:moveTo>
                    <a:pt x="9702327" y="0"/>
                  </a:moveTo>
                  <a:lnTo>
                    <a:pt x="9521841" y="0"/>
                  </a:lnTo>
                  <a:lnTo>
                    <a:pt x="419154" y="0"/>
                  </a:lnTo>
                  <a:lnTo>
                    <a:pt x="368250" y="3800"/>
                  </a:lnTo>
                  <a:lnTo>
                    <a:pt x="319960" y="14803"/>
                  </a:lnTo>
                  <a:lnTo>
                    <a:pt x="274933" y="32411"/>
                  </a:lnTo>
                  <a:lnTo>
                    <a:pt x="233813" y="56026"/>
                  </a:lnTo>
                  <a:lnTo>
                    <a:pt x="197246" y="85049"/>
                  </a:lnTo>
                  <a:lnTo>
                    <a:pt x="165880" y="118884"/>
                  </a:lnTo>
                  <a:lnTo>
                    <a:pt x="140359" y="156932"/>
                  </a:lnTo>
                  <a:lnTo>
                    <a:pt x="121330" y="198596"/>
                  </a:lnTo>
                  <a:lnTo>
                    <a:pt x="109439" y="243277"/>
                  </a:lnTo>
                  <a:lnTo>
                    <a:pt x="105332" y="290378"/>
                  </a:lnTo>
                  <a:lnTo>
                    <a:pt x="105332" y="1515514"/>
                  </a:lnTo>
                  <a:lnTo>
                    <a:pt x="98640" y="1560786"/>
                  </a:lnTo>
                  <a:lnTo>
                    <a:pt x="79616" y="1604228"/>
                  </a:lnTo>
                  <a:lnTo>
                    <a:pt x="49836" y="1644396"/>
                  </a:lnTo>
                  <a:lnTo>
                    <a:pt x="10874" y="1679844"/>
                  </a:lnTo>
                  <a:lnTo>
                    <a:pt x="0" y="1695754"/>
                  </a:lnTo>
                  <a:lnTo>
                    <a:pt x="1375" y="1713319"/>
                  </a:lnTo>
                  <a:lnTo>
                    <a:pt x="12895" y="1727531"/>
                  </a:lnTo>
                  <a:lnTo>
                    <a:pt x="32454" y="1733381"/>
                  </a:lnTo>
                  <a:lnTo>
                    <a:pt x="9732442" y="1733402"/>
                  </a:lnTo>
                  <a:lnTo>
                    <a:pt x="9783441" y="1729173"/>
                  </a:lnTo>
                  <a:lnTo>
                    <a:pt x="9831440" y="1716978"/>
                  </a:lnTo>
                  <a:lnTo>
                    <a:pt x="9875639" y="1697560"/>
                  </a:lnTo>
                  <a:lnTo>
                    <a:pt x="9915235" y="1671661"/>
                  </a:lnTo>
                  <a:lnTo>
                    <a:pt x="9949428" y="1640021"/>
                  </a:lnTo>
                  <a:lnTo>
                    <a:pt x="9977418" y="1603382"/>
                  </a:lnTo>
                  <a:lnTo>
                    <a:pt x="9998402" y="1562485"/>
                  </a:lnTo>
                  <a:lnTo>
                    <a:pt x="10011580" y="1518073"/>
                  </a:lnTo>
                  <a:lnTo>
                    <a:pt x="10016150" y="1470887"/>
                  </a:lnTo>
                  <a:lnTo>
                    <a:pt x="10016150" y="290378"/>
                  </a:lnTo>
                  <a:lnTo>
                    <a:pt x="10012043" y="243277"/>
                  </a:lnTo>
                  <a:lnTo>
                    <a:pt x="10000152" y="198596"/>
                  </a:lnTo>
                  <a:lnTo>
                    <a:pt x="9981123" y="156932"/>
                  </a:lnTo>
                  <a:lnTo>
                    <a:pt x="9955602" y="118884"/>
                  </a:lnTo>
                  <a:lnTo>
                    <a:pt x="9924235" y="85049"/>
                  </a:lnTo>
                  <a:lnTo>
                    <a:pt x="9887669" y="56026"/>
                  </a:lnTo>
                  <a:lnTo>
                    <a:pt x="9846549" y="32411"/>
                  </a:lnTo>
                  <a:lnTo>
                    <a:pt x="9801521" y="14803"/>
                  </a:lnTo>
                  <a:lnTo>
                    <a:pt x="9753232" y="3800"/>
                  </a:lnTo>
                  <a:lnTo>
                    <a:pt x="9702327" y="0"/>
                  </a:lnTo>
                  <a:close/>
                </a:path>
              </a:pathLst>
            </a:custGeom>
            <a:solidFill>
              <a:srgbClr val="FFFFFF"/>
            </a:solidFill>
          </p:spPr>
          <p:txBody>
            <a:bodyPr wrap="square" lIns="0" tIns="0" rIns="0" bIns="0" rtlCol="0"/>
            <a:lstStyle/>
            <a:p>
              <a:endParaRPr/>
            </a:p>
          </p:txBody>
        </p:sp>
        <p:sp>
          <p:nvSpPr>
            <p:cNvPr id="65" name="object 58">
              <a:extLst>
                <a:ext uri="{FF2B5EF4-FFF2-40B4-BE49-F238E27FC236}">
                  <a16:creationId xmlns:a16="http://schemas.microsoft.com/office/drawing/2014/main" id="{84633093-6A22-4C59-4E3D-8910CC7C980B}"/>
                </a:ext>
              </a:extLst>
            </p:cNvPr>
            <p:cNvSpPr/>
            <p:nvPr/>
          </p:nvSpPr>
          <p:spPr>
            <a:xfrm>
              <a:off x="7137481" y="3525962"/>
              <a:ext cx="10016490" cy="1733550"/>
            </a:xfrm>
            <a:custGeom>
              <a:avLst/>
              <a:gdLst/>
              <a:ahLst/>
              <a:cxnLst/>
              <a:rect l="l" t="t" r="r" b="b"/>
              <a:pathLst>
                <a:path w="10016490" h="1733550">
                  <a:moveTo>
                    <a:pt x="9521841" y="0"/>
                  </a:moveTo>
                  <a:lnTo>
                    <a:pt x="9702327" y="0"/>
                  </a:lnTo>
                  <a:lnTo>
                    <a:pt x="9753232" y="3800"/>
                  </a:lnTo>
                  <a:lnTo>
                    <a:pt x="9801521" y="14803"/>
                  </a:lnTo>
                  <a:lnTo>
                    <a:pt x="9846549" y="32411"/>
                  </a:lnTo>
                  <a:lnTo>
                    <a:pt x="9887669" y="56026"/>
                  </a:lnTo>
                  <a:lnTo>
                    <a:pt x="9924235" y="85049"/>
                  </a:lnTo>
                  <a:lnTo>
                    <a:pt x="9955602" y="118884"/>
                  </a:lnTo>
                  <a:lnTo>
                    <a:pt x="9981123" y="156932"/>
                  </a:lnTo>
                  <a:lnTo>
                    <a:pt x="10000152" y="198596"/>
                  </a:lnTo>
                  <a:lnTo>
                    <a:pt x="10012043" y="243277"/>
                  </a:lnTo>
                  <a:lnTo>
                    <a:pt x="10016150" y="290378"/>
                  </a:lnTo>
                  <a:lnTo>
                    <a:pt x="10016150" y="1470887"/>
                  </a:lnTo>
                  <a:lnTo>
                    <a:pt x="10011580" y="1518073"/>
                  </a:lnTo>
                  <a:lnTo>
                    <a:pt x="9998402" y="1562485"/>
                  </a:lnTo>
                  <a:lnTo>
                    <a:pt x="9977418" y="1603382"/>
                  </a:lnTo>
                  <a:lnTo>
                    <a:pt x="9949428" y="1640021"/>
                  </a:lnTo>
                  <a:lnTo>
                    <a:pt x="9915235" y="1671661"/>
                  </a:lnTo>
                  <a:lnTo>
                    <a:pt x="9875639" y="1697560"/>
                  </a:lnTo>
                  <a:lnTo>
                    <a:pt x="9831440" y="1716978"/>
                  </a:lnTo>
                  <a:lnTo>
                    <a:pt x="9783441" y="1729173"/>
                  </a:lnTo>
                  <a:lnTo>
                    <a:pt x="9732442" y="1733402"/>
                  </a:lnTo>
                  <a:lnTo>
                    <a:pt x="32454" y="1733381"/>
                  </a:lnTo>
                  <a:lnTo>
                    <a:pt x="12895" y="1727531"/>
                  </a:lnTo>
                  <a:lnTo>
                    <a:pt x="1375" y="1713319"/>
                  </a:lnTo>
                  <a:lnTo>
                    <a:pt x="0" y="1695754"/>
                  </a:lnTo>
                  <a:lnTo>
                    <a:pt x="10874" y="1679844"/>
                  </a:lnTo>
                  <a:lnTo>
                    <a:pt x="49836" y="1644396"/>
                  </a:lnTo>
                  <a:lnTo>
                    <a:pt x="79616" y="1604228"/>
                  </a:lnTo>
                  <a:lnTo>
                    <a:pt x="98640" y="1560786"/>
                  </a:lnTo>
                  <a:lnTo>
                    <a:pt x="105332" y="1515514"/>
                  </a:lnTo>
                  <a:lnTo>
                    <a:pt x="105332" y="290378"/>
                  </a:lnTo>
                  <a:lnTo>
                    <a:pt x="109439" y="243277"/>
                  </a:lnTo>
                  <a:lnTo>
                    <a:pt x="121330" y="198596"/>
                  </a:lnTo>
                  <a:lnTo>
                    <a:pt x="140359" y="156932"/>
                  </a:lnTo>
                  <a:lnTo>
                    <a:pt x="165880" y="118884"/>
                  </a:lnTo>
                  <a:lnTo>
                    <a:pt x="197246" y="85049"/>
                  </a:lnTo>
                  <a:lnTo>
                    <a:pt x="233813" y="56026"/>
                  </a:lnTo>
                  <a:lnTo>
                    <a:pt x="274933" y="32411"/>
                  </a:lnTo>
                  <a:lnTo>
                    <a:pt x="319960" y="14803"/>
                  </a:lnTo>
                  <a:lnTo>
                    <a:pt x="368250" y="3800"/>
                  </a:lnTo>
                  <a:lnTo>
                    <a:pt x="419154" y="0"/>
                  </a:lnTo>
                  <a:lnTo>
                    <a:pt x="581516" y="0"/>
                  </a:lnTo>
                  <a:lnTo>
                    <a:pt x="9521841" y="0"/>
                  </a:lnTo>
                  <a:close/>
                </a:path>
              </a:pathLst>
            </a:custGeom>
            <a:ln w="62825">
              <a:solidFill>
                <a:srgbClr val="CC96EA"/>
              </a:solidFill>
            </a:ln>
          </p:spPr>
          <p:txBody>
            <a:bodyPr wrap="square" lIns="0" tIns="0" rIns="0" bIns="0" rtlCol="0"/>
            <a:lstStyle/>
            <a:p>
              <a:endParaRPr/>
            </a:p>
          </p:txBody>
        </p:sp>
      </p:grpSp>
      <p:sp>
        <p:nvSpPr>
          <p:cNvPr id="67" name="object 104">
            <a:extLst>
              <a:ext uri="{FF2B5EF4-FFF2-40B4-BE49-F238E27FC236}">
                <a16:creationId xmlns:a16="http://schemas.microsoft.com/office/drawing/2014/main" id="{09E870E0-EDD0-8B66-0239-8D85448FE5C1}"/>
              </a:ext>
            </a:extLst>
          </p:cNvPr>
          <p:cNvSpPr txBox="1"/>
          <p:nvPr/>
        </p:nvSpPr>
        <p:spPr>
          <a:xfrm>
            <a:off x="8040838" y="3713864"/>
            <a:ext cx="8132561" cy="1150315"/>
          </a:xfrm>
          <a:prstGeom prst="rect">
            <a:avLst/>
          </a:prstGeom>
        </p:spPr>
        <p:txBody>
          <a:bodyPr vert="horz" wrap="square" lIns="0" tIns="87630" rIns="0" bIns="0" rtlCol="0">
            <a:spAutoFit/>
          </a:bodyPr>
          <a:lstStyle/>
          <a:p>
            <a:pPr marL="12700">
              <a:lnSpc>
                <a:spcPct val="100000"/>
              </a:lnSpc>
              <a:spcBef>
                <a:spcPts val="690"/>
              </a:spcBef>
            </a:pPr>
            <a:r>
              <a:rPr lang="en" sz="2300" spc="-45" dirty="0">
                <a:solidFill>
                  <a:srgbClr val="231F20"/>
                </a:solidFill>
                <a:latin typeface="Calibri"/>
                <a:cs typeface="Calibri"/>
              </a:rPr>
              <a:t>To start, offer the quiz "</a:t>
            </a:r>
            <a:r>
              <a:rPr lang="en" sz="2300" u="sng" spc="-45" dirty="0">
                <a:solidFill>
                  <a:srgbClr val="231F20"/>
                </a:solidFill>
                <a:latin typeface="Calibri"/>
                <a:cs typeface="Calibri"/>
              </a:rPr>
              <a:t>Real photo or not </a:t>
            </a:r>
            <a:r>
              <a:rPr lang="en" sz="2300" spc="-45" dirty="0">
                <a:solidFill>
                  <a:srgbClr val="231F20"/>
                </a:solidFill>
                <a:latin typeface="Calibri"/>
                <a:cs typeface="Calibri"/>
              </a:rPr>
              <a:t>?". For each statement, participants must guess whether the proposed image is real or generated by an AI.</a:t>
            </a:r>
            <a:endParaRPr sz="2300" dirty="0">
              <a:latin typeface="Arial Narrow"/>
              <a:cs typeface="Arial Narrow"/>
            </a:endParaRPr>
          </a:p>
        </p:txBody>
      </p:sp>
      <p:sp>
        <p:nvSpPr>
          <p:cNvPr id="68" name="object 104">
            <a:extLst>
              <a:ext uri="{FF2B5EF4-FFF2-40B4-BE49-F238E27FC236}">
                <a16:creationId xmlns:a16="http://schemas.microsoft.com/office/drawing/2014/main" id="{517C2E46-4E9B-F44B-0C2A-4B69114C2489}"/>
              </a:ext>
            </a:extLst>
          </p:cNvPr>
          <p:cNvSpPr txBox="1"/>
          <p:nvPr/>
        </p:nvSpPr>
        <p:spPr>
          <a:xfrm>
            <a:off x="8022192" y="8561237"/>
            <a:ext cx="8811658" cy="442429"/>
          </a:xfrm>
          <a:prstGeom prst="rect">
            <a:avLst/>
          </a:prstGeom>
        </p:spPr>
        <p:txBody>
          <a:bodyPr vert="horz" wrap="square" lIns="0" tIns="87630" rIns="0" bIns="0" rtlCol="0">
            <a:spAutoFit/>
          </a:bodyPr>
          <a:lstStyle/>
          <a:p>
            <a:pPr marL="12700">
              <a:lnSpc>
                <a:spcPct val="100000"/>
              </a:lnSpc>
              <a:spcBef>
                <a:spcPts val="690"/>
              </a:spcBef>
            </a:pPr>
            <a:r>
              <a:rPr lang="en" sz="2300" spc="-45" dirty="0">
                <a:solidFill>
                  <a:srgbClr val="231F20"/>
                </a:solidFill>
                <a:latin typeface="Calibri"/>
                <a:cs typeface="Calibri"/>
              </a:rPr>
              <a:t>If you want to extend the activity, you can continue the quiz on the website:</a:t>
            </a:r>
            <a:endParaRPr sz="2300" dirty="0">
              <a:latin typeface="Arial Narrow"/>
              <a:cs typeface="Arial Narrow"/>
            </a:endParaRPr>
          </a:p>
        </p:txBody>
      </p:sp>
      <p:sp>
        <p:nvSpPr>
          <p:cNvPr id="69" name="object 104">
            <a:extLst>
              <a:ext uri="{FF2B5EF4-FFF2-40B4-BE49-F238E27FC236}">
                <a16:creationId xmlns:a16="http://schemas.microsoft.com/office/drawing/2014/main" id="{14DE3E15-562C-E5FE-C1E4-94AF7DC11832}"/>
              </a:ext>
            </a:extLst>
          </p:cNvPr>
          <p:cNvSpPr txBox="1"/>
          <p:nvPr/>
        </p:nvSpPr>
        <p:spPr>
          <a:xfrm>
            <a:off x="8131890" y="9180060"/>
            <a:ext cx="8811658" cy="442429"/>
          </a:xfrm>
          <a:prstGeom prst="rect">
            <a:avLst/>
          </a:prstGeom>
        </p:spPr>
        <p:txBody>
          <a:bodyPr vert="horz" wrap="square" lIns="0" tIns="87630" rIns="0" bIns="0" rtlCol="0">
            <a:spAutoFit/>
          </a:bodyPr>
          <a:lstStyle/>
          <a:p>
            <a:pPr marL="12700">
              <a:lnSpc>
                <a:spcPct val="100000"/>
              </a:lnSpc>
              <a:spcBef>
                <a:spcPts val="690"/>
              </a:spcBef>
            </a:pPr>
            <a:r>
              <a:rPr lang="en" sz="2300" b="1" spc="-45" dirty="0">
                <a:solidFill>
                  <a:schemeClr val="bg1"/>
                </a:solidFill>
                <a:latin typeface="Calibri"/>
                <a:cs typeface="Calibri"/>
                <a:hlinkClick r:id="rId16"/>
              </a:rPr>
              <a:t>https://www.realornotquiz.com/</a:t>
            </a:r>
            <a:endParaRPr sz="2300" b="1" dirty="0">
              <a:solidFill>
                <a:schemeClr val="bg1"/>
              </a:solidFill>
              <a:latin typeface="Arial Narrow"/>
              <a:cs typeface="Arial Narrow"/>
            </a:endParaRPr>
          </a:p>
        </p:txBody>
      </p:sp>
      <p:sp>
        <p:nvSpPr>
          <p:cNvPr id="70" name="object 41">
            <a:extLst>
              <a:ext uri="{FF2B5EF4-FFF2-40B4-BE49-F238E27FC236}">
                <a16:creationId xmlns:a16="http://schemas.microsoft.com/office/drawing/2014/main" id="{E5D76826-651C-5D9A-7904-4C481C36BE8E}"/>
              </a:ext>
            </a:extLst>
          </p:cNvPr>
          <p:cNvSpPr txBox="1"/>
          <p:nvPr/>
        </p:nvSpPr>
        <p:spPr>
          <a:xfrm>
            <a:off x="3121486" y="589741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grpSp>
        <p:nvGrpSpPr>
          <p:cNvPr id="16" name="Group 15">
            <a:extLst>
              <a:ext uri="{FF2B5EF4-FFF2-40B4-BE49-F238E27FC236}">
                <a16:creationId xmlns:a16="http://schemas.microsoft.com/office/drawing/2014/main" id="{8912FCB1-7F75-E8F3-D66F-3C53910F3036}"/>
              </a:ext>
            </a:extLst>
          </p:cNvPr>
          <p:cNvGrpSpPr/>
          <p:nvPr/>
        </p:nvGrpSpPr>
        <p:grpSpPr>
          <a:xfrm>
            <a:off x="1373406" y="-220462"/>
            <a:ext cx="10659844" cy="1269515"/>
            <a:chOff x="1373406" y="-220462"/>
            <a:chExt cx="10659844" cy="1269515"/>
          </a:xfrm>
        </p:grpSpPr>
        <p:sp>
          <p:nvSpPr>
            <p:cNvPr id="17" name="Rectangle 16">
              <a:extLst>
                <a:ext uri="{FF2B5EF4-FFF2-40B4-BE49-F238E27FC236}">
                  <a16:creationId xmlns:a16="http://schemas.microsoft.com/office/drawing/2014/main" id="{56062C03-D4DA-8D37-3E42-9DF58132C421}"/>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6A67C87B-B27A-3E65-AD26-07FC176FFF49}"/>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649757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6" name="object 18">
            <a:extLst>
              <a:ext uri="{FF2B5EF4-FFF2-40B4-BE49-F238E27FC236}">
                <a16:creationId xmlns:a16="http://schemas.microsoft.com/office/drawing/2014/main" id="{101F81A6-9C65-4959-64BF-87BBE3AD8F18}"/>
              </a:ext>
            </a:extLst>
          </p:cNvPr>
          <p:cNvGrpSpPr/>
          <p:nvPr/>
        </p:nvGrpSpPr>
        <p:grpSpPr>
          <a:xfrm>
            <a:off x="2474291" y="7586470"/>
            <a:ext cx="4587875" cy="2695575"/>
            <a:chOff x="2474291" y="7586470"/>
            <a:chExt cx="4587875" cy="2695575"/>
          </a:xfrm>
        </p:grpSpPr>
        <p:sp>
          <p:nvSpPr>
            <p:cNvPr id="17" name="object 19">
              <a:extLst>
                <a:ext uri="{FF2B5EF4-FFF2-40B4-BE49-F238E27FC236}">
                  <a16:creationId xmlns:a16="http://schemas.microsoft.com/office/drawing/2014/main" id="{4CA4F57D-4CB6-10BE-CC7A-C37E75AEE627}"/>
                </a:ext>
              </a:extLst>
            </p:cNvPr>
            <p:cNvSpPr/>
            <p:nvPr/>
          </p:nvSpPr>
          <p:spPr>
            <a:xfrm>
              <a:off x="2474291" y="758647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19" name="object 20">
              <a:extLst>
                <a:ext uri="{FF2B5EF4-FFF2-40B4-BE49-F238E27FC236}">
                  <a16:creationId xmlns:a16="http://schemas.microsoft.com/office/drawing/2014/main" id="{0393F3A3-C8C6-039C-0612-0FD7911E1862}"/>
                </a:ext>
              </a:extLst>
            </p:cNvPr>
            <p:cNvSpPr/>
            <p:nvPr/>
          </p:nvSpPr>
          <p:spPr>
            <a:xfrm>
              <a:off x="2579148" y="7691329"/>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0" name="object 21">
              <a:extLst>
                <a:ext uri="{FF2B5EF4-FFF2-40B4-BE49-F238E27FC236}">
                  <a16:creationId xmlns:a16="http://schemas.microsoft.com/office/drawing/2014/main" id="{F02BA00D-1B7C-618F-EB41-4CAE1A284701}"/>
                </a:ext>
              </a:extLst>
            </p:cNvPr>
            <p:cNvSpPr/>
            <p:nvPr/>
          </p:nvSpPr>
          <p:spPr>
            <a:xfrm>
              <a:off x="3087456" y="8435704"/>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25" name="object 22">
              <a:extLst>
                <a:ext uri="{FF2B5EF4-FFF2-40B4-BE49-F238E27FC236}">
                  <a16:creationId xmlns:a16="http://schemas.microsoft.com/office/drawing/2014/main" id="{041517B5-7B9F-4E29-9A87-434CAE3A3B9A}"/>
                </a:ext>
              </a:extLst>
            </p:cNvPr>
            <p:cNvSpPr/>
            <p:nvPr/>
          </p:nvSpPr>
          <p:spPr>
            <a:xfrm>
              <a:off x="3087457" y="843570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66" name="object 23">
              <a:extLst>
                <a:ext uri="{FF2B5EF4-FFF2-40B4-BE49-F238E27FC236}">
                  <a16:creationId xmlns:a16="http://schemas.microsoft.com/office/drawing/2014/main" id="{8DD91243-93A0-5187-94F6-727A274163B3}"/>
                </a:ext>
              </a:extLst>
            </p:cNvPr>
            <p:cNvSpPr/>
            <p:nvPr/>
          </p:nvSpPr>
          <p:spPr>
            <a:xfrm>
              <a:off x="3147034" y="8493029"/>
              <a:ext cx="3189605" cy="1365885"/>
            </a:xfrm>
            <a:custGeom>
              <a:avLst/>
              <a:gdLst/>
              <a:ahLst/>
              <a:cxnLst/>
              <a:rect l="l" t="t" r="r" b="b"/>
              <a:pathLst>
                <a:path w="3189604" h="1365884">
                  <a:moveTo>
                    <a:pt x="54610" y="26911"/>
                  </a:moveTo>
                  <a:lnTo>
                    <a:pt x="52463" y="16433"/>
                  </a:lnTo>
                  <a:lnTo>
                    <a:pt x="46609" y="7886"/>
                  </a:lnTo>
                  <a:lnTo>
                    <a:pt x="37934" y="2108"/>
                  </a:lnTo>
                  <a:lnTo>
                    <a:pt x="27305" y="0"/>
                  </a:lnTo>
                  <a:lnTo>
                    <a:pt x="16675" y="2108"/>
                  </a:lnTo>
                  <a:lnTo>
                    <a:pt x="8001" y="7886"/>
                  </a:lnTo>
                  <a:lnTo>
                    <a:pt x="2146" y="16433"/>
                  </a:lnTo>
                  <a:lnTo>
                    <a:pt x="0" y="26911"/>
                  </a:lnTo>
                  <a:lnTo>
                    <a:pt x="2146" y="37376"/>
                  </a:lnTo>
                  <a:lnTo>
                    <a:pt x="8001" y="45935"/>
                  </a:lnTo>
                  <a:lnTo>
                    <a:pt x="16675" y="51701"/>
                  </a:lnTo>
                  <a:lnTo>
                    <a:pt x="27305" y="53809"/>
                  </a:lnTo>
                  <a:lnTo>
                    <a:pt x="37934" y="51701"/>
                  </a:lnTo>
                  <a:lnTo>
                    <a:pt x="46609" y="45935"/>
                  </a:lnTo>
                  <a:lnTo>
                    <a:pt x="52463" y="37376"/>
                  </a:lnTo>
                  <a:lnTo>
                    <a:pt x="54610" y="26911"/>
                  </a:lnTo>
                  <a:close/>
                </a:path>
                <a:path w="3189604" h="1365884">
                  <a:moveTo>
                    <a:pt x="136537" y="26911"/>
                  </a:moveTo>
                  <a:lnTo>
                    <a:pt x="134391" y="16433"/>
                  </a:lnTo>
                  <a:lnTo>
                    <a:pt x="128536" y="7886"/>
                  </a:lnTo>
                  <a:lnTo>
                    <a:pt x="119862" y="2108"/>
                  </a:lnTo>
                  <a:lnTo>
                    <a:pt x="109232" y="0"/>
                  </a:lnTo>
                  <a:lnTo>
                    <a:pt x="98602" y="2108"/>
                  </a:lnTo>
                  <a:lnTo>
                    <a:pt x="89916" y="7886"/>
                  </a:lnTo>
                  <a:lnTo>
                    <a:pt x="84061" y="16433"/>
                  </a:lnTo>
                  <a:lnTo>
                    <a:pt x="81915" y="26911"/>
                  </a:lnTo>
                  <a:lnTo>
                    <a:pt x="84061" y="37376"/>
                  </a:lnTo>
                  <a:lnTo>
                    <a:pt x="89916" y="45935"/>
                  </a:lnTo>
                  <a:lnTo>
                    <a:pt x="98602" y="51701"/>
                  </a:lnTo>
                  <a:lnTo>
                    <a:pt x="109232" y="53809"/>
                  </a:lnTo>
                  <a:lnTo>
                    <a:pt x="119862" y="51701"/>
                  </a:lnTo>
                  <a:lnTo>
                    <a:pt x="128536" y="45935"/>
                  </a:lnTo>
                  <a:lnTo>
                    <a:pt x="134391" y="37376"/>
                  </a:lnTo>
                  <a:lnTo>
                    <a:pt x="136537" y="26911"/>
                  </a:lnTo>
                  <a:close/>
                </a:path>
                <a:path w="3189604" h="1365884">
                  <a:moveTo>
                    <a:pt x="219290" y="26911"/>
                  </a:moveTo>
                  <a:lnTo>
                    <a:pt x="217144" y="16433"/>
                  </a:lnTo>
                  <a:lnTo>
                    <a:pt x="211289" y="7886"/>
                  </a:lnTo>
                  <a:lnTo>
                    <a:pt x="202615" y="2108"/>
                  </a:lnTo>
                  <a:lnTo>
                    <a:pt x="191985" y="0"/>
                  </a:lnTo>
                  <a:lnTo>
                    <a:pt x="181356" y="2108"/>
                  </a:lnTo>
                  <a:lnTo>
                    <a:pt x="172669" y="7886"/>
                  </a:lnTo>
                  <a:lnTo>
                    <a:pt x="166827" y="16433"/>
                  </a:lnTo>
                  <a:lnTo>
                    <a:pt x="164680" y="26911"/>
                  </a:lnTo>
                  <a:lnTo>
                    <a:pt x="166827" y="37376"/>
                  </a:lnTo>
                  <a:lnTo>
                    <a:pt x="172669" y="45935"/>
                  </a:lnTo>
                  <a:lnTo>
                    <a:pt x="181356" y="51701"/>
                  </a:lnTo>
                  <a:lnTo>
                    <a:pt x="191985" y="53809"/>
                  </a:lnTo>
                  <a:lnTo>
                    <a:pt x="202615" y="51701"/>
                  </a:lnTo>
                  <a:lnTo>
                    <a:pt x="211289" y="45935"/>
                  </a:lnTo>
                  <a:lnTo>
                    <a:pt x="217144" y="37376"/>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0" name="object 24">
              <a:extLst>
                <a:ext uri="{FF2B5EF4-FFF2-40B4-BE49-F238E27FC236}">
                  <a16:creationId xmlns:a16="http://schemas.microsoft.com/office/drawing/2014/main" id="{424A1B52-A39E-77C1-7A41-31EED25B29E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544736" y="7656917"/>
              <a:ext cx="4396284" cy="2503023"/>
            </a:xfrm>
            <a:prstGeom prst="rect">
              <a:avLst/>
            </a:prstGeom>
          </p:spPr>
        </p:pic>
      </p:grpSp>
      <p:sp>
        <p:nvSpPr>
          <p:cNvPr id="71" name="object 25">
            <a:extLst>
              <a:ext uri="{FF2B5EF4-FFF2-40B4-BE49-F238E27FC236}">
                <a16:creationId xmlns:a16="http://schemas.microsoft.com/office/drawing/2014/main" id="{004763A2-7F7D-0FA6-838D-742F6681B7A7}"/>
              </a:ext>
            </a:extLst>
          </p:cNvPr>
          <p:cNvSpPr txBox="1"/>
          <p:nvPr/>
        </p:nvSpPr>
        <p:spPr>
          <a:xfrm>
            <a:off x="6420426" y="8059604"/>
            <a:ext cx="364490" cy="187960"/>
          </a:xfrm>
          <a:prstGeom prst="rect">
            <a:avLst/>
          </a:prstGeom>
        </p:spPr>
        <p:txBody>
          <a:bodyPr vert="horz" wrap="square" lIns="0" tIns="14605" rIns="0" bIns="0" rtlCol="0">
            <a:spAutoFit/>
          </a:bodyPr>
          <a:lstStyle/>
          <a:p>
            <a:pPr marL="12700">
              <a:lnSpc>
                <a:spcPct val="100000"/>
              </a:lnSpc>
              <a:spcBef>
                <a:spcPts val="115"/>
              </a:spcBef>
            </a:pPr>
            <a:r>
              <a:rPr lang="en" sz="1050" dirty="0">
                <a:solidFill>
                  <a:srgbClr val="231F20"/>
                </a:solidFill>
                <a:latin typeface="Trebuchet MS"/>
                <a:cs typeface="Trebuchet MS"/>
              </a:rPr>
              <a:t>ne ia:</a:t>
            </a:r>
            <a:endParaRPr sz="1050">
              <a:latin typeface="Trebuchet MS"/>
              <a:cs typeface="Trebuchet MS"/>
            </a:endParaRPr>
          </a:p>
        </p:txBody>
      </p:sp>
      <p:sp>
        <p:nvSpPr>
          <p:cNvPr id="72" name="object 26">
            <a:extLst>
              <a:ext uri="{FF2B5EF4-FFF2-40B4-BE49-F238E27FC236}">
                <a16:creationId xmlns:a16="http://schemas.microsoft.com/office/drawing/2014/main" id="{58845750-788B-8705-5DC3-41413561DC98}"/>
              </a:ext>
            </a:extLst>
          </p:cNvPr>
          <p:cNvSpPr txBox="1"/>
          <p:nvPr/>
        </p:nvSpPr>
        <p:spPr>
          <a:xfrm>
            <a:off x="2713932" y="7771975"/>
            <a:ext cx="3719195" cy="1905000"/>
          </a:xfrm>
          <a:prstGeom prst="rect">
            <a:avLst/>
          </a:prstGeom>
        </p:spPr>
        <p:txBody>
          <a:bodyPr vert="horz" wrap="square" lIns="0" tIns="0" rIns="0" bIns="0" rtlCol="0">
            <a:spAutoFit/>
          </a:bodyPr>
          <a:lstStyle/>
          <a:p>
            <a:pPr marR="173355"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lang="en" sz="1050" spc="45" dirty="0">
                <a:solidFill>
                  <a:srgbClr val="231F20"/>
                </a:solidFill>
                <a:latin typeface="Trebuchet MS"/>
                <a:cs typeface="Trebuchet MS"/>
              </a:rPr>
              <a:t>Locate the 7 signs indicating that this text was generated by U</a:t>
            </a:r>
            <a:endParaRPr sz="1050">
              <a:latin typeface="Trebuchet MS"/>
              <a:cs typeface="Trebuchet MS"/>
            </a:endParaRPr>
          </a:p>
          <a:p>
            <a:pPr marL="338455" algn="ctr">
              <a:lnSpc>
                <a:spcPct val="100000"/>
              </a:lnSpc>
              <a:spcBef>
                <a:spcPts val="270"/>
              </a:spcBef>
            </a:pPr>
            <a:r>
              <a:rPr lang="en" sz="650" spc="10" dirty="0">
                <a:solidFill>
                  <a:srgbClr val="BA87D8"/>
                </a:solidFill>
                <a:latin typeface="Trebuchet MS"/>
                <a:cs typeface="Trebuchet MS"/>
              </a:rPr>
              <a:t>Lack of sources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lang="en" sz="500" spc="15" dirty="0">
                <a:solidFill>
                  <a:srgbClr val="231F20"/>
                </a:solidFill>
                <a:latin typeface="Trebuchet MS"/>
                <a:cs typeface="Trebuchet MS"/>
              </a:rPr>
              <a:t>Good cheer everyone! Today, we are going to In other places, modern technology, like the discussions of the impoítance of saving díones and satellites, is making its way into the tíopicals. The icoínes in their natural habitat. This endemic cíatuíes, are in dangeí helps us to píotegeí these píegeí animals and extinction due to defoíestation and has píévenií illegal activities.</a:t>
            </a:r>
            <a:endParaRPr sz="500">
              <a:latin typeface="Trebuchet MS"/>
              <a:cs typeface="Trebuchet MS"/>
            </a:endParaRPr>
          </a:p>
          <a:p>
            <a:pPr marL="590550">
              <a:lnSpc>
                <a:spcPts val="525"/>
              </a:lnSpc>
              <a:spcBef>
                <a:spcPts val="5"/>
              </a:spcBef>
            </a:pPr>
            <a:r>
              <a:rPr lang="en" sz="500" spc="15" dirty="0">
                <a:solidFill>
                  <a:srgbClr val="231F20"/>
                </a:solidFill>
                <a:latin typeface="Trebuchet MS"/>
                <a:cs typeface="Trebuchet MS"/>
              </a:rPr>
              <a:t>of bíaconnage. If we do not do so, they</a:t>
            </a:r>
            <a:endParaRPr sz="500">
              <a:latin typeface="Trebuchet MS"/>
              <a:cs typeface="Trebuchet MS"/>
            </a:endParaRPr>
          </a:p>
          <a:p>
            <a:pPr marL="294640" algn="ctr">
              <a:lnSpc>
                <a:spcPts val="690"/>
              </a:lnSpc>
              <a:tabLst>
                <a:tab pos="1839595" algn="l"/>
              </a:tabLst>
            </a:pPr>
            <a:r>
              <a:rPr lang="en" sz="500" spc="15" dirty="0">
                <a:solidFill>
                  <a:srgbClr val="231F20"/>
                </a:solidFill>
                <a:latin typeface="Trebuchet MS"/>
                <a:cs typeface="Trebuchet MS"/>
              </a:rPr>
              <a:t>could be made available by 2025.  </a:t>
            </a:r>
            <a:r>
              <a:rPr lang="en" sz="975" spc="89" baseline="-17094" dirty="0">
                <a:solidFill>
                  <a:srgbClr val="BA87D8"/>
                </a:solidFill>
                <a:latin typeface="Trebuchet MS"/>
                <a:cs typeface="Trebuchet MS"/>
              </a:rPr>
              <a:t>? </a:t>
            </a:r>
            <a:r>
              <a:rPr lang="en" sz="500" spc="30" dirty="0">
                <a:solidFill>
                  <a:srgbClr val="231F20"/>
                </a:solidFill>
                <a:latin typeface="Trebuchet MS"/>
                <a:cs typeface="Trebuchet MS"/>
              </a:rPr>
              <a:t>In summary, it is de notíe devoií de píotégeí</a:t>
            </a:r>
            <a:endParaRPr sz="500">
              <a:latin typeface="Trebuchet MS"/>
              <a:cs typeface="Trebuchet MS"/>
            </a:endParaRPr>
          </a:p>
          <a:p>
            <a:pPr marL="2135505">
              <a:lnSpc>
                <a:spcPts val="585"/>
              </a:lnSpc>
            </a:pPr>
            <a:r>
              <a:rPr lang="en" sz="500" dirty="0">
                <a:solidFill>
                  <a:srgbClr val="231F20"/>
                </a:solidFill>
                <a:latin typeface="Trebuchet MS"/>
                <a:cs typeface="Trebuchet MS"/>
              </a:rPr>
              <a:t>The licoínes and the leuí habitat.</a:t>
            </a:r>
            <a:endParaRPr sz="500">
              <a:latin typeface="Trebuchet MS"/>
              <a:cs typeface="Trebuchet MS"/>
            </a:endParaRPr>
          </a:p>
          <a:p>
            <a:pPr marL="590550">
              <a:lnSpc>
                <a:spcPct val="100000"/>
              </a:lnSpc>
            </a:pPr>
            <a:r>
              <a:rPr lang="en" sz="500" spc="10" dirty="0">
                <a:solidFill>
                  <a:srgbClr val="231F20"/>
                </a:solidFill>
                <a:latin typeface="Trebuchet MS"/>
                <a:cs typeface="Trebuchet MS"/>
              </a:rPr>
              <a:t>It is important to understand that the licoines</a:t>
            </a:r>
            <a:endParaRPr sz="500">
              <a:latin typeface="Trebuchet MS"/>
              <a:cs typeface="Trebuchet MS"/>
            </a:endParaRPr>
          </a:p>
          <a:p>
            <a:pPr marL="590550" marR="260350">
              <a:lnSpc>
                <a:spcPct val="100000"/>
              </a:lnSpc>
              <a:spcBef>
                <a:spcPts val="5"/>
              </a:spcBef>
              <a:tabLst>
                <a:tab pos="2135505" algn="l"/>
              </a:tabLst>
            </a:pPr>
            <a:r>
              <a:rPr lang="en" sz="500" dirty="0">
                <a:solidFill>
                  <a:srgbClr val="231F20"/>
                </a:solidFill>
                <a:latin typeface="Trebuchet MS"/>
                <a:cs typeface="Trebuchet MS"/>
              </a:rPr>
              <a:t>play a cíucial island in the ecosystem. If we work together, we can help pollinate the plants and help to ensure a better avenií for these other population of díagons. In addition, they are fascinating and our planet.</a:t>
            </a:r>
            <a:endParaRPr sz="500">
              <a:latin typeface="Trebuchet MS"/>
              <a:cs typeface="Trebuchet MS"/>
            </a:endParaRPr>
          </a:p>
          <a:p>
            <a:pPr marL="590550">
              <a:lnSpc>
                <a:spcPct val="100000"/>
              </a:lnSpc>
            </a:pPr>
            <a:r>
              <a:rPr lang="en" sz="500" spc="15" dirty="0">
                <a:solidFill>
                  <a:srgbClr val="231F20"/>
                </a:solidFill>
                <a:latin typeface="Trebuchet MS"/>
                <a:cs typeface="Trebuchet MS"/>
              </a:rPr>
              <a:t>magical has incredible culinary píopíiétés.</a:t>
            </a:r>
            <a:endParaRPr sz="500">
              <a:latin typeface="Trebuchet MS"/>
              <a:cs typeface="Trebuchet MS"/>
            </a:endParaRPr>
          </a:p>
        </p:txBody>
      </p:sp>
      <p:grpSp>
        <p:nvGrpSpPr>
          <p:cNvPr id="73" name="object 27">
            <a:extLst>
              <a:ext uri="{FF2B5EF4-FFF2-40B4-BE49-F238E27FC236}">
                <a16:creationId xmlns:a16="http://schemas.microsoft.com/office/drawing/2014/main" id="{026AEFFD-9B92-6A97-D62E-7341E7A5E994}"/>
              </a:ext>
            </a:extLst>
          </p:cNvPr>
          <p:cNvGrpSpPr/>
          <p:nvPr/>
        </p:nvGrpSpPr>
        <p:grpSpPr>
          <a:xfrm>
            <a:off x="1865796" y="7117783"/>
            <a:ext cx="4587875" cy="2695575"/>
            <a:chOff x="1865796" y="7117783"/>
            <a:chExt cx="4587875" cy="2695575"/>
          </a:xfrm>
        </p:grpSpPr>
        <p:sp>
          <p:nvSpPr>
            <p:cNvPr id="74" name="object 28">
              <a:extLst>
                <a:ext uri="{FF2B5EF4-FFF2-40B4-BE49-F238E27FC236}">
                  <a16:creationId xmlns:a16="http://schemas.microsoft.com/office/drawing/2014/main" id="{86914235-0538-71E2-4AAE-15704581ADB2}"/>
                </a:ext>
              </a:extLst>
            </p:cNvPr>
            <p:cNvSpPr/>
            <p:nvPr/>
          </p:nvSpPr>
          <p:spPr>
            <a:xfrm>
              <a:off x="1865796" y="711778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75" name="object 29">
              <a:extLst>
                <a:ext uri="{FF2B5EF4-FFF2-40B4-BE49-F238E27FC236}">
                  <a16:creationId xmlns:a16="http://schemas.microsoft.com/office/drawing/2014/main" id="{5BDD8104-5846-0F53-291D-2A3611F53BA8}"/>
                </a:ext>
              </a:extLst>
            </p:cNvPr>
            <p:cNvSpPr/>
            <p:nvPr/>
          </p:nvSpPr>
          <p:spPr>
            <a:xfrm>
              <a:off x="1970653" y="7222640"/>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26647574-45A6-CB72-26E1-51DEDC042A3B}"/>
                </a:ext>
              </a:extLst>
            </p:cNvPr>
            <p:cNvSpPr/>
            <p:nvPr/>
          </p:nvSpPr>
          <p:spPr>
            <a:xfrm>
              <a:off x="2478960" y="7967015"/>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77" name="object 31">
              <a:extLst>
                <a:ext uri="{FF2B5EF4-FFF2-40B4-BE49-F238E27FC236}">
                  <a16:creationId xmlns:a16="http://schemas.microsoft.com/office/drawing/2014/main" id="{333BBD59-57F8-99D5-8AFB-6DA26A411178}"/>
                </a:ext>
              </a:extLst>
            </p:cNvPr>
            <p:cNvSpPr/>
            <p:nvPr/>
          </p:nvSpPr>
          <p:spPr>
            <a:xfrm>
              <a:off x="2478961" y="796701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78" name="object 32">
              <a:extLst>
                <a:ext uri="{FF2B5EF4-FFF2-40B4-BE49-F238E27FC236}">
                  <a16:creationId xmlns:a16="http://schemas.microsoft.com/office/drawing/2014/main" id="{679A2449-F67E-3FB5-9F7E-6156E16F1F25}"/>
                </a:ext>
              </a:extLst>
            </p:cNvPr>
            <p:cNvSpPr/>
            <p:nvPr/>
          </p:nvSpPr>
          <p:spPr>
            <a:xfrm>
              <a:off x="2538539" y="8024336"/>
              <a:ext cx="3189605" cy="1365885"/>
            </a:xfrm>
            <a:custGeom>
              <a:avLst/>
              <a:gdLst/>
              <a:ahLst/>
              <a:cxnLst/>
              <a:rect l="l" t="t" r="r" b="b"/>
              <a:pathLst>
                <a:path w="3189604" h="1365884">
                  <a:moveTo>
                    <a:pt x="54610" y="26911"/>
                  </a:moveTo>
                  <a:lnTo>
                    <a:pt x="52463" y="16433"/>
                  </a:lnTo>
                  <a:lnTo>
                    <a:pt x="46609" y="7886"/>
                  </a:lnTo>
                  <a:lnTo>
                    <a:pt x="37934" y="2120"/>
                  </a:lnTo>
                  <a:lnTo>
                    <a:pt x="27305" y="0"/>
                  </a:lnTo>
                  <a:lnTo>
                    <a:pt x="16675" y="2120"/>
                  </a:lnTo>
                  <a:lnTo>
                    <a:pt x="7988" y="7886"/>
                  </a:lnTo>
                  <a:lnTo>
                    <a:pt x="2146" y="16433"/>
                  </a:lnTo>
                  <a:lnTo>
                    <a:pt x="0" y="26911"/>
                  </a:lnTo>
                  <a:lnTo>
                    <a:pt x="2146" y="37388"/>
                  </a:lnTo>
                  <a:lnTo>
                    <a:pt x="7988" y="45935"/>
                  </a:lnTo>
                  <a:lnTo>
                    <a:pt x="16675" y="51701"/>
                  </a:lnTo>
                  <a:lnTo>
                    <a:pt x="27305" y="53822"/>
                  </a:lnTo>
                  <a:lnTo>
                    <a:pt x="37934" y="51701"/>
                  </a:lnTo>
                  <a:lnTo>
                    <a:pt x="46609" y="45935"/>
                  </a:lnTo>
                  <a:lnTo>
                    <a:pt x="52463" y="37388"/>
                  </a:lnTo>
                  <a:lnTo>
                    <a:pt x="54610" y="26911"/>
                  </a:lnTo>
                  <a:close/>
                </a:path>
                <a:path w="3189604" h="1365884">
                  <a:moveTo>
                    <a:pt x="136537" y="26911"/>
                  </a:moveTo>
                  <a:lnTo>
                    <a:pt x="134391" y="16433"/>
                  </a:lnTo>
                  <a:lnTo>
                    <a:pt x="128536" y="7886"/>
                  </a:lnTo>
                  <a:lnTo>
                    <a:pt x="119862" y="2120"/>
                  </a:lnTo>
                  <a:lnTo>
                    <a:pt x="109232" y="0"/>
                  </a:lnTo>
                  <a:lnTo>
                    <a:pt x="98602" y="2120"/>
                  </a:lnTo>
                  <a:lnTo>
                    <a:pt x="89916" y="7886"/>
                  </a:lnTo>
                  <a:lnTo>
                    <a:pt x="84061" y="16433"/>
                  </a:lnTo>
                  <a:lnTo>
                    <a:pt x="81915" y="26911"/>
                  </a:lnTo>
                  <a:lnTo>
                    <a:pt x="84061" y="37388"/>
                  </a:lnTo>
                  <a:lnTo>
                    <a:pt x="89916" y="45935"/>
                  </a:lnTo>
                  <a:lnTo>
                    <a:pt x="98602" y="51701"/>
                  </a:lnTo>
                  <a:lnTo>
                    <a:pt x="109232" y="53822"/>
                  </a:lnTo>
                  <a:lnTo>
                    <a:pt x="119862" y="51701"/>
                  </a:lnTo>
                  <a:lnTo>
                    <a:pt x="128536" y="45935"/>
                  </a:lnTo>
                  <a:lnTo>
                    <a:pt x="134391" y="37388"/>
                  </a:lnTo>
                  <a:lnTo>
                    <a:pt x="136537" y="26911"/>
                  </a:lnTo>
                  <a:close/>
                </a:path>
                <a:path w="3189604" h="1365884">
                  <a:moveTo>
                    <a:pt x="219290" y="26911"/>
                  </a:moveTo>
                  <a:lnTo>
                    <a:pt x="217144" y="16433"/>
                  </a:lnTo>
                  <a:lnTo>
                    <a:pt x="211289" y="7886"/>
                  </a:lnTo>
                  <a:lnTo>
                    <a:pt x="202615" y="2120"/>
                  </a:lnTo>
                  <a:lnTo>
                    <a:pt x="191985" y="0"/>
                  </a:lnTo>
                  <a:lnTo>
                    <a:pt x="181356" y="2120"/>
                  </a:lnTo>
                  <a:lnTo>
                    <a:pt x="172669" y="7886"/>
                  </a:lnTo>
                  <a:lnTo>
                    <a:pt x="166827" y="16433"/>
                  </a:lnTo>
                  <a:lnTo>
                    <a:pt x="164680" y="26911"/>
                  </a:lnTo>
                  <a:lnTo>
                    <a:pt x="166827" y="37388"/>
                  </a:lnTo>
                  <a:lnTo>
                    <a:pt x="172669" y="45935"/>
                  </a:lnTo>
                  <a:lnTo>
                    <a:pt x="181356" y="51701"/>
                  </a:lnTo>
                  <a:lnTo>
                    <a:pt x="191985" y="53822"/>
                  </a:lnTo>
                  <a:lnTo>
                    <a:pt x="202615" y="51701"/>
                  </a:lnTo>
                  <a:lnTo>
                    <a:pt x="211289" y="45935"/>
                  </a:lnTo>
                  <a:lnTo>
                    <a:pt x="217144" y="37388"/>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9" name="object 33">
              <a:extLst>
                <a:ext uri="{FF2B5EF4-FFF2-40B4-BE49-F238E27FC236}">
                  <a16:creationId xmlns:a16="http://schemas.microsoft.com/office/drawing/2014/main" id="{B3C2813C-C037-60CB-82C4-B8C7F40A4456}"/>
                </a:ext>
              </a:extLst>
            </p:cNvPr>
            <p:cNvPicPr/>
            <p:nvPr/>
          </p:nvPicPr>
          <p:blipFill>
            <a:blip r:embed="rId7" cstate="screen">
              <a:extLst>
                <a:ext uri="{28A0092B-C50C-407E-A947-70E740481C1C}">
                  <a14:useLocalDpi xmlns:a14="http://schemas.microsoft.com/office/drawing/2010/main"/>
                </a:ext>
              </a:extLst>
            </a:blip>
            <a:stretch>
              <a:fillRect/>
            </a:stretch>
          </p:blipFill>
          <p:spPr>
            <a:xfrm>
              <a:off x="1936240" y="7188228"/>
              <a:ext cx="4396284" cy="2503023"/>
            </a:xfrm>
            <a:prstGeom prst="rect">
              <a:avLst/>
            </a:prstGeom>
          </p:spPr>
        </p:pic>
      </p:grpSp>
      <p:sp>
        <p:nvSpPr>
          <p:cNvPr id="80" name="object 34">
            <a:extLst>
              <a:ext uri="{FF2B5EF4-FFF2-40B4-BE49-F238E27FC236}">
                <a16:creationId xmlns:a16="http://schemas.microsoft.com/office/drawing/2014/main" id="{B206B787-227C-54E6-481F-C8BFCC0076EB}"/>
              </a:ext>
            </a:extLst>
          </p:cNvPr>
          <p:cNvSpPr txBox="1"/>
          <p:nvPr/>
        </p:nvSpPr>
        <p:spPr>
          <a:xfrm>
            <a:off x="5811930" y="7590914"/>
            <a:ext cx="364490" cy="187960"/>
          </a:xfrm>
          <a:prstGeom prst="rect">
            <a:avLst/>
          </a:prstGeom>
        </p:spPr>
        <p:txBody>
          <a:bodyPr vert="horz" wrap="square" lIns="0" tIns="14605" rIns="0" bIns="0" rtlCol="0">
            <a:spAutoFit/>
          </a:bodyPr>
          <a:lstStyle/>
          <a:p>
            <a:pPr marL="12700">
              <a:lnSpc>
                <a:spcPct val="100000"/>
              </a:lnSpc>
              <a:spcBef>
                <a:spcPts val="115"/>
              </a:spcBef>
            </a:pPr>
            <a:r>
              <a:rPr lang="en" sz="1050" dirty="0">
                <a:solidFill>
                  <a:srgbClr val="231F20"/>
                </a:solidFill>
                <a:latin typeface="Trebuchet MS"/>
                <a:cs typeface="Trebuchet MS"/>
              </a:rPr>
              <a:t>ne ia:</a:t>
            </a:r>
            <a:endParaRPr sz="1050">
              <a:latin typeface="Trebuchet MS"/>
              <a:cs typeface="Trebuchet MS"/>
            </a:endParaRPr>
          </a:p>
        </p:txBody>
      </p:sp>
      <p:sp>
        <p:nvSpPr>
          <p:cNvPr id="81" name="object 35">
            <a:extLst>
              <a:ext uri="{FF2B5EF4-FFF2-40B4-BE49-F238E27FC236}">
                <a16:creationId xmlns:a16="http://schemas.microsoft.com/office/drawing/2014/main" id="{D14529F2-CA66-F397-B986-706175FA2A78}"/>
              </a:ext>
            </a:extLst>
          </p:cNvPr>
          <p:cNvSpPr txBox="1"/>
          <p:nvPr/>
        </p:nvSpPr>
        <p:spPr>
          <a:xfrm>
            <a:off x="2105436" y="7303286"/>
            <a:ext cx="3719195" cy="1905000"/>
          </a:xfrm>
          <a:prstGeom prst="rect">
            <a:avLst/>
          </a:prstGeom>
        </p:spPr>
        <p:txBody>
          <a:bodyPr vert="horz" wrap="square" lIns="0" tIns="0" rIns="0" bIns="0" rtlCol="0">
            <a:spAutoFit/>
          </a:bodyPr>
          <a:lstStyle/>
          <a:p>
            <a:pPr marR="173355"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lang="en" sz="1050" spc="45" dirty="0">
                <a:solidFill>
                  <a:srgbClr val="231F20"/>
                </a:solidFill>
                <a:latin typeface="Trebuchet MS"/>
                <a:cs typeface="Trebuchet MS"/>
              </a:rPr>
              <a:t>Locate the 7 signs indicating that this text was generated by U</a:t>
            </a:r>
            <a:endParaRPr sz="1050">
              <a:latin typeface="Trebuchet MS"/>
              <a:cs typeface="Trebuchet MS"/>
            </a:endParaRPr>
          </a:p>
          <a:p>
            <a:pPr marL="1550035">
              <a:lnSpc>
                <a:spcPct val="100000"/>
              </a:lnSpc>
              <a:spcBef>
                <a:spcPts val="270"/>
              </a:spcBef>
            </a:pPr>
            <a:r>
              <a:rPr lang="en" sz="650" spc="-90" dirty="0">
                <a:solidFill>
                  <a:srgbClr val="BA87D8"/>
                </a:solidFill>
                <a:latin typeface="Trebuchet MS"/>
                <a:cs typeface="Trebuchet MS"/>
              </a:rPr>
              <a:t>Inconsistent transitions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lang="en" sz="500" spc="15" dirty="0">
                <a:solidFill>
                  <a:srgbClr val="231F20"/>
                </a:solidFill>
                <a:latin typeface="Trebuchet MS"/>
                <a:cs typeface="Trebuchet MS"/>
              </a:rPr>
              <a:t>Good cheer everyone! Today, we are going to In other places, modern technology, like the discussions of the impoítance of saving díones and satellites, is making its way into the tíopicals. The icoínes in their natural habitat. This endemic cíatuíes, are in dangeí helps us to píotegeí these píegeí animals and extinction due to defoíestation and has píévenií illegal activities.</a:t>
            </a:r>
            <a:endParaRPr sz="500">
              <a:latin typeface="Trebuchet MS"/>
              <a:cs typeface="Trebuchet MS"/>
            </a:endParaRPr>
          </a:p>
          <a:p>
            <a:pPr marL="590550">
              <a:lnSpc>
                <a:spcPct val="100000"/>
              </a:lnSpc>
              <a:spcBef>
                <a:spcPts val="5"/>
              </a:spcBef>
            </a:pPr>
            <a:r>
              <a:rPr lang="en" sz="500" spc="15" dirty="0">
                <a:solidFill>
                  <a:srgbClr val="231F20"/>
                </a:solidFill>
                <a:latin typeface="Trebuchet MS"/>
                <a:cs typeface="Trebuchet MS"/>
              </a:rPr>
              <a:t>of bíaconnage. If we do not do so, they</a:t>
            </a:r>
            <a:endParaRPr sz="500">
              <a:latin typeface="Trebuchet MS"/>
              <a:cs typeface="Trebuchet MS"/>
            </a:endParaRPr>
          </a:p>
          <a:p>
            <a:pPr marL="2135505" marR="288290" indent="-1545590">
              <a:lnSpc>
                <a:spcPct val="100000"/>
              </a:lnSpc>
              <a:tabLst>
                <a:tab pos="2135505" algn="l"/>
              </a:tabLst>
            </a:pPr>
            <a:r>
              <a:rPr lang="en" sz="500" spc="15" dirty="0">
                <a:solidFill>
                  <a:srgbClr val="231F20"/>
                </a:solidFill>
                <a:latin typeface="Trebuchet MS"/>
                <a:cs typeface="Trebuchet MS"/>
              </a:rPr>
              <a:t>could be made available by 2025.	In short, it is our devoií de píotégeí les licoínes and leuí habitat.</a:t>
            </a:r>
            <a:endParaRPr sz="500">
              <a:latin typeface="Trebuchet MS"/>
              <a:cs typeface="Trebuchet MS"/>
            </a:endParaRPr>
          </a:p>
          <a:p>
            <a:pPr marL="590550">
              <a:lnSpc>
                <a:spcPct val="100000"/>
              </a:lnSpc>
              <a:spcBef>
                <a:spcPts val="5"/>
              </a:spcBef>
            </a:pPr>
            <a:r>
              <a:rPr lang="en" sz="500" spc="10" dirty="0">
                <a:solidFill>
                  <a:srgbClr val="231F20"/>
                </a:solidFill>
                <a:latin typeface="Trebuchet MS"/>
                <a:cs typeface="Trebuchet MS"/>
              </a:rPr>
              <a:t>It is important to understand that the licoines</a:t>
            </a:r>
            <a:endParaRPr sz="500">
              <a:latin typeface="Trebuchet MS"/>
              <a:cs typeface="Trebuchet MS"/>
            </a:endParaRPr>
          </a:p>
          <a:p>
            <a:pPr marL="590550" marR="260350">
              <a:lnSpc>
                <a:spcPct val="100000"/>
              </a:lnSpc>
              <a:tabLst>
                <a:tab pos="2135505" algn="l"/>
              </a:tabLst>
            </a:pPr>
            <a:r>
              <a:rPr lang="en" sz="500" dirty="0">
                <a:solidFill>
                  <a:srgbClr val="231F20"/>
                </a:solidFill>
                <a:latin typeface="Trebuchet MS"/>
                <a:cs typeface="Trebuchet MS"/>
              </a:rPr>
              <a:t>play a cíucial island in the ecosystem. If we work together, we can help pollinate the plants and help to ensure a better avenií for these other population of díagons. In addition, they are fascinating and our planet.</a:t>
            </a:r>
            <a:endParaRPr sz="500">
              <a:latin typeface="Trebuchet MS"/>
              <a:cs typeface="Trebuchet MS"/>
            </a:endParaRPr>
          </a:p>
          <a:p>
            <a:pPr marL="590550">
              <a:lnSpc>
                <a:spcPct val="100000"/>
              </a:lnSpc>
              <a:spcBef>
                <a:spcPts val="5"/>
              </a:spcBef>
            </a:pPr>
            <a:r>
              <a:rPr lang="en" sz="500" spc="15" dirty="0">
                <a:solidFill>
                  <a:srgbClr val="231F20"/>
                </a:solidFill>
                <a:latin typeface="Trebuchet MS"/>
                <a:cs typeface="Trebuchet MS"/>
              </a:rPr>
              <a:t>magical has incredible culinary píopíiétés.</a:t>
            </a:r>
            <a:endParaRPr sz="500">
              <a:latin typeface="Trebuchet MS"/>
              <a:cs typeface="Trebuchet MS"/>
            </a:endParaRPr>
          </a:p>
        </p:txBody>
      </p:sp>
      <p:grpSp>
        <p:nvGrpSpPr>
          <p:cNvPr id="82" name="object 36">
            <a:extLst>
              <a:ext uri="{FF2B5EF4-FFF2-40B4-BE49-F238E27FC236}">
                <a16:creationId xmlns:a16="http://schemas.microsoft.com/office/drawing/2014/main" id="{B5CC45FD-185B-199B-365D-FE21763C5FDA}"/>
              </a:ext>
            </a:extLst>
          </p:cNvPr>
          <p:cNvGrpSpPr/>
          <p:nvPr/>
        </p:nvGrpSpPr>
        <p:grpSpPr>
          <a:xfrm>
            <a:off x="1244873" y="3228278"/>
            <a:ext cx="4599305" cy="2703195"/>
            <a:chOff x="1244873" y="3228278"/>
            <a:chExt cx="4599305" cy="2703195"/>
          </a:xfrm>
        </p:grpSpPr>
        <p:sp>
          <p:nvSpPr>
            <p:cNvPr id="83" name="object 37">
              <a:extLst>
                <a:ext uri="{FF2B5EF4-FFF2-40B4-BE49-F238E27FC236}">
                  <a16:creationId xmlns:a16="http://schemas.microsoft.com/office/drawing/2014/main" id="{8D2D5B4A-D918-871D-A6FA-A890B39C4F28}"/>
                </a:ext>
              </a:extLst>
            </p:cNvPr>
            <p:cNvSpPr/>
            <p:nvPr/>
          </p:nvSpPr>
          <p:spPr>
            <a:xfrm>
              <a:off x="1244873"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84" name="object 38">
              <a:extLst>
                <a:ext uri="{FF2B5EF4-FFF2-40B4-BE49-F238E27FC236}">
                  <a16:creationId xmlns:a16="http://schemas.microsoft.com/office/drawing/2014/main" id="{B4332C10-C4EA-AA94-CDDE-B92282FBD8DE}"/>
                </a:ext>
              </a:extLst>
            </p:cNvPr>
            <p:cNvSpPr/>
            <p:nvPr/>
          </p:nvSpPr>
          <p:spPr>
            <a:xfrm>
              <a:off x="1350046" y="333344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85" name="object 39">
              <a:extLst>
                <a:ext uri="{FF2B5EF4-FFF2-40B4-BE49-F238E27FC236}">
                  <a16:creationId xmlns:a16="http://schemas.microsoft.com/office/drawing/2014/main" id="{A3C1D195-692B-5991-6CE2-3C58AD0817D9}"/>
                </a:ext>
              </a:extLst>
            </p:cNvPr>
            <p:cNvSpPr/>
            <p:nvPr/>
          </p:nvSpPr>
          <p:spPr>
            <a:xfrm>
              <a:off x="1859720" y="4028578"/>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86" name="object 40">
              <a:extLst>
                <a:ext uri="{FF2B5EF4-FFF2-40B4-BE49-F238E27FC236}">
                  <a16:creationId xmlns:a16="http://schemas.microsoft.com/office/drawing/2014/main" id="{72875F9C-7ED2-DACB-85DA-D8AA89A05F79}"/>
                </a:ext>
              </a:extLst>
            </p:cNvPr>
            <p:cNvSpPr/>
            <p:nvPr/>
          </p:nvSpPr>
          <p:spPr>
            <a:xfrm>
              <a:off x="1859720" y="4028579"/>
              <a:ext cx="3319779" cy="168910"/>
            </a:xfrm>
            <a:custGeom>
              <a:avLst/>
              <a:gdLst/>
              <a:ahLst/>
              <a:cxnLst/>
              <a:rect l="l" t="t" r="r" b="b"/>
              <a:pathLst>
                <a:path w="3319779" h="168910">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87" name="object 41">
              <a:extLst>
                <a:ext uri="{FF2B5EF4-FFF2-40B4-BE49-F238E27FC236}">
                  <a16:creationId xmlns:a16="http://schemas.microsoft.com/office/drawing/2014/main" id="{57D1DAAF-0076-1D01-9891-59179A0624DF}"/>
                </a:ext>
              </a:extLst>
            </p:cNvPr>
            <p:cNvSpPr/>
            <p:nvPr/>
          </p:nvSpPr>
          <p:spPr>
            <a:xfrm>
              <a:off x="1919452" y="4086053"/>
              <a:ext cx="3197860" cy="1369060"/>
            </a:xfrm>
            <a:custGeom>
              <a:avLst/>
              <a:gdLst/>
              <a:ahLst/>
              <a:cxnLst/>
              <a:rect l="l" t="t" r="r" b="b"/>
              <a:pathLst>
                <a:path w="3197860" h="1369060">
                  <a:moveTo>
                    <a:pt x="54762" y="26987"/>
                  </a:moveTo>
                  <a:lnTo>
                    <a:pt x="52616" y="16484"/>
                  </a:lnTo>
                  <a:lnTo>
                    <a:pt x="46748" y="7912"/>
                  </a:lnTo>
                  <a:lnTo>
                    <a:pt x="38036" y="2120"/>
                  </a:lnTo>
                  <a:lnTo>
                    <a:pt x="27381" y="0"/>
                  </a:lnTo>
                  <a:lnTo>
                    <a:pt x="16725" y="2120"/>
                  </a:lnTo>
                  <a:lnTo>
                    <a:pt x="8026" y="7912"/>
                  </a:lnTo>
                  <a:lnTo>
                    <a:pt x="2159" y="16484"/>
                  </a:lnTo>
                  <a:lnTo>
                    <a:pt x="0" y="26987"/>
                  </a:lnTo>
                  <a:lnTo>
                    <a:pt x="2159" y="37490"/>
                  </a:lnTo>
                  <a:lnTo>
                    <a:pt x="8026" y="46062"/>
                  </a:lnTo>
                  <a:lnTo>
                    <a:pt x="16725" y="51841"/>
                  </a:lnTo>
                  <a:lnTo>
                    <a:pt x="27381" y="53962"/>
                  </a:lnTo>
                  <a:lnTo>
                    <a:pt x="38036" y="51841"/>
                  </a:lnTo>
                  <a:lnTo>
                    <a:pt x="46748" y="46062"/>
                  </a:lnTo>
                  <a:lnTo>
                    <a:pt x="52616" y="37490"/>
                  </a:lnTo>
                  <a:lnTo>
                    <a:pt x="54762" y="26987"/>
                  </a:lnTo>
                  <a:close/>
                </a:path>
                <a:path w="3197860" h="1369060">
                  <a:moveTo>
                    <a:pt x="136918" y="26987"/>
                  </a:moveTo>
                  <a:lnTo>
                    <a:pt x="134759" y="16484"/>
                  </a:lnTo>
                  <a:lnTo>
                    <a:pt x="128892" y="7912"/>
                  </a:lnTo>
                  <a:lnTo>
                    <a:pt x="120192" y="2120"/>
                  </a:lnTo>
                  <a:lnTo>
                    <a:pt x="109537" y="0"/>
                  </a:lnTo>
                  <a:lnTo>
                    <a:pt x="98869" y="2120"/>
                  </a:lnTo>
                  <a:lnTo>
                    <a:pt x="90170" y="7912"/>
                  </a:lnTo>
                  <a:lnTo>
                    <a:pt x="84302" y="16484"/>
                  </a:lnTo>
                  <a:lnTo>
                    <a:pt x="82143" y="26987"/>
                  </a:lnTo>
                  <a:lnTo>
                    <a:pt x="84302" y="37490"/>
                  </a:lnTo>
                  <a:lnTo>
                    <a:pt x="90170" y="46062"/>
                  </a:lnTo>
                  <a:lnTo>
                    <a:pt x="98869" y="51841"/>
                  </a:lnTo>
                  <a:lnTo>
                    <a:pt x="109537" y="53962"/>
                  </a:lnTo>
                  <a:lnTo>
                    <a:pt x="120192" y="51841"/>
                  </a:lnTo>
                  <a:lnTo>
                    <a:pt x="128892" y="46062"/>
                  </a:lnTo>
                  <a:lnTo>
                    <a:pt x="134759" y="37490"/>
                  </a:lnTo>
                  <a:lnTo>
                    <a:pt x="136918" y="26987"/>
                  </a:lnTo>
                  <a:close/>
                </a:path>
                <a:path w="3197860" h="1369060">
                  <a:moveTo>
                    <a:pt x="219887" y="26987"/>
                  </a:moveTo>
                  <a:lnTo>
                    <a:pt x="217741" y="16484"/>
                  </a:lnTo>
                  <a:lnTo>
                    <a:pt x="211874" y="7912"/>
                  </a:lnTo>
                  <a:lnTo>
                    <a:pt x="203161" y="2120"/>
                  </a:lnTo>
                  <a:lnTo>
                    <a:pt x="192506" y="0"/>
                  </a:lnTo>
                  <a:lnTo>
                    <a:pt x="181851" y="2120"/>
                  </a:lnTo>
                  <a:lnTo>
                    <a:pt x="173151" y="7912"/>
                  </a:lnTo>
                  <a:lnTo>
                    <a:pt x="167284" y="16484"/>
                  </a:lnTo>
                  <a:lnTo>
                    <a:pt x="165125" y="26987"/>
                  </a:lnTo>
                  <a:lnTo>
                    <a:pt x="167284" y="37490"/>
                  </a:lnTo>
                  <a:lnTo>
                    <a:pt x="173151" y="46062"/>
                  </a:lnTo>
                  <a:lnTo>
                    <a:pt x="181851" y="51841"/>
                  </a:lnTo>
                  <a:lnTo>
                    <a:pt x="192506" y="53962"/>
                  </a:lnTo>
                  <a:lnTo>
                    <a:pt x="203161" y="51841"/>
                  </a:lnTo>
                  <a:lnTo>
                    <a:pt x="211874" y="46062"/>
                  </a:lnTo>
                  <a:lnTo>
                    <a:pt x="217741" y="37490"/>
                  </a:lnTo>
                  <a:lnTo>
                    <a:pt x="219887" y="26987"/>
                  </a:lnTo>
                  <a:close/>
                </a:path>
                <a:path w="3197860" h="1369060">
                  <a:moveTo>
                    <a:pt x="3197860" y="111442"/>
                  </a:moveTo>
                  <a:lnTo>
                    <a:pt x="2425" y="111442"/>
                  </a:lnTo>
                  <a:lnTo>
                    <a:pt x="2425"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88" name="object 42">
              <a:extLst>
                <a:ext uri="{FF2B5EF4-FFF2-40B4-BE49-F238E27FC236}">
                  <a16:creationId xmlns:a16="http://schemas.microsoft.com/office/drawing/2014/main" id="{27CFD20B-8F47-C323-CAF0-943689AA5009}"/>
                </a:ext>
              </a:extLst>
            </p:cNvPr>
            <p:cNvPicPr/>
            <p:nvPr/>
          </p:nvPicPr>
          <p:blipFill>
            <a:blip r:embed="rId8" cstate="screen">
              <a:extLst>
                <a:ext uri="{28A0092B-C50C-407E-A947-70E740481C1C}">
                  <a14:useLocalDpi xmlns:a14="http://schemas.microsoft.com/office/drawing/2010/main"/>
                </a:ext>
              </a:extLst>
            </a:blip>
            <a:stretch>
              <a:fillRect/>
            </a:stretch>
          </p:blipFill>
          <p:spPr>
            <a:xfrm>
              <a:off x="1315540" y="3298941"/>
              <a:ext cx="4408127" cy="2509766"/>
            </a:xfrm>
            <a:prstGeom prst="rect">
              <a:avLst/>
            </a:prstGeom>
          </p:spPr>
        </p:pic>
      </p:grpSp>
      <p:sp>
        <p:nvSpPr>
          <p:cNvPr id="89" name="object 43">
            <a:extLst>
              <a:ext uri="{FF2B5EF4-FFF2-40B4-BE49-F238E27FC236}">
                <a16:creationId xmlns:a16="http://schemas.microsoft.com/office/drawing/2014/main" id="{6CB62471-C15C-B8A2-40FF-D362A5AFA799}"/>
              </a:ext>
            </a:extLst>
          </p:cNvPr>
          <p:cNvSpPr txBox="1"/>
          <p:nvPr/>
        </p:nvSpPr>
        <p:spPr>
          <a:xfrm>
            <a:off x="2064889" y="4254339"/>
            <a:ext cx="1414145" cy="1025525"/>
          </a:xfrm>
          <a:prstGeom prst="rect">
            <a:avLst/>
          </a:prstGeom>
        </p:spPr>
        <p:txBody>
          <a:bodyPr vert="horz" wrap="square" lIns="0" tIns="16510" rIns="0" bIns="0" rtlCol="0">
            <a:spAutoFit/>
          </a:bodyPr>
          <a:lstStyle/>
          <a:p>
            <a:pPr marL="12700" marR="36830">
              <a:lnSpc>
                <a:spcPct val="100000"/>
              </a:lnSpc>
              <a:spcBef>
                <a:spcPts val="130"/>
              </a:spcBef>
            </a:pPr>
            <a:r>
              <a:rPr lang="en" sz="500" spc="15" dirty="0">
                <a:solidFill>
                  <a:srgbClr val="231F20"/>
                </a:solidFill>
                <a:latin typeface="Trebuchet MS"/>
                <a:cs typeface="Trebuchet MS"/>
              </a:rPr>
              <a:t>Good cheer everyone! Today we are going to discuss the importance of saving the licoines in the forests. icoínes,</a:t>
            </a:r>
            <a:endParaRPr sz="500">
              <a:latin typeface="Trebuchet MS"/>
              <a:cs typeface="Trebuchet MS"/>
            </a:endParaRPr>
          </a:p>
          <a:p>
            <a:pPr marL="12700" marR="93980">
              <a:lnSpc>
                <a:spcPct val="100000"/>
              </a:lnSpc>
              <a:spcBef>
                <a:spcPts val="10"/>
              </a:spcBef>
            </a:pPr>
            <a:r>
              <a:rPr lang="en" sz="500" spc="10" dirty="0">
                <a:solidFill>
                  <a:srgbClr val="231F20"/>
                </a:solidFill>
                <a:latin typeface="Trebuchet MS"/>
                <a:cs typeface="Trebuchet MS"/>
              </a:rPr>
              <a:t>These endemic cíéatuíes are in danger of extinction due to deforestation and baffling. If we don't do this, they could disappear by 2025.</a:t>
            </a:r>
            <a:endParaRPr sz="500">
              <a:latin typeface="Trebuchet MS"/>
              <a:cs typeface="Trebuchet MS"/>
            </a:endParaRPr>
          </a:p>
          <a:p>
            <a:pPr>
              <a:lnSpc>
                <a:spcPct val="100000"/>
              </a:lnSpc>
              <a:spcBef>
                <a:spcPts val="35"/>
              </a:spcBef>
            </a:pPr>
            <a:endParaRPr sz="500">
              <a:latin typeface="Trebuchet MS"/>
              <a:cs typeface="Trebuchet MS"/>
            </a:endParaRPr>
          </a:p>
          <a:p>
            <a:pPr marL="12700" marR="5080">
              <a:lnSpc>
                <a:spcPct val="100000"/>
              </a:lnSpc>
            </a:pPr>
            <a:r>
              <a:rPr lang="en" sz="500" spc="10" dirty="0">
                <a:solidFill>
                  <a:srgbClr val="231F20"/>
                </a:solidFill>
                <a:latin typeface="Trebuchet MS"/>
                <a:cs typeface="Trebuchet MS"/>
              </a:rPr>
              <a:t>It is important to understand that icoines play a cíucial island in the ecosystem. They help pollinate plants and increase the population of díagons. In addition, the magic coíne has inflexible cuíative píiíeties.</a:t>
            </a:r>
            <a:endParaRPr sz="500">
              <a:latin typeface="Trebuchet MS"/>
              <a:cs typeface="Trebuchet MS"/>
            </a:endParaRPr>
          </a:p>
        </p:txBody>
      </p:sp>
      <p:sp>
        <p:nvSpPr>
          <p:cNvPr id="90" name="object 44">
            <a:extLst>
              <a:ext uri="{FF2B5EF4-FFF2-40B4-BE49-F238E27FC236}">
                <a16:creationId xmlns:a16="http://schemas.microsoft.com/office/drawing/2014/main" id="{3EB02999-002B-1387-87C2-9FE7DBB9287D}"/>
              </a:ext>
            </a:extLst>
          </p:cNvPr>
          <p:cNvSpPr txBox="1"/>
          <p:nvPr/>
        </p:nvSpPr>
        <p:spPr>
          <a:xfrm>
            <a:off x="3614363" y="4254272"/>
            <a:ext cx="1344295" cy="949325"/>
          </a:xfrm>
          <a:prstGeom prst="rect">
            <a:avLst/>
          </a:prstGeom>
        </p:spPr>
        <p:txBody>
          <a:bodyPr vert="horz" wrap="square" lIns="0" tIns="16510" rIns="0" bIns="0" rtlCol="0">
            <a:spAutoFit/>
          </a:bodyPr>
          <a:lstStyle/>
          <a:p>
            <a:pPr marL="12700" marR="5080">
              <a:lnSpc>
                <a:spcPct val="100000"/>
              </a:lnSpc>
              <a:spcBef>
                <a:spcPts val="130"/>
              </a:spcBef>
            </a:pPr>
            <a:r>
              <a:rPr lang="en" sz="500" spc="30" dirty="0">
                <a:solidFill>
                  <a:srgbClr val="231F20"/>
                </a:solidFill>
                <a:latin typeface="Trebuchet MS"/>
                <a:cs typeface="Trebuchet MS"/>
              </a:rPr>
              <a:t>In addition, modern technology, such as satellites and satellites, can be used to monitor the licoines in their natural habitats. This helps us to píotegeí these precious animals and to prevent illegal activities.</a:t>
            </a:r>
            <a:endParaRPr sz="500">
              <a:latin typeface="Trebuchet MS"/>
              <a:cs typeface="Trebuchet MS"/>
            </a:endParaRPr>
          </a:p>
          <a:p>
            <a:pPr>
              <a:lnSpc>
                <a:spcPct val="100000"/>
              </a:lnSpc>
              <a:spcBef>
                <a:spcPts val="35"/>
              </a:spcBef>
            </a:pPr>
            <a:endParaRPr sz="500">
              <a:latin typeface="Trebuchet MS"/>
              <a:cs typeface="Trebuchet MS"/>
            </a:endParaRPr>
          </a:p>
          <a:p>
            <a:pPr marL="12700" marR="33020">
              <a:lnSpc>
                <a:spcPct val="100000"/>
              </a:lnSpc>
              <a:spcBef>
                <a:spcPts val="5"/>
              </a:spcBef>
            </a:pPr>
            <a:r>
              <a:rPr lang="en" sz="500" spc="30" dirty="0">
                <a:solidFill>
                  <a:srgbClr val="231F20"/>
                </a:solidFill>
                <a:latin typeface="Trebuchet MS"/>
                <a:cs typeface="Trebuchet MS"/>
              </a:rPr>
              <a:t>In short, it is our devoií de píotégeí les licoínes and leuí habitat.</a:t>
            </a:r>
            <a:endParaRPr sz="500">
              <a:latin typeface="Trebuchet MS"/>
              <a:cs typeface="Trebuchet MS"/>
            </a:endParaRPr>
          </a:p>
          <a:p>
            <a:pPr>
              <a:lnSpc>
                <a:spcPct val="100000"/>
              </a:lnSpc>
              <a:spcBef>
                <a:spcPts val="25"/>
              </a:spcBef>
            </a:pPr>
            <a:endParaRPr sz="500">
              <a:latin typeface="Trebuchet MS"/>
              <a:cs typeface="Trebuchet MS"/>
            </a:endParaRPr>
          </a:p>
          <a:p>
            <a:pPr marL="12700" marR="5080">
              <a:lnSpc>
                <a:spcPct val="100000"/>
              </a:lnSpc>
            </a:pPr>
            <a:r>
              <a:rPr lang="en" sz="500" spc="30" dirty="0">
                <a:solidFill>
                  <a:srgbClr val="231F20"/>
                </a:solidFill>
                <a:latin typeface="Trebuchet MS"/>
                <a:cs typeface="Trebuchet MS"/>
              </a:rPr>
              <a:t>If we work together, we can ensure a better way to get to these fascinating places and our planet.</a:t>
            </a:r>
            <a:endParaRPr sz="500">
              <a:latin typeface="Trebuchet MS"/>
              <a:cs typeface="Trebuchet MS"/>
            </a:endParaRPr>
          </a:p>
        </p:txBody>
      </p:sp>
      <p:sp>
        <p:nvSpPr>
          <p:cNvPr id="91" name="object 45">
            <a:extLst>
              <a:ext uri="{FF2B5EF4-FFF2-40B4-BE49-F238E27FC236}">
                <a16:creationId xmlns:a16="http://schemas.microsoft.com/office/drawing/2014/main" id="{5FFCDACA-E734-E626-AD17-A51BFBFDAAF1}"/>
              </a:ext>
            </a:extLst>
          </p:cNvPr>
          <p:cNvSpPr txBox="1"/>
          <p:nvPr/>
        </p:nvSpPr>
        <p:spPr>
          <a:xfrm>
            <a:off x="1464439" y="3710755"/>
            <a:ext cx="4110354" cy="188595"/>
          </a:xfrm>
          <a:prstGeom prst="rect">
            <a:avLst/>
          </a:prstGeom>
        </p:spPr>
        <p:txBody>
          <a:bodyPr vert="horz" wrap="square" lIns="0" tIns="14604" rIns="0" bIns="0" rtlCol="0">
            <a:spAutoFit/>
          </a:bodyPr>
          <a:lstStyle/>
          <a:p>
            <a:pPr marL="12700">
              <a:lnSpc>
                <a:spcPct val="100000"/>
              </a:lnSpc>
              <a:spcBef>
                <a:spcPts val="114"/>
              </a:spcBef>
            </a:pPr>
            <a:r>
              <a:rPr lang="en" sz="1050" spc="45" dirty="0">
                <a:solidFill>
                  <a:srgbClr val="231F20"/>
                </a:solidFill>
                <a:latin typeface="Trebuchet MS"/>
                <a:cs typeface="Trebuchet MS"/>
              </a:rPr>
              <a:t>Look for the 4 signs indicating that this text has been generated by an AI:</a:t>
            </a:r>
            <a:endParaRPr sz="1050">
              <a:latin typeface="Trebuchet MS"/>
              <a:cs typeface="Trebuchet MS"/>
            </a:endParaRPr>
          </a:p>
        </p:txBody>
      </p:sp>
      <p:sp>
        <p:nvSpPr>
          <p:cNvPr id="92" name="object 46">
            <a:extLst>
              <a:ext uri="{FF2B5EF4-FFF2-40B4-BE49-F238E27FC236}">
                <a16:creationId xmlns:a16="http://schemas.microsoft.com/office/drawing/2014/main" id="{EDB9A1B1-B6DF-C9B2-9237-381230537893}"/>
              </a:ext>
            </a:extLst>
          </p:cNvPr>
          <p:cNvSpPr txBox="1"/>
          <p:nvPr/>
        </p:nvSpPr>
        <p:spPr>
          <a:xfrm>
            <a:off x="4707237" y="3398819"/>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93" name="object 47">
            <a:extLst>
              <a:ext uri="{FF2B5EF4-FFF2-40B4-BE49-F238E27FC236}">
                <a16:creationId xmlns:a16="http://schemas.microsoft.com/office/drawing/2014/main" id="{11C45A40-91C1-EE34-9926-BF12E5022365}"/>
              </a:ext>
            </a:extLst>
          </p:cNvPr>
          <p:cNvGrpSpPr/>
          <p:nvPr/>
        </p:nvGrpSpPr>
        <p:grpSpPr>
          <a:xfrm>
            <a:off x="1252296" y="6637463"/>
            <a:ext cx="4599305" cy="2703195"/>
            <a:chOff x="1252296" y="6637463"/>
            <a:chExt cx="4599305" cy="2703195"/>
          </a:xfrm>
        </p:grpSpPr>
        <p:sp>
          <p:nvSpPr>
            <p:cNvPr id="94" name="object 48">
              <a:extLst>
                <a:ext uri="{FF2B5EF4-FFF2-40B4-BE49-F238E27FC236}">
                  <a16:creationId xmlns:a16="http://schemas.microsoft.com/office/drawing/2014/main" id="{6A840872-BB51-F35D-6A2B-FEF188FD5DC9}"/>
                </a:ext>
              </a:extLst>
            </p:cNvPr>
            <p:cNvSpPr/>
            <p:nvPr/>
          </p:nvSpPr>
          <p:spPr>
            <a:xfrm>
              <a:off x="1252296" y="6637463"/>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95" name="object 49">
              <a:extLst>
                <a:ext uri="{FF2B5EF4-FFF2-40B4-BE49-F238E27FC236}">
                  <a16:creationId xmlns:a16="http://schemas.microsoft.com/office/drawing/2014/main" id="{7882CB60-AF0A-3EB0-9DED-68A5DC4D7984}"/>
                </a:ext>
              </a:extLst>
            </p:cNvPr>
            <p:cNvSpPr/>
            <p:nvPr/>
          </p:nvSpPr>
          <p:spPr>
            <a:xfrm>
              <a:off x="1357467" y="6742631"/>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96" name="object 50">
              <a:extLst>
                <a:ext uri="{FF2B5EF4-FFF2-40B4-BE49-F238E27FC236}">
                  <a16:creationId xmlns:a16="http://schemas.microsoft.com/office/drawing/2014/main" id="{49AEE4A6-F7C3-1082-1788-60E0E46E067E}"/>
                </a:ext>
              </a:extLst>
            </p:cNvPr>
            <p:cNvSpPr/>
            <p:nvPr/>
          </p:nvSpPr>
          <p:spPr>
            <a:xfrm>
              <a:off x="1867140" y="7489011"/>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97" name="object 51">
              <a:extLst>
                <a:ext uri="{FF2B5EF4-FFF2-40B4-BE49-F238E27FC236}">
                  <a16:creationId xmlns:a16="http://schemas.microsoft.com/office/drawing/2014/main" id="{3A9CD7D7-5EA1-8767-A3A8-7CBB879FD062}"/>
                </a:ext>
              </a:extLst>
            </p:cNvPr>
            <p:cNvSpPr/>
            <p:nvPr/>
          </p:nvSpPr>
          <p:spPr>
            <a:xfrm>
              <a:off x="1867141" y="7489011"/>
              <a:ext cx="3319779" cy="168910"/>
            </a:xfrm>
            <a:custGeom>
              <a:avLst/>
              <a:gdLst/>
              <a:ahLst/>
              <a:cxnLst/>
              <a:rect l="l" t="t" r="r" b="b"/>
              <a:pathLst>
                <a:path w="3319779" h="168909">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98" name="object 52">
              <a:extLst>
                <a:ext uri="{FF2B5EF4-FFF2-40B4-BE49-F238E27FC236}">
                  <a16:creationId xmlns:a16="http://schemas.microsoft.com/office/drawing/2014/main" id="{753D4576-225D-F2BD-DEAE-C460145D0D0C}"/>
                </a:ext>
              </a:extLst>
            </p:cNvPr>
            <p:cNvSpPr/>
            <p:nvPr/>
          </p:nvSpPr>
          <p:spPr>
            <a:xfrm>
              <a:off x="1926882" y="7546486"/>
              <a:ext cx="3197860" cy="1369060"/>
            </a:xfrm>
            <a:custGeom>
              <a:avLst/>
              <a:gdLst/>
              <a:ahLst/>
              <a:cxnLst/>
              <a:rect l="l" t="t" r="r" b="b"/>
              <a:pathLst>
                <a:path w="3197860" h="1369059">
                  <a:moveTo>
                    <a:pt x="54762" y="26987"/>
                  </a:moveTo>
                  <a:lnTo>
                    <a:pt x="52603" y="16484"/>
                  </a:lnTo>
                  <a:lnTo>
                    <a:pt x="46736" y="7912"/>
                  </a:lnTo>
                  <a:lnTo>
                    <a:pt x="38036" y="2120"/>
                  </a:lnTo>
                  <a:lnTo>
                    <a:pt x="27381" y="0"/>
                  </a:lnTo>
                  <a:lnTo>
                    <a:pt x="16713" y="2120"/>
                  </a:lnTo>
                  <a:lnTo>
                    <a:pt x="8013" y="7912"/>
                  </a:lnTo>
                  <a:lnTo>
                    <a:pt x="2146" y="16484"/>
                  </a:lnTo>
                  <a:lnTo>
                    <a:pt x="0" y="26987"/>
                  </a:lnTo>
                  <a:lnTo>
                    <a:pt x="2146" y="37490"/>
                  </a:lnTo>
                  <a:lnTo>
                    <a:pt x="8013" y="46062"/>
                  </a:lnTo>
                  <a:lnTo>
                    <a:pt x="16713" y="51841"/>
                  </a:lnTo>
                  <a:lnTo>
                    <a:pt x="27381" y="53962"/>
                  </a:lnTo>
                  <a:lnTo>
                    <a:pt x="38036" y="51841"/>
                  </a:lnTo>
                  <a:lnTo>
                    <a:pt x="46736" y="46062"/>
                  </a:lnTo>
                  <a:lnTo>
                    <a:pt x="52603" y="37490"/>
                  </a:lnTo>
                  <a:lnTo>
                    <a:pt x="54762" y="26987"/>
                  </a:lnTo>
                  <a:close/>
                </a:path>
                <a:path w="3197860" h="1369059">
                  <a:moveTo>
                    <a:pt x="136906" y="26987"/>
                  </a:moveTo>
                  <a:lnTo>
                    <a:pt x="134747" y="16484"/>
                  </a:lnTo>
                  <a:lnTo>
                    <a:pt x="128879" y="7912"/>
                  </a:lnTo>
                  <a:lnTo>
                    <a:pt x="120180" y="2120"/>
                  </a:lnTo>
                  <a:lnTo>
                    <a:pt x="109524" y="0"/>
                  </a:lnTo>
                  <a:lnTo>
                    <a:pt x="98869" y="2120"/>
                  </a:lnTo>
                  <a:lnTo>
                    <a:pt x="90157" y="7912"/>
                  </a:lnTo>
                  <a:lnTo>
                    <a:pt x="84289" y="16484"/>
                  </a:lnTo>
                  <a:lnTo>
                    <a:pt x="82143" y="26987"/>
                  </a:lnTo>
                  <a:lnTo>
                    <a:pt x="84289" y="37490"/>
                  </a:lnTo>
                  <a:lnTo>
                    <a:pt x="90157" y="46062"/>
                  </a:lnTo>
                  <a:lnTo>
                    <a:pt x="98869" y="51841"/>
                  </a:lnTo>
                  <a:lnTo>
                    <a:pt x="109524" y="53962"/>
                  </a:lnTo>
                  <a:lnTo>
                    <a:pt x="120180" y="51841"/>
                  </a:lnTo>
                  <a:lnTo>
                    <a:pt x="128879" y="46062"/>
                  </a:lnTo>
                  <a:lnTo>
                    <a:pt x="134747" y="37490"/>
                  </a:lnTo>
                  <a:lnTo>
                    <a:pt x="136906" y="26987"/>
                  </a:lnTo>
                  <a:close/>
                </a:path>
                <a:path w="3197860" h="1369059">
                  <a:moveTo>
                    <a:pt x="219875" y="26987"/>
                  </a:moveTo>
                  <a:lnTo>
                    <a:pt x="217728" y="16484"/>
                  </a:lnTo>
                  <a:lnTo>
                    <a:pt x="211861" y="7912"/>
                  </a:lnTo>
                  <a:lnTo>
                    <a:pt x="203161" y="2120"/>
                  </a:lnTo>
                  <a:lnTo>
                    <a:pt x="192493" y="0"/>
                  </a:lnTo>
                  <a:lnTo>
                    <a:pt x="181838" y="2120"/>
                  </a:lnTo>
                  <a:lnTo>
                    <a:pt x="173139" y="7912"/>
                  </a:lnTo>
                  <a:lnTo>
                    <a:pt x="167271" y="16484"/>
                  </a:lnTo>
                  <a:lnTo>
                    <a:pt x="165112" y="26987"/>
                  </a:lnTo>
                  <a:lnTo>
                    <a:pt x="167271" y="37490"/>
                  </a:lnTo>
                  <a:lnTo>
                    <a:pt x="173139" y="46062"/>
                  </a:lnTo>
                  <a:lnTo>
                    <a:pt x="181838" y="51841"/>
                  </a:lnTo>
                  <a:lnTo>
                    <a:pt x="192493" y="53962"/>
                  </a:lnTo>
                  <a:lnTo>
                    <a:pt x="203161" y="51841"/>
                  </a:lnTo>
                  <a:lnTo>
                    <a:pt x="211861" y="46062"/>
                  </a:lnTo>
                  <a:lnTo>
                    <a:pt x="217728" y="37490"/>
                  </a:lnTo>
                  <a:lnTo>
                    <a:pt x="219875" y="26987"/>
                  </a:lnTo>
                  <a:close/>
                </a:path>
                <a:path w="3197860" h="1369059">
                  <a:moveTo>
                    <a:pt x="3197860" y="111442"/>
                  </a:moveTo>
                  <a:lnTo>
                    <a:pt x="2413" y="111442"/>
                  </a:lnTo>
                  <a:lnTo>
                    <a:pt x="2413"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99" name="object 53">
              <a:extLst>
                <a:ext uri="{FF2B5EF4-FFF2-40B4-BE49-F238E27FC236}">
                  <a16:creationId xmlns:a16="http://schemas.microsoft.com/office/drawing/2014/main" id="{2D12137D-D33A-706E-7600-203838207F10}"/>
                </a:ext>
              </a:extLst>
            </p:cNvPr>
            <p:cNvPicPr/>
            <p:nvPr/>
          </p:nvPicPr>
          <p:blipFill>
            <a:blip r:embed="rId9" cstate="screen">
              <a:extLst>
                <a:ext uri="{28A0092B-C50C-407E-A947-70E740481C1C}">
                  <a14:useLocalDpi xmlns:a14="http://schemas.microsoft.com/office/drawing/2010/main"/>
                </a:ext>
              </a:extLst>
            </a:blip>
            <a:stretch>
              <a:fillRect/>
            </a:stretch>
          </p:blipFill>
          <p:spPr>
            <a:xfrm>
              <a:off x="1322960" y="6708124"/>
              <a:ext cx="4408127" cy="2509766"/>
            </a:xfrm>
            <a:prstGeom prst="rect">
              <a:avLst/>
            </a:prstGeom>
          </p:spPr>
        </p:pic>
      </p:grpSp>
      <p:sp>
        <p:nvSpPr>
          <p:cNvPr id="100" name="object 54">
            <a:extLst>
              <a:ext uri="{FF2B5EF4-FFF2-40B4-BE49-F238E27FC236}">
                <a16:creationId xmlns:a16="http://schemas.microsoft.com/office/drawing/2014/main" id="{5213863F-0D85-2EE8-1783-A2E5D27379A1}"/>
              </a:ext>
            </a:extLst>
          </p:cNvPr>
          <p:cNvSpPr txBox="1"/>
          <p:nvPr/>
        </p:nvSpPr>
        <p:spPr>
          <a:xfrm>
            <a:off x="2072309" y="7714772"/>
            <a:ext cx="1381760" cy="566420"/>
          </a:xfrm>
          <a:prstGeom prst="rect">
            <a:avLst/>
          </a:prstGeom>
        </p:spPr>
        <p:txBody>
          <a:bodyPr vert="horz" wrap="square" lIns="0" tIns="16510" rIns="0" bIns="0" rtlCol="0">
            <a:spAutoFit/>
          </a:bodyPr>
          <a:lstStyle/>
          <a:p>
            <a:pPr marL="12700" marR="5080">
              <a:lnSpc>
                <a:spcPct val="100000"/>
              </a:lnSpc>
              <a:spcBef>
                <a:spcPts val="130"/>
              </a:spcBef>
            </a:pPr>
            <a:r>
              <a:rPr lang="en" sz="500" spc="15" dirty="0">
                <a:solidFill>
                  <a:srgbClr val="231F20"/>
                </a:solidFill>
                <a:latin typeface="Trebuchet MS"/>
                <a:cs typeface="Trebuchet MS"/>
              </a:rPr>
              <a:t>Good cheer everyone! Today we are going to discuss the importance of saving the licoines in the forests. icoínes,</a:t>
            </a:r>
            <a:endParaRPr sz="500">
              <a:latin typeface="Trebuchet MS"/>
              <a:cs typeface="Trebuchet MS"/>
            </a:endParaRPr>
          </a:p>
          <a:p>
            <a:pPr marL="12700" marR="61594">
              <a:lnSpc>
                <a:spcPct val="100000"/>
              </a:lnSpc>
              <a:spcBef>
                <a:spcPts val="10"/>
              </a:spcBef>
            </a:pPr>
            <a:r>
              <a:rPr lang="en" sz="500" spc="10" dirty="0">
                <a:solidFill>
                  <a:srgbClr val="231F20"/>
                </a:solidFill>
                <a:latin typeface="Trebuchet MS"/>
                <a:cs typeface="Trebuchet MS"/>
              </a:rPr>
              <a:t>These endemic cíéatuíes are in danger of extinction due to deforestation and baffling. If we don't do this, they could disappear by 2025.</a:t>
            </a:r>
            <a:endParaRPr sz="500">
              <a:latin typeface="Trebuchet MS"/>
              <a:cs typeface="Trebuchet MS"/>
            </a:endParaRPr>
          </a:p>
        </p:txBody>
      </p:sp>
      <p:sp>
        <p:nvSpPr>
          <p:cNvPr id="101" name="object 55">
            <a:extLst>
              <a:ext uri="{FF2B5EF4-FFF2-40B4-BE49-F238E27FC236}">
                <a16:creationId xmlns:a16="http://schemas.microsoft.com/office/drawing/2014/main" id="{A4C7CE6A-ACBB-14E0-B19B-F29E92BF6A73}"/>
              </a:ext>
            </a:extLst>
          </p:cNvPr>
          <p:cNvSpPr txBox="1"/>
          <p:nvPr/>
        </p:nvSpPr>
        <p:spPr>
          <a:xfrm>
            <a:off x="2072240" y="8327132"/>
            <a:ext cx="1414145" cy="413384"/>
          </a:xfrm>
          <a:prstGeom prst="rect">
            <a:avLst/>
          </a:prstGeom>
        </p:spPr>
        <p:txBody>
          <a:bodyPr vert="horz" wrap="square" lIns="0" tIns="16510" rIns="0" bIns="0" rtlCol="0">
            <a:spAutoFit/>
          </a:bodyPr>
          <a:lstStyle/>
          <a:p>
            <a:pPr marL="12700" marR="5080">
              <a:lnSpc>
                <a:spcPct val="100000"/>
              </a:lnSpc>
              <a:spcBef>
                <a:spcPts val="130"/>
              </a:spcBef>
            </a:pPr>
            <a:r>
              <a:rPr lang="en" sz="500" spc="10" dirty="0">
                <a:solidFill>
                  <a:srgbClr val="231F20"/>
                </a:solidFill>
                <a:latin typeface="Trebuchet MS"/>
                <a:cs typeface="Trebuchet MS"/>
              </a:rPr>
              <a:t>It is important to understand that icoines play a cíucial island in the ecosystem. They help pollinate plants and increase the population of díagons. In addition, the magic coíne has inflexible cuíative píiíeties.</a:t>
            </a:r>
            <a:endParaRPr sz="500">
              <a:latin typeface="Trebuchet MS"/>
              <a:cs typeface="Trebuchet MS"/>
            </a:endParaRPr>
          </a:p>
        </p:txBody>
      </p:sp>
      <p:sp>
        <p:nvSpPr>
          <p:cNvPr id="102" name="object 56">
            <a:extLst>
              <a:ext uri="{FF2B5EF4-FFF2-40B4-BE49-F238E27FC236}">
                <a16:creationId xmlns:a16="http://schemas.microsoft.com/office/drawing/2014/main" id="{AAB8AEA4-6198-A21D-709C-50D9F6336D46}"/>
              </a:ext>
            </a:extLst>
          </p:cNvPr>
          <p:cNvSpPr txBox="1"/>
          <p:nvPr/>
        </p:nvSpPr>
        <p:spPr>
          <a:xfrm>
            <a:off x="3621747" y="7714772"/>
            <a:ext cx="1344295" cy="413384"/>
          </a:xfrm>
          <a:prstGeom prst="rect">
            <a:avLst/>
          </a:prstGeom>
        </p:spPr>
        <p:txBody>
          <a:bodyPr vert="horz" wrap="square" lIns="0" tIns="16510" rIns="0" bIns="0" rtlCol="0">
            <a:spAutoFit/>
          </a:bodyPr>
          <a:lstStyle/>
          <a:p>
            <a:pPr marL="12700" marR="5080">
              <a:lnSpc>
                <a:spcPct val="100000"/>
              </a:lnSpc>
              <a:spcBef>
                <a:spcPts val="130"/>
              </a:spcBef>
            </a:pPr>
            <a:r>
              <a:rPr lang="en" sz="500" spc="30" dirty="0">
                <a:solidFill>
                  <a:srgbClr val="231F20"/>
                </a:solidFill>
                <a:latin typeface="Trebuchet MS"/>
                <a:cs typeface="Trebuchet MS"/>
              </a:rPr>
              <a:t>In addition, modern technology, such as satellites and satellites, can be used to monitor the licoines in their natural habitats. This helps us to píotegeí these precious animals and to prevent illegal activities.</a:t>
            </a:r>
            <a:endParaRPr sz="500">
              <a:latin typeface="Trebuchet MS"/>
              <a:cs typeface="Trebuchet MS"/>
            </a:endParaRPr>
          </a:p>
        </p:txBody>
      </p:sp>
      <p:sp>
        <p:nvSpPr>
          <p:cNvPr id="103" name="object 57">
            <a:extLst>
              <a:ext uri="{FF2B5EF4-FFF2-40B4-BE49-F238E27FC236}">
                <a16:creationId xmlns:a16="http://schemas.microsoft.com/office/drawing/2014/main" id="{8C39118A-DEE6-1BAD-6129-EEEE5D8AE763}"/>
              </a:ext>
            </a:extLst>
          </p:cNvPr>
          <p:cNvSpPr txBox="1"/>
          <p:nvPr/>
        </p:nvSpPr>
        <p:spPr>
          <a:xfrm>
            <a:off x="3621747" y="8174042"/>
            <a:ext cx="1344295" cy="489584"/>
          </a:xfrm>
          <a:prstGeom prst="rect">
            <a:avLst/>
          </a:prstGeom>
        </p:spPr>
        <p:txBody>
          <a:bodyPr vert="horz" wrap="square" lIns="0" tIns="16510" rIns="0" bIns="0" rtlCol="0">
            <a:spAutoFit/>
          </a:bodyPr>
          <a:lstStyle/>
          <a:p>
            <a:pPr marL="12700" marR="32384">
              <a:lnSpc>
                <a:spcPct val="100000"/>
              </a:lnSpc>
              <a:spcBef>
                <a:spcPts val="130"/>
              </a:spcBef>
            </a:pPr>
            <a:r>
              <a:rPr lang="en" sz="500" spc="30" dirty="0">
                <a:solidFill>
                  <a:srgbClr val="231F20"/>
                </a:solidFill>
                <a:latin typeface="Trebuchet MS"/>
                <a:cs typeface="Trebuchet MS"/>
              </a:rPr>
              <a:t>In short, it is our devoií de píotégeí les licoínes and leuí habitat.</a:t>
            </a:r>
            <a:endParaRPr sz="500">
              <a:latin typeface="Trebuchet MS"/>
              <a:cs typeface="Trebuchet MS"/>
            </a:endParaRPr>
          </a:p>
          <a:p>
            <a:pPr>
              <a:lnSpc>
                <a:spcPct val="100000"/>
              </a:lnSpc>
              <a:spcBef>
                <a:spcPts val="30"/>
              </a:spcBef>
            </a:pPr>
            <a:endParaRPr sz="500">
              <a:latin typeface="Trebuchet MS"/>
              <a:cs typeface="Trebuchet MS"/>
            </a:endParaRPr>
          </a:p>
          <a:p>
            <a:pPr marL="12700" marR="5080">
              <a:lnSpc>
                <a:spcPct val="100000"/>
              </a:lnSpc>
            </a:pPr>
            <a:r>
              <a:rPr lang="en" sz="500" spc="30" dirty="0">
                <a:solidFill>
                  <a:srgbClr val="231F20"/>
                </a:solidFill>
                <a:latin typeface="Trebuchet MS"/>
                <a:cs typeface="Trebuchet MS"/>
              </a:rPr>
              <a:t>If we work together, we can ensure a better way to get to these fascinating places and our planet.</a:t>
            </a:r>
            <a:endParaRPr sz="500">
              <a:latin typeface="Trebuchet MS"/>
              <a:cs typeface="Trebuchet MS"/>
            </a:endParaRPr>
          </a:p>
        </p:txBody>
      </p:sp>
      <p:sp>
        <p:nvSpPr>
          <p:cNvPr id="104" name="object 58">
            <a:extLst>
              <a:ext uri="{FF2B5EF4-FFF2-40B4-BE49-F238E27FC236}">
                <a16:creationId xmlns:a16="http://schemas.microsoft.com/office/drawing/2014/main" id="{D55E284F-38D8-7391-A21F-AD82B5CB238E}"/>
              </a:ext>
            </a:extLst>
          </p:cNvPr>
          <p:cNvSpPr txBox="1"/>
          <p:nvPr/>
        </p:nvSpPr>
        <p:spPr>
          <a:xfrm>
            <a:off x="1479910" y="7060527"/>
            <a:ext cx="4094479" cy="373380"/>
          </a:xfrm>
          <a:prstGeom prst="rect">
            <a:avLst/>
          </a:prstGeom>
        </p:spPr>
        <p:txBody>
          <a:bodyPr vert="horz" wrap="square" lIns="0" tIns="66040" rIns="0" bIns="0" rtlCol="0">
            <a:spAutoFit/>
          </a:bodyPr>
          <a:lstStyle/>
          <a:p>
            <a:pPr algn="ctr">
              <a:lnSpc>
                <a:spcPct val="100000"/>
              </a:lnSpc>
              <a:spcBef>
                <a:spcPts val="520"/>
              </a:spcBef>
            </a:pPr>
            <a:r>
              <a:rPr lang="en" sz="1050" spc="45" dirty="0">
                <a:solidFill>
                  <a:srgbClr val="231F20"/>
                </a:solidFill>
                <a:latin typeface="Trebuchet MS"/>
                <a:cs typeface="Trebuchet MS"/>
              </a:rPr>
              <a:t>Look for the 4 signs indicating that this text has been generated by an AI:</a:t>
            </a:r>
            <a:endParaRPr sz="1050" dirty="0">
              <a:latin typeface="Trebuchet MS"/>
              <a:cs typeface="Trebuchet MS"/>
            </a:endParaRPr>
          </a:p>
          <a:p>
            <a:pPr algn="ctr">
              <a:lnSpc>
                <a:spcPct val="100000"/>
              </a:lnSpc>
              <a:spcBef>
                <a:spcPts val="275"/>
              </a:spcBef>
            </a:pPr>
            <a:r>
              <a:rPr lang="en" sz="650" spc="-90" dirty="0">
                <a:solidFill>
                  <a:srgbClr val="BA87D8"/>
                </a:solidFill>
                <a:latin typeface="Trebuchet MS"/>
                <a:cs typeface="Trebuchet MS"/>
              </a:rPr>
              <a:t>Inconsistent transitions</a:t>
            </a:r>
            <a:endParaRPr sz="650" dirty="0">
              <a:latin typeface="Trebuchet MS"/>
              <a:cs typeface="Trebuchet MS"/>
            </a:endParaRPr>
          </a:p>
        </p:txBody>
      </p:sp>
      <p:sp>
        <p:nvSpPr>
          <p:cNvPr id="105" name="object 59">
            <a:extLst>
              <a:ext uri="{FF2B5EF4-FFF2-40B4-BE49-F238E27FC236}">
                <a16:creationId xmlns:a16="http://schemas.microsoft.com/office/drawing/2014/main" id="{0202FC42-78ED-60DC-B3A6-136CEF2B5E17}"/>
              </a:ext>
            </a:extLst>
          </p:cNvPr>
          <p:cNvSpPr txBox="1"/>
          <p:nvPr/>
        </p:nvSpPr>
        <p:spPr>
          <a:xfrm>
            <a:off x="4714657" y="6808003"/>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106" name="object 61">
            <a:extLst>
              <a:ext uri="{FF2B5EF4-FFF2-40B4-BE49-F238E27FC236}">
                <a16:creationId xmlns:a16="http://schemas.microsoft.com/office/drawing/2014/main" id="{C2886C79-E4EC-6F32-DAF9-47F3AB1177CC}"/>
              </a:ext>
            </a:extLst>
          </p:cNvPr>
          <p:cNvGrpSpPr/>
          <p:nvPr/>
        </p:nvGrpSpPr>
        <p:grpSpPr>
          <a:xfrm>
            <a:off x="5229521" y="3642955"/>
            <a:ext cx="10797540" cy="1796414"/>
            <a:chOff x="5229521" y="3642955"/>
            <a:chExt cx="10797540" cy="1796414"/>
          </a:xfrm>
        </p:grpSpPr>
        <p:sp>
          <p:nvSpPr>
            <p:cNvPr id="107" name="object 62">
              <a:extLst>
                <a:ext uri="{FF2B5EF4-FFF2-40B4-BE49-F238E27FC236}">
                  <a16:creationId xmlns:a16="http://schemas.microsoft.com/office/drawing/2014/main" id="{6B0420D7-0CED-5E71-665A-F4B741BA1C91}"/>
                </a:ext>
              </a:extLst>
            </p:cNvPr>
            <p:cNvSpPr/>
            <p:nvPr/>
          </p:nvSpPr>
          <p:spPr>
            <a:xfrm>
              <a:off x="5260934" y="3674367"/>
              <a:ext cx="10735310" cy="1733550"/>
            </a:xfrm>
            <a:custGeom>
              <a:avLst/>
              <a:gdLst/>
              <a:ahLst/>
              <a:cxnLst/>
              <a:rect l="l" t="t" r="r" b="b"/>
              <a:pathLst>
                <a:path w="10735310" h="1733550">
                  <a:moveTo>
                    <a:pt x="10398360" y="0"/>
                  </a:moveTo>
                  <a:lnTo>
                    <a:pt x="10204921" y="0"/>
                  </a:lnTo>
                  <a:lnTo>
                    <a:pt x="449229" y="0"/>
                  </a:lnTo>
                  <a:lnTo>
                    <a:pt x="399527" y="3148"/>
                  </a:lnTo>
                  <a:lnTo>
                    <a:pt x="352090" y="12294"/>
                  </a:lnTo>
                  <a:lnTo>
                    <a:pt x="307438" y="26988"/>
                  </a:lnTo>
                  <a:lnTo>
                    <a:pt x="266090" y="46782"/>
                  </a:lnTo>
                  <a:lnTo>
                    <a:pt x="228568" y="71225"/>
                  </a:lnTo>
                  <a:lnTo>
                    <a:pt x="195391" y="99870"/>
                  </a:lnTo>
                  <a:lnTo>
                    <a:pt x="167079" y="132266"/>
                  </a:lnTo>
                  <a:lnTo>
                    <a:pt x="144153" y="167966"/>
                  </a:lnTo>
                  <a:lnTo>
                    <a:pt x="127134" y="206519"/>
                  </a:lnTo>
                  <a:lnTo>
                    <a:pt x="116540" y="247476"/>
                  </a:lnTo>
                  <a:lnTo>
                    <a:pt x="112893" y="290389"/>
                  </a:lnTo>
                  <a:lnTo>
                    <a:pt x="112893" y="1515566"/>
                  </a:lnTo>
                  <a:lnTo>
                    <a:pt x="105722" y="1560838"/>
                  </a:lnTo>
                  <a:lnTo>
                    <a:pt x="85333" y="1604280"/>
                  </a:lnTo>
                  <a:lnTo>
                    <a:pt x="53413" y="1644448"/>
                  </a:lnTo>
                  <a:lnTo>
                    <a:pt x="11650" y="1679896"/>
                  </a:lnTo>
                  <a:lnTo>
                    <a:pt x="0" y="1695806"/>
                  </a:lnTo>
                  <a:lnTo>
                    <a:pt x="1474" y="1713371"/>
                  </a:lnTo>
                  <a:lnTo>
                    <a:pt x="13819" y="1727583"/>
                  </a:lnTo>
                  <a:lnTo>
                    <a:pt x="34781" y="1733434"/>
                  </a:lnTo>
                  <a:lnTo>
                    <a:pt x="10430632" y="1733455"/>
                  </a:lnTo>
                  <a:lnTo>
                    <a:pt x="10479956" y="1730019"/>
                  </a:lnTo>
                  <a:lnTo>
                    <a:pt x="10526744" y="1720071"/>
                  </a:lnTo>
                  <a:lnTo>
                    <a:pt x="10570372" y="1704152"/>
                  </a:lnTo>
                  <a:lnTo>
                    <a:pt x="10610213" y="1682803"/>
                  </a:lnTo>
                  <a:lnTo>
                    <a:pt x="10645642" y="1656564"/>
                  </a:lnTo>
                  <a:lnTo>
                    <a:pt x="10676033" y="1625976"/>
                  </a:lnTo>
                  <a:lnTo>
                    <a:pt x="10700759" y="1591578"/>
                  </a:lnTo>
                  <a:lnTo>
                    <a:pt x="10719196" y="1553913"/>
                  </a:lnTo>
                  <a:lnTo>
                    <a:pt x="10730716" y="1513520"/>
                  </a:lnTo>
                  <a:lnTo>
                    <a:pt x="10734696" y="1470939"/>
                  </a:lnTo>
                  <a:lnTo>
                    <a:pt x="10734696" y="290389"/>
                  </a:lnTo>
                  <a:lnTo>
                    <a:pt x="10731049" y="247476"/>
                  </a:lnTo>
                  <a:lnTo>
                    <a:pt x="10720456" y="206519"/>
                  </a:lnTo>
                  <a:lnTo>
                    <a:pt x="10703436" y="167966"/>
                  </a:lnTo>
                  <a:lnTo>
                    <a:pt x="10680510" y="132266"/>
                  </a:lnTo>
                  <a:lnTo>
                    <a:pt x="10652199" y="99870"/>
                  </a:lnTo>
                  <a:lnTo>
                    <a:pt x="10619021" y="71225"/>
                  </a:lnTo>
                  <a:lnTo>
                    <a:pt x="10581499" y="46782"/>
                  </a:lnTo>
                  <a:lnTo>
                    <a:pt x="10540151" y="26988"/>
                  </a:lnTo>
                  <a:lnTo>
                    <a:pt x="10495499" y="12294"/>
                  </a:lnTo>
                  <a:lnTo>
                    <a:pt x="10448062" y="3148"/>
                  </a:lnTo>
                  <a:lnTo>
                    <a:pt x="10398360" y="0"/>
                  </a:lnTo>
                  <a:close/>
                </a:path>
              </a:pathLst>
            </a:custGeom>
            <a:solidFill>
              <a:srgbClr val="FFFFFF"/>
            </a:solidFill>
          </p:spPr>
          <p:txBody>
            <a:bodyPr wrap="square" lIns="0" tIns="0" rIns="0" bIns="0" rtlCol="0"/>
            <a:lstStyle/>
            <a:p>
              <a:endParaRPr/>
            </a:p>
          </p:txBody>
        </p:sp>
        <p:sp>
          <p:nvSpPr>
            <p:cNvPr id="108" name="object 63">
              <a:extLst>
                <a:ext uri="{FF2B5EF4-FFF2-40B4-BE49-F238E27FC236}">
                  <a16:creationId xmlns:a16="http://schemas.microsoft.com/office/drawing/2014/main" id="{F0E55E5B-4725-71E6-A5B9-AF24D9CFD840}"/>
                </a:ext>
              </a:extLst>
            </p:cNvPr>
            <p:cNvSpPr/>
            <p:nvPr/>
          </p:nvSpPr>
          <p:spPr>
            <a:xfrm>
              <a:off x="5260934" y="3674367"/>
              <a:ext cx="10735310" cy="1733550"/>
            </a:xfrm>
            <a:custGeom>
              <a:avLst/>
              <a:gdLst/>
              <a:ahLst/>
              <a:cxnLst/>
              <a:rect l="l" t="t" r="r" b="b"/>
              <a:pathLst>
                <a:path w="10735310" h="1733550">
                  <a:moveTo>
                    <a:pt x="10204921" y="0"/>
                  </a:moveTo>
                  <a:lnTo>
                    <a:pt x="10398360" y="0"/>
                  </a:lnTo>
                  <a:lnTo>
                    <a:pt x="10448062" y="3148"/>
                  </a:lnTo>
                  <a:lnTo>
                    <a:pt x="10495499" y="12294"/>
                  </a:lnTo>
                  <a:lnTo>
                    <a:pt x="10540151" y="26988"/>
                  </a:lnTo>
                  <a:lnTo>
                    <a:pt x="10581499" y="46782"/>
                  </a:lnTo>
                  <a:lnTo>
                    <a:pt x="10619021" y="71225"/>
                  </a:lnTo>
                  <a:lnTo>
                    <a:pt x="10652199" y="99870"/>
                  </a:lnTo>
                  <a:lnTo>
                    <a:pt x="10680510" y="132266"/>
                  </a:lnTo>
                  <a:lnTo>
                    <a:pt x="10703436" y="167966"/>
                  </a:lnTo>
                  <a:lnTo>
                    <a:pt x="10720456" y="206519"/>
                  </a:lnTo>
                  <a:lnTo>
                    <a:pt x="10731049" y="247476"/>
                  </a:lnTo>
                  <a:lnTo>
                    <a:pt x="10734696" y="290389"/>
                  </a:lnTo>
                  <a:lnTo>
                    <a:pt x="10734696" y="1470939"/>
                  </a:lnTo>
                  <a:lnTo>
                    <a:pt x="10730716" y="1513520"/>
                  </a:lnTo>
                  <a:lnTo>
                    <a:pt x="10719196" y="1553913"/>
                  </a:lnTo>
                  <a:lnTo>
                    <a:pt x="10700759" y="1591578"/>
                  </a:lnTo>
                  <a:lnTo>
                    <a:pt x="10676033" y="1625976"/>
                  </a:lnTo>
                  <a:lnTo>
                    <a:pt x="10645642" y="1656564"/>
                  </a:lnTo>
                  <a:lnTo>
                    <a:pt x="10610213" y="1682803"/>
                  </a:lnTo>
                  <a:lnTo>
                    <a:pt x="10570372" y="1704152"/>
                  </a:lnTo>
                  <a:lnTo>
                    <a:pt x="10526744" y="1720071"/>
                  </a:lnTo>
                  <a:lnTo>
                    <a:pt x="10479956" y="1730019"/>
                  </a:lnTo>
                  <a:lnTo>
                    <a:pt x="10430632" y="1733455"/>
                  </a:lnTo>
                  <a:lnTo>
                    <a:pt x="34781" y="1733434"/>
                  </a:lnTo>
                  <a:lnTo>
                    <a:pt x="13819" y="1727583"/>
                  </a:lnTo>
                  <a:lnTo>
                    <a:pt x="1474" y="1713371"/>
                  </a:lnTo>
                  <a:lnTo>
                    <a:pt x="0" y="1695806"/>
                  </a:lnTo>
                  <a:lnTo>
                    <a:pt x="11650" y="1679896"/>
                  </a:lnTo>
                  <a:lnTo>
                    <a:pt x="53413" y="1644448"/>
                  </a:lnTo>
                  <a:lnTo>
                    <a:pt x="85333" y="1604280"/>
                  </a:lnTo>
                  <a:lnTo>
                    <a:pt x="105722" y="1560838"/>
                  </a:lnTo>
                  <a:lnTo>
                    <a:pt x="112893" y="1515566"/>
                  </a:lnTo>
                  <a:lnTo>
                    <a:pt x="112893" y="290389"/>
                  </a:lnTo>
                  <a:lnTo>
                    <a:pt x="116540" y="247476"/>
                  </a:lnTo>
                  <a:lnTo>
                    <a:pt x="127134" y="206519"/>
                  </a:lnTo>
                  <a:lnTo>
                    <a:pt x="144153" y="167966"/>
                  </a:lnTo>
                  <a:lnTo>
                    <a:pt x="167079" y="132266"/>
                  </a:lnTo>
                  <a:lnTo>
                    <a:pt x="195391" y="99870"/>
                  </a:lnTo>
                  <a:lnTo>
                    <a:pt x="228568" y="71225"/>
                  </a:lnTo>
                  <a:lnTo>
                    <a:pt x="266090" y="46782"/>
                  </a:lnTo>
                  <a:lnTo>
                    <a:pt x="307438" y="26988"/>
                  </a:lnTo>
                  <a:lnTo>
                    <a:pt x="352090" y="12294"/>
                  </a:lnTo>
                  <a:lnTo>
                    <a:pt x="399527" y="3148"/>
                  </a:lnTo>
                  <a:lnTo>
                    <a:pt x="449229" y="0"/>
                  </a:lnTo>
                  <a:lnTo>
                    <a:pt x="623234" y="0"/>
                  </a:lnTo>
                  <a:lnTo>
                    <a:pt x="10204921" y="0"/>
                  </a:lnTo>
                  <a:close/>
                </a:path>
              </a:pathLst>
            </a:custGeom>
            <a:ln w="62825">
              <a:solidFill>
                <a:srgbClr val="CC96EA"/>
              </a:solidFill>
            </a:ln>
          </p:spPr>
          <p:txBody>
            <a:bodyPr wrap="square" lIns="0" tIns="0" rIns="0" bIns="0" rtlCol="0"/>
            <a:lstStyle/>
            <a:p>
              <a:endParaRPr/>
            </a:p>
          </p:txBody>
        </p:sp>
      </p:grpSp>
      <p:grpSp>
        <p:nvGrpSpPr>
          <p:cNvPr id="109" name="object 67">
            <a:extLst>
              <a:ext uri="{FF2B5EF4-FFF2-40B4-BE49-F238E27FC236}">
                <a16:creationId xmlns:a16="http://schemas.microsoft.com/office/drawing/2014/main" id="{7B495408-10D1-B35B-AF67-A4DA32C96562}"/>
              </a:ext>
            </a:extLst>
          </p:cNvPr>
          <p:cNvGrpSpPr/>
          <p:nvPr/>
        </p:nvGrpSpPr>
        <p:grpSpPr>
          <a:xfrm>
            <a:off x="6528964" y="6590463"/>
            <a:ext cx="12532995" cy="3315335"/>
            <a:chOff x="6528964" y="6590463"/>
            <a:chExt cx="12532995" cy="3315335"/>
          </a:xfrm>
        </p:grpSpPr>
        <p:sp>
          <p:nvSpPr>
            <p:cNvPr id="110" name="object 68">
              <a:extLst>
                <a:ext uri="{FF2B5EF4-FFF2-40B4-BE49-F238E27FC236}">
                  <a16:creationId xmlns:a16="http://schemas.microsoft.com/office/drawing/2014/main" id="{0B633748-C976-6DE2-5BB6-DBDDB09B10FB}"/>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11" name="object 69">
              <a:extLst>
                <a:ext uri="{FF2B5EF4-FFF2-40B4-BE49-F238E27FC236}">
                  <a16:creationId xmlns:a16="http://schemas.microsoft.com/office/drawing/2014/main" id="{77DA7816-DAD5-AA48-FEF8-E69EB1A5F32D}"/>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112" name="object 104">
            <a:extLst>
              <a:ext uri="{FF2B5EF4-FFF2-40B4-BE49-F238E27FC236}">
                <a16:creationId xmlns:a16="http://schemas.microsoft.com/office/drawing/2014/main" id="{09E870E0-EDD0-8B66-0239-8D85448FE5C1}"/>
              </a:ext>
            </a:extLst>
          </p:cNvPr>
          <p:cNvSpPr txBox="1"/>
          <p:nvPr/>
        </p:nvSpPr>
        <p:spPr>
          <a:xfrm>
            <a:off x="5989615" y="3837910"/>
            <a:ext cx="9472635" cy="1150315"/>
          </a:xfrm>
          <a:prstGeom prst="rect">
            <a:avLst/>
          </a:prstGeom>
        </p:spPr>
        <p:txBody>
          <a:bodyPr vert="horz" wrap="square" lIns="0" tIns="87630" rIns="0" bIns="0" rtlCol="0">
            <a:spAutoFit/>
          </a:bodyPr>
          <a:lstStyle/>
          <a:p>
            <a:pPr marL="12700">
              <a:lnSpc>
                <a:spcPct val="100000"/>
              </a:lnSpc>
              <a:spcBef>
                <a:spcPts val="690"/>
              </a:spcBef>
            </a:pPr>
            <a:r>
              <a:rPr lang="en" sz="2300" spc="-45" dirty="0">
                <a:solidFill>
                  <a:srgbClr val="231F20"/>
                </a:solidFill>
                <a:latin typeface="Calibri"/>
                <a:cs typeface="Calibri"/>
              </a:rPr>
              <a:t>How can you spot content generated by artificial intelligence and thus be wary of it? To test the participants, offer to read this fake article and identify the signs betraying it.</a:t>
            </a:r>
            <a:endParaRPr sz="2300" dirty="0">
              <a:latin typeface="Arial Narrow"/>
              <a:cs typeface="Arial Narrow"/>
            </a:endParaRPr>
          </a:p>
        </p:txBody>
      </p:sp>
      <p:sp>
        <p:nvSpPr>
          <p:cNvPr id="113" name="object 47">
            <a:extLst>
              <a:ext uri="{FF2B5EF4-FFF2-40B4-BE49-F238E27FC236}">
                <a16:creationId xmlns:a16="http://schemas.microsoft.com/office/drawing/2014/main" id="{51592255-17B8-6D51-9A38-F72DD3B77735}"/>
              </a:ext>
            </a:extLst>
          </p:cNvPr>
          <p:cNvSpPr txBox="1"/>
          <p:nvPr/>
        </p:nvSpPr>
        <p:spPr>
          <a:xfrm>
            <a:off x="7156475" y="687778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en" sz="2400" spc="-170" dirty="0">
                <a:solidFill>
                  <a:srgbClr val="231F20"/>
                </a:solidFill>
                <a:latin typeface="+mn-lt"/>
                <a:cs typeface="Arial Narrow"/>
              </a:rPr>
              <a:t>Bring up the clues as you go along by commenting on them:</a:t>
            </a:r>
            <a:endParaRPr sz="2400" dirty="0">
              <a:latin typeface="+mn-lt"/>
              <a:cs typeface="Arial Narrow"/>
            </a:endParaRPr>
          </a:p>
        </p:txBody>
      </p:sp>
      <p:sp>
        <p:nvSpPr>
          <p:cNvPr id="114" name="object 49">
            <a:extLst>
              <a:ext uri="{FF2B5EF4-FFF2-40B4-BE49-F238E27FC236}">
                <a16:creationId xmlns:a16="http://schemas.microsoft.com/office/drawing/2014/main" id="{E380FE68-8857-3ADA-651B-A4BD40FDC564}"/>
              </a:ext>
            </a:extLst>
          </p:cNvPr>
          <p:cNvSpPr txBox="1"/>
          <p:nvPr/>
        </p:nvSpPr>
        <p:spPr>
          <a:xfrm>
            <a:off x="7156475" y="7413841"/>
            <a:ext cx="11201197" cy="180177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en" sz="2200" i="1" spc="-120" dirty="0">
                <a:solidFill>
                  <a:srgbClr val="231F20"/>
                </a:solidFill>
                <a:latin typeface="Arial Narrow"/>
                <a:cs typeface="Arial Narrow"/>
              </a:rPr>
              <a:t>1. </a:t>
            </a:r>
            <a:r>
              <a:rPr lang="en" sz="2200" b="1" i="1" spc="-120" dirty="0">
                <a:solidFill>
                  <a:srgbClr val="231F20"/>
                </a:solidFill>
                <a:latin typeface="Arial Narrow"/>
                <a:cs typeface="Arial Narrow"/>
              </a:rPr>
              <a:t>Factual inconsistencies:</a:t>
            </a:r>
            <a:r>
              <a:rPr lang="en" sz="2200" i="1" spc="-120" dirty="0">
                <a:solidFill>
                  <a:srgbClr val="231F20"/>
                </a:solidFill>
                <a:latin typeface="Arial Narrow"/>
                <a:cs typeface="Arial Narrow"/>
              </a:rPr>
              <a:t> Mention of unicorns and dragons as real creatures with an ecological role.</a:t>
            </a:r>
          </a:p>
          <a:p>
            <a:pPr marL="12700" marR="5080">
              <a:lnSpc>
                <a:spcPts val="2470"/>
              </a:lnSpc>
              <a:spcBef>
                <a:spcPts val="350"/>
              </a:spcBef>
              <a:tabLst>
                <a:tab pos="170180" algn="l"/>
              </a:tabLst>
            </a:pPr>
            <a:r>
              <a:rPr lang="en" sz="2200" i="1" spc="-120" dirty="0">
                <a:solidFill>
                  <a:srgbClr val="231F20"/>
                </a:solidFill>
                <a:latin typeface="Arial Narrow"/>
                <a:cs typeface="Arial Narrow"/>
              </a:rPr>
              <a:t>2.</a:t>
            </a:r>
            <a:r>
              <a:rPr lang="en" sz="2200" b="1" i="1" spc="-120" dirty="0">
                <a:solidFill>
                  <a:srgbClr val="231F20"/>
                </a:solidFill>
                <a:latin typeface="Arial Narrow"/>
                <a:cs typeface="Arial Narrow"/>
              </a:rPr>
              <a:t> Inconsistent Transitions</a:t>
            </a:r>
            <a:r>
              <a:rPr lang="en" sz="2200" i="1" spc="-120" dirty="0">
                <a:solidFill>
                  <a:srgbClr val="231F20"/>
                </a:solidFill>
                <a:latin typeface="Arial Narrow"/>
                <a:cs typeface="Arial Narrow"/>
              </a:rPr>
              <a:t>: Abrupt transition between points without detailed explanations.</a:t>
            </a:r>
          </a:p>
          <a:p>
            <a:pPr marL="12700" marR="5080">
              <a:lnSpc>
                <a:spcPts val="2470"/>
              </a:lnSpc>
              <a:spcBef>
                <a:spcPts val="350"/>
              </a:spcBef>
              <a:tabLst>
                <a:tab pos="170180" algn="l"/>
              </a:tabLst>
            </a:pPr>
            <a:r>
              <a:rPr lang="en" sz="2200" i="1" spc="-120" dirty="0">
                <a:solidFill>
                  <a:srgbClr val="231F20"/>
                </a:solidFill>
                <a:latin typeface="Arial Narrow"/>
                <a:cs typeface="Arial Narrow"/>
              </a:rPr>
              <a:t>3. </a:t>
            </a:r>
            <a:r>
              <a:rPr lang="en" sz="2200" b="1" i="1" spc="-120" dirty="0">
                <a:solidFill>
                  <a:srgbClr val="231F20"/>
                </a:solidFill>
                <a:latin typeface="Arial Narrow"/>
                <a:cs typeface="Arial Narrow"/>
              </a:rPr>
              <a:t>Lack of sources:</a:t>
            </a:r>
            <a:r>
              <a:rPr lang="en" sz="2200" i="1" spc="-120" dirty="0">
                <a:solidFill>
                  <a:srgbClr val="231F20"/>
                </a:solidFill>
                <a:latin typeface="Arial Narrow"/>
                <a:cs typeface="Arial Narrow"/>
              </a:rPr>
              <a:t> No facts or figures mentioned (such as the disappearance of unicorns by 2025) are sourced.</a:t>
            </a:r>
          </a:p>
          <a:p>
            <a:pPr marL="12700" marR="5080">
              <a:lnSpc>
                <a:spcPts val="2470"/>
              </a:lnSpc>
              <a:spcBef>
                <a:spcPts val="350"/>
              </a:spcBef>
              <a:tabLst>
                <a:tab pos="170180" algn="l"/>
              </a:tabLst>
            </a:pPr>
            <a:r>
              <a:rPr lang="en" sz="2200" i="1" spc="-120" dirty="0">
                <a:solidFill>
                  <a:srgbClr val="231F20"/>
                </a:solidFill>
                <a:latin typeface="Arial Narrow"/>
                <a:cs typeface="Arial Narrow"/>
              </a:rPr>
              <a:t>4. </a:t>
            </a:r>
            <a:r>
              <a:rPr lang="en" sz="2200" b="1" i="1" spc="-120" dirty="0">
                <a:solidFill>
                  <a:srgbClr val="231F20"/>
                </a:solidFill>
                <a:latin typeface="Arial Narrow"/>
                <a:cs typeface="Arial Narrow"/>
              </a:rPr>
              <a:t>Punctuation errors and turning:</a:t>
            </a:r>
            <a:r>
              <a:rPr lang="en" sz="2200" i="1" spc="-120" dirty="0">
                <a:solidFill>
                  <a:srgbClr val="231F20"/>
                </a:solidFill>
                <a:latin typeface="Arial Narrow"/>
                <a:cs typeface="Arial Narrow"/>
              </a:rPr>
              <a:t> Correct punctuation but use of exclamation marks without spaces ("Hello everyone!") which may seem artificial.</a:t>
            </a:r>
            <a:endParaRPr sz="2200" dirty="0">
              <a:latin typeface="Arial Narrow"/>
              <a:cs typeface="Arial Narrow"/>
            </a:endParaRPr>
          </a:p>
        </p:txBody>
      </p:sp>
      <p:sp>
        <p:nvSpPr>
          <p:cNvPr id="115" name="object 41">
            <a:extLst>
              <a:ext uri="{FF2B5EF4-FFF2-40B4-BE49-F238E27FC236}">
                <a16:creationId xmlns:a16="http://schemas.microsoft.com/office/drawing/2014/main" id="{C62F185F-D397-1813-D578-8871443E451D}"/>
              </a:ext>
            </a:extLst>
          </p:cNvPr>
          <p:cNvSpPr txBox="1"/>
          <p:nvPr/>
        </p:nvSpPr>
        <p:spPr>
          <a:xfrm>
            <a:off x="1241234" y="6085050"/>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18" name="Group 17">
            <a:extLst>
              <a:ext uri="{FF2B5EF4-FFF2-40B4-BE49-F238E27FC236}">
                <a16:creationId xmlns:a16="http://schemas.microsoft.com/office/drawing/2014/main" id="{96DF7AFD-1E96-4FC9-7F19-1A4BDD50954D}"/>
              </a:ext>
            </a:extLst>
          </p:cNvPr>
          <p:cNvGrpSpPr/>
          <p:nvPr/>
        </p:nvGrpSpPr>
        <p:grpSpPr>
          <a:xfrm>
            <a:off x="1373406" y="-220462"/>
            <a:ext cx="10659844" cy="1269515"/>
            <a:chOff x="1373406" y="-220462"/>
            <a:chExt cx="10659844" cy="1269515"/>
          </a:xfrm>
        </p:grpSpPr>
        <p:sp>
          <p:nvSpPr>
            <p:cNvPr id="27" name="Rectangle 26">
              <a:extLst>
                <a:ext uri="{FF2B5EF4-FFF2-40B4-BE49-F238E27FC236}">
                  <a16:creationId xmlns:a16="http://schemas.microsoft.com/office/drawing/2014/main" id="{8C0FEA0C-0CFD-BB7B-A813-F70EB0C7E83B}"/>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1530199C-7F23-F4D4-B72D-6C5233E5409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583153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8" name="object 14">
            <a:extLst>
              <a:ext uri="{FF2B5EF4-FFF2-40B4-BE49-F238E27FC236}">
                <a16:creationId xmlns:a16="http://schemas.microsoft.com/office/drawing/2014/main" id="{154306BD-18C6-D030-FB03-B940F600566B}"/>
              </a:ext>
            </a:extLst>
          </p:cNvPr>
          <p:cNvGrpSpPr/>
          <p:nvPr/>
        </p:nvGrpSpPr>
        <p:grpSpPr>
          <a:xfrm>
            <a:off x="3013175" y="4836711"/>
            <a:ext cx="13993494" cy="3279775"/>
            <a:chOff x="3013175" y="4836711"/>
            <a:chExt cx="13993494" cy="3279775"/>
          </a:xfrm>
        </p:grpSpPr>
        <p:sp>
          <p:nvSpPr>
            <p:cNvPr id="27" name="object 15">
              <a:extLst>
                <a:ext uri="{FF2B5EF4-FFF2-40B4-BE49-F238E27FC236}">
                  <a16:creationId xmlns:a16="http://schemas.microsoft.com/office/drawing/2014/main" id="{684A15A2-400D-84B4-D1A3-514FC8D1B2C8}"/>
                </a:ext>
              </a:extLst>
            </p:cNvPr>
            <p:cNvSpPr/>
            <p:nvPr/>
          </p:nvSpPr>
          <p:spPr>
            <a:xfrm>
              <a:off x="3013175" y="483671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pic>
          <p:nvPicPr>
            <p:cNvPr id="28" name="object 16">
              <a:extLst>
                <a:ext uri="{FF2B5EF4-FFF2-40B4-BE49-F238E27FC236}">
                  <a16:creationId xmlns:a16="http://schemas.microsoft.com/office/drawing/2014/main" id="{B06495F3-B56E-C33C-0D75-4D564F478F2A}"/>
                </a:ext>
              </a:extLst>
            </p:cNvPr>
            <p:cNvPicPr/>
            <p:nvPr/>
          </p:nvPicPr>
          <p:blipFill>
            <a:blip r:embed="rId6" cstate="screen">
              <a:extLst>
                <a:ext uri="{28A0092B-C50C-407E-A947-70E740481C1C}">
                  <a14:useLocalDpi xmlns:a14="http://schemas.microsoft.com/office/drawing/2010/main"/>
                </a:ext>
              </a:extLst>
            </a:blip>
            <a:stretch>
              <a:fillRect/>
            </a:stretch>
          </p:blipFill>
          <p:spPr>
            <a:xfrm>
              <a:off x="3097779" y="4921316"/>
              <a:ext cx="13908548" cy="3046451"/>
            </a:xfrm>
            <a:prstGeom prst="rect">
              <a:avLst/>
            </a:prstGeom>
          </p:spPr>
        </p:pic>
      </p:grpSp>
      <p:sp>
        <p:nvSpPr>
          <p:cNvPr id="29" name="object 17">
            <a:extLst>
              <a:ext uri="{FF2B5EF4-FFF2-40B4-BE49-F238E27FC236}">
                <a16:creationId xmlns:a16="http://schemas.microsoft.com/office/drawing/2014/main" id="{45A37DBD-2186-F84E-EB6A-37794E4B651C}"/>
              </a:ext>
            </a:extLst>
          </p:cNvPr>
          <p:cNvSpPr txBox="1"/>
          <p:nvPr/>
        </p:nvSpPr>
        <p:spPr>
          <a:xfrm>
            <a:off x="5650517" y="5558999"/>
            <a:ext cx="2123221" cy="312265"/>
          </a:xfrm>
          <a:prstGeom prst="rect">
            <a:avLst/>
          </a:prstGeom>
        </p:spPr>
        <p:txBody>
          <a:bodyPr vert="horz" wrap="square" lIns="0" tIns="12065" rIns="0" bIns="0" rtlCol="0">
            <a:spAutoFit/>
          </a:bodyPr>
          <a:lstStyle/>
          <a:p>
            <a:pPr>
              <a:lnSpc>
                <a:spcPct val="100000"/>
              </a:lnSpc>
              <a:spcBef>
                <a:spcPts val="95"/>
              </a:spcBef>
            </a:pPr>
            <a:r>
              <a:rPr lang="en" sz="1950" spc="150" dirty="0">
                <a:solidFill>
                  <a:srgbClr val="231F20"/>
                </a:solidFill>
                <a:latin typeface="Trebuchet MS"/>
                <a:cs typeface="Trebuchet MS"/>
              </a:rPr>
              <a:t>To remember:</a:t>
            </a:r>
            <a:endParaRPr sz="1950" dirty="0">
              <a:latin typeface="Trebuchet MS"/>
              <a:cs typeface="Trebuchet MS"/>
            </a:endParaRPr>
          </a:p>
        </p:txBody>
      </p:sp>
      <p:sp>
        <p:nvSpPr>
          <p:cNvPr id="30" name="object 18">
            <a:extLst>
              <a:ext uri="{FF2B5EF4-FFF2-40B4-BE49-F238E27FC236}">
                <a16:creationId xmlns:a16="http://schemas.microsoft.com/office/drawing/2014/main" id="{57B791B8-3645-2DE1-15F4-B28900C6ADFD}"/>
              </a:ext>
            </a:extLst>
          </p:cNvPr>
          <p:cNvSpPr txBox="1"/>
          <p:nvPr/>
        </p:nvSpPr>
        <p:spPr>
          <a:xfrm>
            <a:off x="3785303" y="6162421"/>
            <a:ext cx="3988435" cy="210185"/>
          </a:xfrm>
          <a:prstGeom prst="rect">
            <a:avLst/>
          </a:prstGeom>
        </p:spPr>
        <p:txBody>
          <a:bodyPr vert="horz" wrap="square" lIns="0" tIns="13970" rIns="0" bIns="0" rtlCol="0">
            <a:spAutoFit/>
          </a:bodyPr>
          <a:lstStyle/>
          <a:p>
            <a:pPr>
              <a:lnSpc>
                <a:spcPct val="100000"/>
              </a:lnSpc>
              <a:spcBef>
                <a:spcPts val="110"/>
              </a:spcBef>
            </a:pPr>
            <a:r>
              <a:rPr lang="en" sz="1200" spc="-65" dirty="0">
                <a:solidFill>
                  <a:srgbClr val="231F20"/>
                </a:solidFill>
                <a:latin typeface="Trebuchet MS"/>
                <a:cs typeface="Trebuchet MS"/>
              </a:rPr>
              <a:t>What can we do to combat deepfakes?</a:t>
            </a:r>
            <a:endParaRPr sz="1200">
              <a:latin typeface="Trebuchet MS"/>
              <a:cs typeface="Trebuchet MS"/>
            </a:endParaRPr>
          </a:p>
        </p:txBody>
      </p:sp>
      <p:sp>
        <p:nvSpPr>
          <p:cNvPr id="31" name="object 19">
            <a:extLst>
              <a:ext uri="{FF2B5EF4-FFF2-40B4-BE49-F238E27FC236}">
                <a16:creationId xmlns:a16="http://schemas.microsoft.com/office/drawing/2014/main" id="{E3B59BB9-E35C-D700-1A54-7EBF4A4AF545}"/>
              </a:ext>
            </a:extLst>
          </p:cNvPr>
          <p:cNvSpPr txBox="1"/>
          <p:nvPr/>
        </p:nvSpPr>
        <p:spPr>
          <a:xfrm>
            <a:off x="3771182" y="6572189"/>
            <a:ext cx="1890395" cy="1017269"/>
          </a:xfrm>
          <a:prstGeom prst="rect">
            <a:avLst/>
          </a:prstGeom>
        </p:spPr>
        <p:txBody>
          <a:bodyPr vert="horz" wrap="square" lIns="0" tIns="12065" rIns="0" bIns="0" rtlCol="0">
            <a:spAutoFit/>
          </a:bodyPr>
          <a:lstStyle/>
          <a:p>
            <a:pPr marL="299085" marR="302895" indent="68580">
              <a:lnSpc>
                <a:spcPct val="117600"/>
              </a:lnSpc>
              <a:spcBef>
                <a:spcPts val="95"/>
              </a:spcBef>
            </a:pPr>
            <a:r>
              <a:rPr lang="en" sz="750" spc="5" dirty="0">
                <a:solidFill>
                  <a:srgbClr val="231F20"/>
                </a:solidFill>
                <a:latin typeface="Trebuchet MS"/>
                <a:cs typeface="Trebuchet MS"/>
              </a:rPr>
              <a:t>Check for accuracy before sharing or commenting.</a:t>
            </a:r>
            <a:endParaRPr sz="750">
              <a:latin typeface="Trebuchet MS"/>
              <a:cs typeface="Trebuchet MS"/>
            </a:endParaRPr>
          </a:p>
          <a:p>
            <a:pPr>
              <a:lnSpc>
                <a:spcPct val="100000"/>
              </a:lnSpc>
            </a:pPr>
            <a:endParaRPr sz="1000">
              <a:latin typeface="Trebuchet MS"/>
              <a:cs typeface="Trebuchet MS"/>
            </a:endParaRPr>
          </a:p>
          <a:p>
            <a:pPr>
              <a:lnSpc>
                <a:spcPct val="100000"/>
              </a:lnSpc>
              <a:spcBef>
                <a:spcPts val="15"/>
              </a:spcBef>
            </a:pPr>
            <a:endParaRPr sz="1150">
              <a:latin typeface="Trebuchet MS"/>
              <a:cs typeface="Trebuchet MS"/>
            </a:endParaRPr>
          </a:p>
          <a:p>
            <a:pPr marR="5080" indent="-1905" algn="ctr">
              <a:lnSpc>
                <a:spcPct val="117600"/>
              </a:lnSpc>
            </a:pPr>
            <a:r>
              <a:rPr lang="en" sz="750" spc="-15" dirty="0">
                <a:solidFill>
                  <a:srgbClr val="231F20"/>
                </a:solidFill>
                <a:latin typeface="Trebuchet MS"/>
                <a:cs typeface="Trebuchet MS"/>
              </a:rPr>
              <a:t>The best way to stop the spread of a deepfake is to avoid sharing or commenting on it further.</a:t>
            </a:r>
            <a:endParaRPr sz="750">
              <a:latin typeface="Trebuchet MS"/>
              <a:cs typeface="Trebuchet MS"/>
            </a:endParaRPr>
          </a:p>
        </p:txBody>
      </p:sp>
      <p:sp>
        <p:nvSpPr>
          <p:cNvPr id="32" name="object 20">
            <a:extLst>
              <a:ext uri="{FF2B5EF4-FFF2-40B4-BE49-F238E27FC236}">
                <a16:creationId xmlns:a16="http://schemas.microsoft.com/office/drawing/2014/main" id="{970B2E08-4370-10F3-246B-E51E3375F406}"/>
              </a:ext>
            </a:extLst>
          </p:cNvPr>
          <p:cNvSpPr txBox="1"/>
          <p:nvPr/>
        </p:nvSpPr>
        <p:spPr>
          <a:xfrm>
            <a:off x="5798401" y="6565456"/>
            <a:ext cx="1884045" cy="697865"/>
          </a:xfrm>
          <a:prstGeom prst="rect">
            <a:avLst/>
          </a:prstGeom>
        </p:spPr>
        <p:txBody>
          <a:bodyPr vert="horz" wrap="square" lIns="0" tIns="12065" rIns="0" bIns="0" rtlCol="0">
            <a:spAutoFit/>
          </a:bodyPr>
          <a:lstStyle/>
          <a:p>
            <a:pPr marR="5080" algn="ctr">
              <a:lnSpc>
                <a:spcPct val="117600"/>
              </a:lnSpc>
              <a:spcBef>
                <a:spcPts val="95"/>
              </a:spcBef>
            </a:pPr>
            <a:r>
              <a:rPr lang="en" sz="750" spc="20" dirty="0">
                <a:solidFill>
                  <a:srgbClr val="231F20"/>
                </a:solidFill>
                <a:latin typeface="Trebuchet MS"/>
                <a:cs typeface="Trebuchet MS"/>
              </a:rPr>
              <a:t>If a title, video, image, or audio recording sounds sensational, be sure to read the full story</a:t>
            </a:r>
            <a:endParaRPr sz="750">
              <a:latin typeface="Trebuchet MS"/>
              <a:cs typeface="Trebuchet MS"/>
            </a:endParaRPr>
          </a:p>
          <a:p>
            <a:pPr marL="25400" marR="30480" algn="ctr">
              <a:lnSpc>
                <a:spcPct val="117600"/>
              </a:lnSpc>
            </a:pPr>
            <a:r>
              <a:rPr lang="en" sz="750" spc="5" dirty="0">
                <a:solidFill>
                  <a:srgbClr val="231F20"/>
                </a:solidFill>
                <a:latin typeface="Trebuchet MS"/>
                <a:cs typeface="Trebuchet MS"/>
              </a:rPr>
              <a:t>and to verify its source before sharing its content.</a:t>
            </a:r>
            <a:endParaRPr sz="750">
              <a:latin typeface="Trebuchet MS"/>
              <a:cs typeface="Trebuchet MS"/>
            </a:endParaRPr>
          </a:p>
        </p:txBody>
      </p:sp>
      <p:sp>
        <p:nvSpPr>
          <p:cNvPr id="33" name="object 21">
            <a:extLst>
              <a:ext uri="{FF2B5EF4-FFF2-40B4-BE49-F238E27FC236}">
                <a16:creationId xmlns:a16="http://schemas.microsoft.com/office/drawing/2014/main" id="{CF0B4BFF-C3BC-ADB6-34F5-868BDBCFBE07}"/>
              </a:ext>
            </a:extLst>
          </p:cNvPr>
          <p:cNvSpPr txBox="1"/>
          <p:nvPr/>
        </p:nvSpPr>
        <p:spPr>
          <a:xfrm>
            <a:off x="7230171" y="5045266"/>
            <a:ext cx="392430" cy="138430"/>
          </a:xfrm>
          <a:prstGeom prst="rect">
            <a:avLst/>
          </a:prstGeom>
        </p:spPr>
        <p:txBody>
          <a:bodyPr vert="horz" wrap="square" lIns="0" tIns="11430" rIns="0" bIns="0" rtlCol="0">
            <a:spAutoFit/>
          </a:bodyPr>
          <a:lstStyle/>
          <a:p>
            <a:pPr>
              <a:lnSpc>
                <a:spcPct val="100000"/>
              </a:lnSpc>
              <a:spcBef>
                <a:spcPts val="90"/>
              </a:spcBef>
            </a:pPr>
            <a:r>
              <a:rPr lang="en" sz="750" spc="25" dirty="0">
                <a:solidFill>
                  <a:srgbClr val="212121"/>
                </a:solidFill>
                <a:latin typeface="Trebuchet MS"/>
                <a:cs typeface="Trebuchet MS"/>
              </a:rPr>
              <a:t>Activity 3</a:t>
            </a:r>
            <a:endParaRPr sz="750">
              <a:latin typeface="Trebuchet MS"/>
              <a:cs typeface="Trebuchet MS"/>
            </a:endParaRPr>
          </a:p>
        </p:txBody>
      </p:sp>
      <p:sp>
        <p:nvSpPr>
          <p:cNvPr id="34" name="object 25">
            <a:extLst>
              <a:ext uri="{FF2B5EF4-FFF2-40B4-BE49-F238E27FC236}">
                <a16:creationId xmlns:a16="http://schemas.microsoft.com/office/drawing/2014/main" id="{78D325DC-BF24-640F-BDCE-875C85E9BD55}"/>
              </a:ext>
            </a:extLst>
          </p:cNvPr>
          <p:cNvSpPr txBox="1"/>
          <p:nvPr/>
        </p:nvSpPr>
        <p:spPr>
          <a:xfrm>
            <a:off x="8796327" y="6227443"/>
            <a:ext cx="7961323" cy="367408"/>
          </a:xfrm>
          <a:prstGeom prst="rect">
            <a:avLst/>
          </a:prstGeom>
        </p:spPr>
        <p:txBody>
          <a:bodyPr vert="horz" wrap="square" lIns="0" tIns="13335" rIns="0" bIns="0" rtlCol="0">
            <a:spAutoFit/>
          </a:bodyPr>
          <a:lstStyle/>
          <a:p>
            <a:pPr marL="12700">
              <a:lnSpc>
                <a:spcPct val="100000"/>
              </a:lnSpc>
              <a:spcBef>
                <a:spcPts val="105"/>
              </a:spcBef>
            </a:pPr>
            <a:r>
              <a:rPr lang="en" sz="2300" spc="-95" dirty="0">
                <a:solidFill>
                  <a:srgbClr val="231F20"/>
                </a:solidFill>
                <a:latin typeface="Trebuchet MS"/>
                <a:cs typeface="Trebuchet MS"/>
              </a:rPr>
              <a:t>Take stock of the points to remember to spot deepfakes.</a:t>
            </a:r>
            <a:endParaRPr sz="2300" dirty="0">
              <a:latin typeface="Trebuchet MS"/>
              <a:cs typeface="Trebuchet MS"/>
            </a:endParaRPr>
          </a:p>
        </p:txBody>
      </p:sp>
      <p:sp>
        <p:nvSpPr>
          <p:cNvPr id="35" name="object 41">
            <a:extLst>
              <a:ext uri="{FF2B5EF4-FFF2-40B4-BE49-F238E27FC236}">
                <a16:creationId xmlns:a16="http://schemas.microsoft.com/office/drawing/2014/main" id="{0AD39F5C-334C-84BB-BC68-D29B379F500C}"/>
              </a:ext>
            </a:extLst>
          </p:cNvPr>
          <p:cNvSpPr txBox="1"/>
          <p:nvPr/>
        </p:nvSpPr>
        <p:spPr>
          <a:xfrm>
            <a:off x="3013175" y="816594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16" name="Group 15">
            <a:extLst>
              <a:ext uri="{FF2B5EF4-FFF2-40B4-BE49-F238E27FC236}">
                <a16:creationId xmlns:a16="http://schemas.microsoft.com/office/drawing/2014/main" id="{78B65CD7-64A5-EBC9-4DA2-C68DF19E04D7}"/>
              </a:ext>
            </a:extLst>
          </p:cNvPr>
          <p:cNvGrpSpPr/>
          <p:nvPr/>
        </p:nvGrpSpPr>
        <p:grpSpPr>
          <a:xfrm>
            <a:off x="1373406" y="-220462"/>
            <a:ext cx="10659844" cy="1269515"/>
            <a:chOff x="1373406" y="-220462"/>
            <a:chExt cx="10659844" cy="1269515"/>
          </a:xfrm>
        </p:grpSpPr>
        <p:sp>
          <p:nvSpPr>
            <p:cNvPr id="17" name="Rectangle 16">
              <a:extLst>
                <a:ext uri="{FF2B5EF4-FFF2-40B4-BE49-F238E27FC236}">
                  <a16:creationId xmlns:a16="http://schemas.microsoft.com/office/drawing/2014/main" id="{1617A3D6-B2D2-DC6F-8AC1-79A6FABF6854}"/>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205DBB21-7952-48E6-D4A5-DDABB71F3B5F}"/>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260483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60110" y="7874892"/>
            <a:ext cx="13341899"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974313"/>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437643" y="5311610"/>
            <a:ext cx="11586832"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lang="en" sz="2850" spc="50" dirty="0">
                <a:solidFill>
                  <a:srgbClr val="231F20"/>
                </a:solidFill>
                <a:latin typeface="Calibri"/>
                <a:cs typeface="Calibri"/>
              </a:rPr>
              <a:t>Some </a:t>
            </a:r>
            <a:r>
              <a:rPr lang="en" sz="2850" b="1" spc="110" dirty="0">
                <a:solidFill>
                  <a:srgbClr val="231F20"/>
                </a:solidFill>
                <a:latin typeface="Calibri"/>
                <a:cs typeface="Calibri"/>
              </a:rPr>
              <a:t>golden rules of facilitation </a:t>
            </a:r>
            <a:r>
              <a:rPr lang="en" sz="2850" dirty="0">
                <a:solidFill>
                  <a:srgbClr val="231F20"/>
                </a:solidFill>
                <a:latin typeface="Calibri"/>
                <a:cs typeface="Calibri"/>
              </a:rPr>
              <a:t>for a serene intervention:</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en" sz="5750" b="1" spc="-150" dirty="0"/>
              <a:t>BEFORE YOU BEGIN</a:t>
            </a:r>
          </a:p>
        </p:txBody>
      </p:sp>
      <p:sp>
        <p:nvSpPr>
          <p:cNvPr id="11" name="object 6">
            <a:extLst>
              <a:ext uri="{FF2B5EF4-FFF2-40B4-BE49-F238E27FC236}">
                <a16:creationId xmlns:a16="http://schemas.microsoft.com/office/drawing/2014/main" id="{F98C99DD-B0E8-CC35-601F-36182B84EB70}"/>
              </a:ext>
            </a:extLst>
          </p:cNvPr>
          <p:cNvSpPr txBox="1"/>
          <p:nvPr/>
        </p:nvSpPr>
        <p:spPr>
          <a:xfrm>
            <a:off x="2975826" y="3958224"/>
            <a:ext cx="14831757" cy="4944302"/>
          </a:xfrm>
          <a:prstGeom prst="rect">
            <a:avLst/>
          </a:prstGeom>
        </p:spPr>
        <p:txBody>
          <a:bodyPr vert="horz" wrap="square" lIns="0" tIns="12065" rIns="0" bIns="0" rtlCol="0">
            <a:spAutoFit/>
          </a:bodyPr>
          <a:lstStyle/>
          <a:p>
            <a:pPr algn="ctr">
              <a:lnSpc>
                <a:spcPct val="100000"/>
              </a:lnSpc>
              <a:spcBef>
                <a:spcPts val="95"/>
              </a:spcBef>
            </a:pPr>
            <a:r>
              <a:rPr lang="en" sz="4700" b="1" spc="-150" dirty="0">
                <a:solidFill>
                  <a:srgbClr val="231F20"/>
                </a:solidFill>
                <a:latin typeface="Calibri"/>
                <a:cs typeface="Calibri"/>
              </a:rPr>
              <a:t>DISTRIBUTE THE FLOOR WELL AMONG THE PARTICIPANTS</a:t>
            </a:r>
            <a:endParaRPr lang="fr-FR" sz="4700" b="1" spc="-150" dirty="0">
              <a:latin typeface="Calibri"/>
              <a:cs typeface="Calibri"/>
            </a:endParaRPr>
          </a:p>
          <a:p>
            <a:pPr>
              <a:lnSpc>
                <a:spcPct val="100000"/>
              </a:lnSpc>
              <a:spcBef>
                <a:spcPts val="20"/>
              </a:spcBef>
            </a:pPr>
            <a:endParaRPr lang="fr-FR" sz="4700" b="1" spc="-150" dirty="0">
              <a:latin typeface="Calibri"/>
              <a:cs typeface="Calibri"/>
            </a:endParaRPr>
          </a:p>
          <a:p>
            <a:pPr marL="1051560" marR="1043940" indent="-635" algn="ctr">
              <a:lnSpc>
                <a:spcPts val="5250"/>
              </a:lnSpc>
            </a:pPr>
            <a:r>
              <a:rPr lang="en" sz="4700" b="1" spc="-150" dirty="0">
                <a:solidFill>
                  <a:srgbClr val="231F20"/>
                </a:solidFill>
                <a:latin typeface="Calibri"/>
                <a:cs typeface="Calibri"/>
              </a:rPr>
              <a:t>ENSURE THAT THE OBJECTIVES ARE WELL UNDERSTOOD AT THE END OF EACH SEQUENCE</a:t>
            </a:r>
          </a:p>
          <a:p>
            <a:pPr marL="1051560" marR="1043940" indent="-635" algn="ctr">
              <a:lnSpc>
                <a:spcPts val="5250"/>
              </a:lnSpc>
            </a:pPr>
            <a:endParaRPr lang="fr-FR" sz="4700" b="1" spc="-150" dirty="0">
              <a:latin typeface="Calibri"/>
              <a:cs typeface="Calibri"/>
            </a:endParaRPr>
          </a:p>
          <a:p>
            <a:pPr>
              <a:lnSpc>
                <a:spcPct val="100000"/>
              </a:lnSpc>
            </a:pPr>
            <a:endParaRPr lang="fr-FR" sz="4700" b="1" spc="-150" dirty="0">
              <a:latin typeface="Calibri"/>
              <a:cs typeface="Calibri"/>
            </a:endParaRPr>
          </a:p>
          <a:p>
            <a:pPr algn="ctr">
              <a:lnSpc>
                <a:spcPct val="100000"/>
              </a:lnSpc>
              <a:spcBef>
                <a:spcPts val="5"/>
              </a:spcBef>
            </a:pPr>
            <a:r>
              <a:rPr lang="en" sz="4700" b="1" spc="-150" dirty="0">
                <a:solidFill>
                  <a:srgbClr val="231F20"/>
                </a:solidFill>
                <a:latin typeface="Calibri"/>
                <a:cs typeface="Calibri"/>
              </a:rPr>
              <a:t>CONCLUDE BY SUMMARIZING THE IMPORTANT POINTS</a:t>
            </a:r>
            <a:endParaRPr lang="fr-FR" sz="4700" b="1" spc="-150" dirty="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3457277" y="5815415"/>
              <a:ext cx="1800860" cy="2005330"/>
            </a:xfrm>
            <a:custGeom>
              <a:avLst/>
              <a:gdLst/>
              <a:ahLst/>
              <a:cxnLst/>
              <a:rect l="l" t="t" r="r" b="b"/>
              <a:pathLst>
                <a:path w="1800860" h="2005329">
                  <a:moveTo>
                    <a:pt x="239360" y="0"/>
                  </a:moveTo>
                  <a:lnTo>
                    <a:pt x="834" y="1045957"/>
                  </a:lnTo>
                  <a:lnTo>
                    <a:pt x="0" y="1069312"/>
                  </a:lnTo>
                  <a:lnTo>
                    <a:pt x="6875" y="1092877"/>
                  </a:lnTo>
                  <a:lnTo>
                    <a:pt x="20238" y="1113953"/>
                  </a:lnTo>
                  <a:lnTo>
                    <a:pt x="38864" y="1129839"/>
                  </a:lnTo>
                  <a:lnTo>
                    <a:pt x="1499280" y="1997834"/>
                  </a:lnTo>
                  <a:lnTo>
                    <a:pt x="1519835" y="2005237"/>
                  </a:lnTo>
                  <a:lnTo>
                    <a:pt x="1538471" y="2003179"/>
                  </a:lnTo>
                  <a:lnTo>
                    <a:pt x="1553171" y="1992436"/>
                  </a:lnTo>
                  <a:lnTo>
                    <a:pt x="1561917" y="1973782"/>
                  </a:lnTo>
                  <a:lnTo>
                    <a:pt x="1800444" y="927814"/>
                  </a:lnTo>
                  <a:lnTo>
                    <a:pt x="239360" y="0"/>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3" cstate="screen">
              <a:extLst>
                <a:ext uri="{28A0092B-C50C-407E-A947-70E740481C1C}">
                  <a14:useLocalDpi xmlns:a14="http://schemas.microsoft.com/office/drawing/2010/main"/>
                </a:ext>
              </a:extLst>
            </a:blip>
            <a:stretch>
              <a:fillRect/>
            </a:stretch>
          </p:blipFill>
          <p:spPr>
            <a:xfrm>
              <a:off x="1622979" y="7691655"/>
              <a:ext cx="4447191" cy="2264212"/>
            </a:xfrm>
            <a:prstGeom prst="rect">
              <a:avLst/>
            </a:prstGeom>
          </p:spPr>
        </p:pic>
        <p:pic>
          <p:nvPicPr>
            <p:cNvPr id="6" name="object 6"/>
            <p:cNvPicPr/>
            <p:nvPr/>
          </p:nvPicPr>
          <p:blipFill>
            <a:blip r:embed="rId4" cstate="screen">
              <a:extLst>
                <a:ext uri="{28A0092B-C50C-407E-A947-70E740481C1C}">
                  <a14:useLocalDpi xmlns:a14="http://schemas.microsoft.com/office/drawing/2010/main"/>
                </a:ext>
              </a:extLst>
            </a:blip>
            <a:stretch>
              <a:fillRect/>
            </a:stretch>
          </p:blipFill>
          <p:spPr>
            <a:xfrm>
              <a:off x="1578384" y="5685159"/>
              <a:ext cx="4749532" cy="1058072"/>
            </a:xfrm>
            <a:prstGeom prst="rect">
              <a:avLst/>
            </a:prstGeom>
          </p:spPr>
        </p:pic>
        <p:sp>
          <p:nvSpPr>
            <p:cNvPr id="7" name="object 7"/>
            <p:cNvSpPr/>
            <p:nvPr/>
          </p:nvSpPr>
          <p:spPr>
            <a:xfrm>
              <a:off x="2244501" y="6901629"/>
              <a:ext cx="2424430" cy="503555"/>
            </a:xfrm>
            <a:custGeom>
              <a:avLst/>
              <a:gdLst/>
              <a:ahLst/>
              <a:cxnLst/>
              <a:rect l="l" t="t" r="r" b="b"/>
              <a:pathLst>
                <a:path w="2424429" h="503554">
                  <a:moveTo>
                    <a:pt x="2394136" y="0"/>
                  </a:moveTo>
                  <a:lnTo>
                    <a:pt x="30103" y="0"/>
                  </a:lnTo>
                  <a:lnTo>
                    <a:pt x="18385" y="2363"/>
                  </a:lnTo>
                  <a:lnTo>
                    <a:pt x="8816" y="8811"/>
                  </a:lnTo>
                  <a:lnTo>
                    <a:pt x="2365" y="18376"/>
                  </a:lnTo>
                  <a:lnTo>
                    <a:pt x="0" y="30093"/>
                  </a:lnTo>
                  <a:lnTo>
                    <a:pt x="0" y="472833"/>
                  </a:lnTo>
                  <a:lnTo>
                    <a:pt x="2365" y="484552"/>
                  </a:lnTo>
                  <a:lnTo>
                    <a:pt x="8816" y="494121"/>
                  </a:lnTo>
                  <a:lnTo>
                    <a:pt x="18385" y="500572"/>
                  </a:lnTo>
                  <a:lnTo>
                    <a:pt x="30103" y="502937"/>
                  </a:lnTo>
                  <a:lnTo>
                    <a:pt x="2394136" y="502937"/>
                  </a:lnTo>
                  <a:lnTo>
                    <a:pt x="2405855" y="500572"/>
                  </a:lnTo>
                  <a:lnTo>
                    <a:pt x="2415423" y="494121"/>
                  </a:lnTo>
                  <a:lnTo>
                    <a:pt x="2421874" y="484552"/>
                  </a:lnTo>
                  <a:lnTo>
                    <a:pt x="2424240" y="472833"/>
                  </a:lnTo>
                  <a:lnTo>
                    <a:pt x="2424240" y="30093"/>
                  </a:lnTo>
                  <a:lnTo>
                    <a:pt x="2421874" y="18376"/>
                  </a:lnTo>
                  <a:lnTo>
                    <a:pt x="2415423" y="8811"/>
                  </a:lnTo>
                  <a:lnTo>
                    <a:pt x="2405855" y="2363"/>
                  </a:lnTo>
                  <a:lnTo>
                    <a:pt x="2394136" y="0"/>
                  </a:lnTo>
                  <a:close/>
                </a:path>
              </a:pathLst>
            </a:custGeom>
            <a:solidFill>
              <a:srgbClr val="FFFFFF"/>
            </a:solidFill>
          </p:spPr>
          <p:txBody>
            <a:bodyPr wrap="square" lIns="0" tIns="0" rIns="0" bIns="0" rtlCol="0"/>
            <a:lstStyle/>
            <a:p>
              <a:endParaRPr dirty="0"/>
            </a:p>
          </p:txBody>
        </p:sp>
        <p:sp>
          <p:nvSpPr>
            <p:cNvPr id="8" name="object 8"/>
            <p:cNvSpPr/>
            <p:nvPr/>
          </p:nvSpPr>
          <p:spPr>
            <a:xfrm>
              <a:off x="2230449" y="6887567"/>
              <a:ext cx="2452370" cy="531495"/>
            </a:xfrm>
            <a:custGeom>
              <a:avLst/>
              <a:gdLst/>
              <a:ahLst/>
              <a:cxnLst/>
              <a:rect l="l" t="t" r="r" b="b"/>
              <a:pathLst>
                <a:path w="2452370" h="531495">
                  <a:moveTo>
                    <a:pt x="2408188" y="0"/>
                  </a:moveTo>
                  <a:lnTo>
                    <a:pt x="44155" y="0"/>
                  </a:lnTo>
                  <a:lnTo>
                    <a:pt x="26963" y="3474"/>
                  </a:lnTo>
                  <a:lnTo>
                    <a:pt x="12928" y="12936"/>
                  </a:lnTo>
                  <a:lnTo>
                    <a:pt x="3468" y="26969"/>
                  </a:lnTo>
                  <a:lnTo>
                    <a:pt x="0" y="44155"/>
                  </a:lnTo>
                  <a:lnTo>
                    <a:pt x="0" y="486896"/>
                  </a:lnTo>
                  <a:lnTo>
                    <a:pt x="3468" y="504082"/>
                  </a:lnTo>
                  <a:lnTo>
                    <a:pt x="12928" y="518113"/>
                  </a:lnTo>
                  <a:lnTo>
                    <a:pt x="26963" y="527573"/>
                  </a:lnTo>
                  <a:lnTo>
                    <a:pt x="44155" y="531041"/>
                  </a:lnTo>
                  <a:lnTo>
                    <a:pt x="2408188" y="531041"/>
                  </a:lnTo>
                  <a:lnTo>
                    <a:pt x="2408188" y="502948"/>
                  </a:lnTo>
                  <a:lnTo>
                    <a:pt x="44155" y="502948"/>
                  </a:lnTo>
                  <a:lnTo>
                    <a:pt x="35286" y="502927"/>
                  </a:lnTo>
                  <a:lnTo>
                    <a:pt x="28124" y="495765"/>
                  </a:lnTo>
                  <a:lnTo>
                    <a:pt x="28114" y="35297"/>
                  </a:lnTo>
                  <a:lnTo>
                    <a:pt x="35286" y="28124"/>
                  </a:lnTo>
                  <a:lnTo>
                    <a:pt x="2449090" y="28103"/>
                  </a:lnTo>
                  <a:lnTo>
                    <a:pt x="2448860" y="26969"/>
                  </a:lnTo>
                  <a:lnTo>
                    <a:pt x="2439402" y="12936"/>
                  </a:lnTo>
                  <a:lnTo>
                    <a:pt x="2425372" y="3474"/>
                  </a:lnTo>
                  <a:lnTo>
                    <a:pt x="2408188" y="0"/>
                  </a:lnTo>
                  <a:close/>
                </a:path>
                <a:path w="2452370" h="531495">
                  <a:moveTo>
                    <a:pt x="2449090" y="28103"/>
                  </a:moveTo>
                  <a:lnTo>
                    <a:pt x="2408188" y="28103"/>
                  </a:lnTo>
                  <a:lnTo>
                    <a:pt x="2417046" y="28124"/>
                  </a:lnTo>
                  <a:lnTo>
                    <a:pt x="2424219" y="35297"/>
                  </a:lnTo>
                  <a:lnTo>
                    <a:pt x="2424219" y="495765"/>
                  </a:lnTo>
                  <a:lnTo>
                    <a:pt x="2417046" y="502927"/>
                  </a:lnTo>
                  <a:lnTo>
                    <a:pt x="2408188" y="502948"/>
                  </a:lnTo>
                  <a:lnTo>
                    <a:pt x="2408188" y="531041"/>
                  </a:lnTo>
                  <a:lnTo>
                    <a:pt x="2425378" y="527573"/>
                  </a:lnTo>
                  <a:lnTo>
                    <a:pt x="2439410" y="518113"/>
                  </a:lnTo>
                  <a:lnTo>
                    <a:pt x="2448866" y="504082"/>
                  </a:lnTo>
                  <a:lnTo>
                    <a:pt x="2452333" y="486896"/>
                  </a:lnTo>
                  <a:lnTo>
                    <a:pt x="2452333" y="44155"/>
                  </a:lnTo>
                  <a:lnTo>
                    <a:pt x="2449090" y="28103"/>
                  </a:lnTo>
                  <a:close/>
                </a:path>
              </a:pathLst>
            </a:custGeom>
            <a:solidFill>
              <a:srgbClr val="262626"/>
            </a:solidFill>
          </p:spPr>
          <p:txBody>
            <a:bodyPr wrap="square" lIns="0" tIns="0" rIns="0" bIns="0" rtlCol="0"/>
            <a:lstStyle/>
            <a:p>
              <a:endParaRPr dirty="0"/>
            </a:p>
          </p:txBody>
        </p:sp>
        <p:sp>
          <p:nvSpPr>
            <p:cNvPr id="9" name="object 9"/>
            <p:cNvSpPr/>
            <p:nvPr/>
          </p:nvSpPr>
          <p:spPr>
            <a:xfrm>
              <a:off x="4236542" y="6976522"/>
              <a:ext cx="252095" cy="305435"/>
            </a:xfrm>
            <a:custGeom>
              <a:avLst/>
              <a:gdLst/>
              <a:ahLst/>
              <a:cxnLst/>
              <a:rect l="l" t="t" r="r" b="b"/>
              <a:pathLst>
                <a:path w="252095" h="305434">
                  <a:moveTo>
                    <a:pt x="148780" y="188976"/>
                  </a:moveTo>
                  <a:lnTo>
                    <a:pt x="146989" y="180911"/>
                  </a:lnTo>
                  <a:lnTo>
                    <a:pt x="142113" y="173824"/>
                  </a:lnTo>
                  <a:lnTo>
                    <a:pt x="134747" y="168973"/>
                  </a:lnTo>
                  <a:lnTo>
                    <a:pt x="126453" y="167360"/>
                  </a:lnTo>
                  <a:lnTo>
                    <a:pt x="118186" y="168986"/>
                  </a:lnTo>
                  <a:lnTo>
                    <a:pt x="110871" y="173837"/>
                  </a:lnTo>
                  <a:lnTo>
                    <a:pt x="106045" y="181038"/>
                  </a:lnTo>
                  <a:lnTo>
                    <a:pt x="104368" y="189293"/>
                  </a:lnTo>
                  <a:lnTo>
                    <a:pt x="105892" y="197510"/>
                  </a:lnTo>
                  <a:lnTo>
                    <a:pt x="110705" y="204609"/>
                  </a:lnTo>
                  <a:lnTo>
                    <a:pt x="113995" y="207759"/>
                  </a:lnTo>
                  <a:lnTo>
                    <a:pt x="115404" y="210858"/>
                  </a:lnTo>
                  <a:lnTo>
                    <a:pt x="114719" y="217208"/>
                  </a:lnTo>
                  <a:lnTo>
                    <a:pt x="114896" y="219265"/>
                  </a:lnTo>
                  <a:lnTo>
                    <a:pt x="114896" y="221297"/>
                  </a:lnTo>
                  <a:lnTo>
                    <a:pt x="114503" y="221322"/>
                  </a:lnTo>
                  <a:lnTo>
                    <a:pt x="114935" y="226466"/>
                  </a:lnTo>
                  <a:lnTo>
                    <a:pt x="114896" y="231686"/>
                  </a:lnTo>
                  <a:lnTo>
                    <a:pt x="117094" y="242671"/>
                  </a:lnTo>
                  <a:lnTo>
                    <a:pt x="122047" y="245592"/>
                  </a:lnTo>
                  <a:lnTo>
                    <a:pt x="133426" y="244348"/>
                  </a:lnTo>
                  <a:lnTo>
                    <a:pt x="137325" y="239953"/>
                  </a:lnTo>
                  <a:lnTo>
                    <a:pt x="137756" y="222935"/>
                  </a:lnTo>
                  <a:lnTo>
                    <a:pt x="137096" y="211975"/>
                  </a:lnTo>
                  <a:lnTo>
                    <a:pt x="138557" y="208051"/>
                  </a:lnTo>
                  <a:lnTo>
                    <a:pt x="142582" y="204139"/>
                  </a:lnTo>
                  <a:lnTo>
                    <a:pt x="147332" y="197053"/>
                  </a:lnTo>
                  <a:lnTo>
                    <a:pt x="148780" y="188976"/>
                  </a:lnTo>
                  <a:close/>
                </a:path>
                <a:path w="252095" h="305434">
                  <a:moveTo>
                    <a:pt x="251841" y="228257"/>
                  </a:moveTo>
                  <a:lnTo>
                    <a:pt x="251726" y="171792"/>
                  </a:lnTo>
                  <a:lnTo>
                    <a:pt x="231965" y="127406"/>
                  </a:lnTo>
                  <a:lnTo>
                    <a:pt x="229755" y="125590"/>
                  </a:lnTo>
                  <a:lnTo>
                    <a:pt x="229755" y="217792"/>
                  </a:lnTo>
                  <a:lnTo>
                    <a:pt x="229565" y="229222"/>
                  </a:lnTo>
                  <a:lnTo>
                    <a:pt x="215404" y="265709"/>
                  </a:lnTo>
                  <a:lnTo>
                    <a:pt x="176593" y="282549"/>
                  </a:lnTo>
                  <a:lnTo>
                    <a:pt x="74815" y="282536"/>
                  </a:lnTo>
                  <a:lnTo>
                    <a:pt x="38404" y="267462"/>
                  </a:lnTo>
                  <a:lnTo>
                    <a:pt x="22504" y="231444"/>
                  </a:lnTo>
                  <a:lnTo>
                    <a:pt x="22288" y="217792"/>
                  </a:lnTo>
                  <a:lnTo>
                    <a:pt x="22415" y="183070"/>
                  </a:lnTo>
                  <a:lnTo>
                    <a:pt x="37922" y="141071"/>
                  </a:lnTo>
                  <a:lnTo>
                    <a:pt x="74282" y="125945"/>
                  </a:lnTo>
                  <a:lnTo>
                    <a:pt x="181597" y="126276"/>
                  </a:lnTo>
                  <a:lnTo>
                    <a:pt x="219138" y="146596"/>
                  </a:lnTo>
                  <a:lnTo>
                    <a:pt x="229654" y="189788"/>
                  </a:lnTo>
                  <a:lnTo>
                    <a:pt x="229755" y="217792"/>
                  </a:lnTo>
                  <a:lnTo>
                    <a:pt x="229755" y="125590"/>
                  </a:lnTo>
                  <a:lnTo>
                    <a:pt x="217563" y="115506"/>
                  </a:lnTo>
                  <a:lnTo>
                    <a:pt x="199440" y="107099"/>
                  </a:lnTo>
                  <a:lnTo>
                    <a:pt x="196519" y="106133"/>
                  </a:lnTo>
                  <a:lnTo>
                    <a:pt x="195618" y="104711"/>
                  </a:lnTo>
                  <a:lnTo>
                    <a:pt x="195630" y="103695"/>
                  </a:lnTo>
                  <a:lnTo>
                    <a:pt x="195694" y="98653"/>
                  </a:lnTo>
                  <a:lnTo>
                    <a:pt x="194170" y="55194"/>
                  </a:lnTo>
                  <a:lnTo>
                    <a:pt x="173583" y="18605"/>
                  </a:lnTo>
                  <a:lnTo>
                    <a:pt x="172885" y="18110"/>
                  </a:lnTo>
                  <a:lnTo>
                    <a:pt x="172885" y="103390"/>
                  </a:lnTo>
                  <a:lnTo>
                    <a:pt x="171145" y="103466"/>
                  </a:lnTo>
                  <a:lnTo>
                    <a:pt x="169913" y="103581"/>
                  </a:lnTo>
                  <a:lnTo>
                    <a:pt x="126796" y="103581"/>
                  </a:lnTo>
                  <a:lnTo>
                    <a:pt x="80987" y="103695"/>
                  </a:lnTo>
                  <a:lnTo>
                    <a:pt x="79756" y="102590"/>
                  </a:lnTo>
                  <a:lnTo>
                    <a:pt x="79895" y="98653"/>
                  </a:lnTo>
                  <a:lnTo>
                    <a:pt x="80098" y="89255"/>
                  </a:lnTo>
                  <a:lnTo>
                    <a:pt x="84061" y="49301"/>
                  </a:lnTo>
                  <a:lnTo>
                    <a:pt x="130022" y="22415"/>
                  </a:lnTo>
                  <a:lnTo>
                    <a:pt x="146570" y="26644"/>
                  </a:lnTo>
                  <a:lnTo>
                    <a:pt x="171450" y="55753"/>
                  </a:lnTo>
                  <a:lnTo>
                    <a:pt x="172885" y="103390"/>
                  </a:lnTo>
                  <a:lnTo>
                    <a:pt x="172885" y="18110"/>
                  </a:lnTo>
                  <a:lnTo>
                    <a:pt x="157784" y="7353"/>
                  </a:lnTo>
                  <a:lnTo>
                    <a:pt x="140868" y="1193"/>
                  </a:lnTo>
                  <a:lnTo>
                    <a:pt x="122847" y="0"/>
                  </a:lnTo>
                  <a:lnTo>
                    <a:pt x="103759" y="3683"/>
                  </a:lnTo>
                  <a:lnTo>
                    <a:pt x="85991" y="12839"/>
                  </a:lnTo>
                  <a:lnTo>
                    <a:pt x="71475" y="27330"/>
                  </a:lnTo>
                  <a:lnTo>
                    <a:pt x="61658" y="45300"/>
                  </a:lnTo>
                  <a:lnTo>
                    <a:pt x="57962" y="64897"/>
                  </a:lnTo>
                  <a:lnTo>
                    <a:pt x="57962" y="93713"/>
                  </a:lnTo>
                  <a:lnTo>
                    <a:pt x="58064" y="99275"/>
                  </a:lnTo>
                  <a:lnTo>
                    <a:pt x="58191" y="103898"/>
                  </a:lnTo>
                  <a:lnTo>
                    <a:pt x="56502" y="105930"/>
                  </a:lnTo>
                  <a:lnTo>
                    <a:pt x="20078" y="127558"/>
                  </a:lnTo>
                  <a:lnTo>
                    <a:pt x="901" y="167678"/>
                  </a:lnTo>
                  <a:lnTo>
                    <a:pt x="0" y="182143"/>
                  </a:lnTo>
                  <a:lnTo>
                    <a:pt x="88" y="227939"/>
                  </a:lnTo>
                  <a:lnTo>
                    <a:pt x="11607" y="269671"/>
                  </a:lnTo>
                  <a:lnTo>
                    <a:pt x="47358" y="299567"/>
                  </a:lnTo>
                  <a:lnTo>
                    <a:pt x="98615" y="305066"/>
                  </a:lnTo>
                  <a:lnTo>
                    <a:pt x="125933" y="304977"/>
                  </a:lnTo>
                  <a:lnTo>
                    <a:pt x="125933" y="305142"/>
                  </a:lnTo>
                  <a:lnTo>
                    <a:pt x="149491" y="305320"/>
                  </a:lnTo>
                  <a:lnTo>
                    <a:pt x="161264" y="305282"/>
                  </a:lnTo>
                  <a:lnTo>
                    <a:pt x="173012" y="304939"/>
                  </a:lnTo>
                  <a:lnTo>
                    <a:pt x="175094" y="304800"/>
                  </a:lnTo>
                  <a:lnTo>
                    <a:pt x="180378" y="304457"/>
                  </a:lnTo>
                  <a:lnTo>
                    <a:pt x="223113" y="288798"/>
                  </a:lnTo>
                  <a:lnTo>
                    <a:pt x="229069" y="282549"/>
                  </a:lnTo>
                  <a:lnTo>
                    <a:pt x="238785" y="272364"/>
                  </a:lnTo>
                  <a:lnTo>
                    <a:pt x="248526" y="251777"/>
                  </a:lnTo>
                  <a:lnTo>
                    <a:pt x="251841" y="228257"/>
                  </a:lnTo>
                  <a:close/>
                </a:path>
              </a:pathLst>
            </a:custGeom>
            <a:solidFill>
              <a:srgbClr val="000000"/>
            </a:solidFill>
          </p:spPr>
          <p:txBody>
            <a:bodyPr wrap="square" lIns="0" tIns="0" rIns="0" bIns="0" rtlCol="0"/>
            <a:lstStyle/>
            <a:p>
              <a:endParaRPr dirty="0"/>
            </a:p>
          </p:txBody>
        </p:sp>
        <p:pic>
          <p:nvPicPr>
            <p:cNvPr id="10" name="object 10"/>
            <p:cNvPicPr/>
            <p:nvPr/>
          </p:nvPicPr>
          <p:blipFill>
            <a:blip r:embed="rId5" cstate="screen">
              <a:extLst>
                <a:ext uri="{28A0092B-C50C-407E-A947-70E740481C1C}">
                  <a14:useLocalDpi xmlns:a14="http://schemas.microsoft.com/office/drawing/2010/main"/>
                </a:ext>
              </a:extLst>
            </a:blip>
            <a:stretch>
              <a:fillRect/>
            </a:stretch>
          </p:blipFill>
          <p:spPr>
            <a:xfrm>
              <a:off x="2482430" y="7066906"/>
              <a:ext cx="166476" cy="158403"/>
            </a:xfrm>
            <a:prstGeom prst="rect">
              <a:avLst/>
            </a:prstGeom>
          </p:spPr>
        </p:pic>
        <p:pic>
          <p:nvPicPr>
            <p:cNvPr id="11" name="object 11"/>
            <p:cNvPicPr/>
            <p:nvPr/>
          </p:nvPicPr>
          <p:blipFill>
            <a:blip r:embed="rId6" cstate="screen">
              <a:extLst>
                <a:ext uri="{28A0092B-C50C-407E-A947-70E740481C1C}">
                  <a14:useLocalDpi xmlns:a14="http://schemas.microsoft.com/office/drawing/2010/main"/>
                </a:ext>
              </a:extLst>
            </a:blip>
            <a:stretch>
              <a:fillRect/>
            </a:stretch>
          </p:blipFill>
          <p:spPr>
            <a:xfrm>
              <a:off x="2710079" y="7066906"/>
              <a:ext cx="166476" cy="158403"/>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2937734" y="7066906"/>
              <a:ext cx="166476" cy="158403"/>
            </a:xfrm>
            <a:prstGeom prst="rect">
              <a:avLst/>
            </a:prstGeom>
          </p:spPr>
        </p:pic>
        <p:pic>
          <p:nvPicPr>
            <p:cNvPr id="13" name="object 13"/>
            <p:cNvPicPr/>
            <p:nvPr/>
          </p:nvPicPr>
          <p:blipFill>
            <a:blip r:embed="rId7" cstate="screen">
              <a:extLst>
                <a:ext uri="{28A0092B-C50C-407E-A947-70E740481C1C}">
                  <a14:useLocalDpi xmlns:a14="http://schemas.microsoft.com/office/drawing/2010/main"/>
                </a:ext>
              </a:extLst>
            </a:blip>
            <a:stretch>
              <a:fillRect/>
            </a:stretch>
          </p:blipFill>
          <p:spPr>
            <a:xfrm>
              <a:off x="3393038" y="7066906"/>
              <a:ext cx="166476" cy="158403"/>
            </a:xfrm>
            <a:prstGeom prst="rect">
              <a:avLst/>
            </a:prstGeom>
          </p:spPr>
        </p:pic>
        <p:pic>
          <p:nvPicPr>
            <p:cNvPr id="14" name="object 14"/>
            <p:cNvPicPr/>
            <p:nvPr/>
          </p:nvPicPr>
          <p:blipFill>
            <a:blip r:embed="rId5" cstate="screen">
              <a:extLst>
                <a:ext uri="{28A0092B-C50C-407E-A947-70E740481C1C}">
                  <a14:useLocalDpi xmlns:a14="http://schemas.microsoft.com/office/drawing/2010/main"/>
                </a:ext>
              </a:extLst>
            </a:blip>
            <a:stretch>
              <a:fillRect/>
            </a:stretch>
          </p:blipFill>
          <p:spPr>
            <a:xfrm>
              <a:off x="3165384" y="7066906"/>
              <a:ext cx="166476" cy="158403"/>
            </a:xfrm>
            <a:prstGeom prst="rect">
              <a:avLst/>
            </a:prstGeom>
          </p:spPr>
        </p:pic>
        <p:pic>
          <p:nvPicPr>
            <p:cNvPr id="15" name="object 15"/>
            <p:cNvPicPr/>
            <p:nvPr/>
          </p:nvPicPr>
          <p:blipFill>
            <a:blip r:embed="rId5" cstate="screen">
              <a:extLst>
                <a:ext uri="{28A0092B-C50C-407E-A947-70E740481C1C}">
                  <a14:useLocalDpi xmlns:a14="http://schemas.microsoft.com/office/drawing/2010/main"/>
                </a:ext>
              </a:extLst>
            </a:blip>
            <a:stretch>
              <a:fillRect/>
            </a:stretch>
          </p:blipFill>
          <p:spPr>
            <a:xfrm>
              <a:off x="3620694" y="7066906"/>
              <a:ext cx="166476" cy="158403"/>
            </a:xfrm>
            <a:prstGeom prst="rect">
              <a:avLst/>
            </a:prstGeom>
          </p:spPr>
        </p:pic>
        <p:pic>
          <p:nvPicPr>
            <p:cNvPr id="16" name="object 16"/>
            <p:cNvPicPr/>
            <p:nvPr/>
          </p:nvPicPr>
          <p:blipFill>
            <a:blip r:embed="rId8" cstate="screen">
              <a:extLst>
                <a:ext uri="{28A0092B-C50C-407E-A947-70E740481C1C}">
                  <a14:useLocalDpi xmlns:a14="http://schemas.microsoft.com/office/drawing/2010/main"/>
                </a:ext>
              </a:extLst>
            </a:blip>
            <a:stretch>
              <a:fillRect/>
            </a:stretch>
          </p:blipFill>
          <p:spPr>
            <a:xfrm>
              <a:off x="3848343" y="7066906"/>
              <a:ext cx="166476" cy="158403"/>
            </a:xfrm>
            <a:prstGeom prst="rect">
              <a:avLst/>
            </a:prstGeom>
          </p:spPr>
        </p:pic>
      </p:grpSp>
      <p:sp>
        <p:nvSpPr>
          <p:cNvPr id="17" name="object 17"/>
          <p:cNvSpPr txBox="1">
            <a:spLocks noGrp="1"/>
          </p:cNvSpPr>
          <p:nvPr>
            <p:ph type="title" idx="4294967295"/>
          </p:nvPr>
        </p:nvSpPr>
        <p:spPr>
          <a:xfrm>
            <a:off x="9521248" y="4010489"/>
            <a:ext cx="2816802" cy="773930"/>
          </a:xfrm>
          <a:prstGeom prst="rect">
            <a:avLst/>
          </a:prstGeom>
        </p:spPr>
        <p:txBody>
          <a:bodyPr vert="horz" wrap="square" lIns="0" tIns="12065" rIns="0" bIns="0" rtlCol="0">
            <a:spAutoFit/>
          </a:bodyPr>
          <a:lstStyle/>
          <a:p>
            <a:pPr marL="12700">
              <a:lnSpc>
                <a:spcPct val="100000"/>
              </a:lnSpc>
              <a:spcBef>
                <a:spcPts val="95"/>
              </a:spcBef>
            </a:pPr>
            <a:r>
              <a:rPr lang="en" sz="4950" b="1" spc="-150" dirty="0">
                <a:solidFill>
                  <a:srgbClr val="167C82"/>
                </a:solidFill>
              </a:rPr>
              <a:t>CONTEXT</a:t>
            </a:r>
            <a:endParaRPr lang="fr-FR" sz="4950" b="1" spc="-150" dirty="0"/>
          </a:p>
        </p:txBody>
      </p:sp>
      <p:sp>
        <p:nvSpPr>
          <p:cNvPr id="18" name="object 18"/>
          <p:cNvSpPr txBox="1"/>
          <p:nvPr/>
        </p:nvSpPr>
        <p:spPr>
          <a:xfrm>
            <a:off x="9521247" y="4924274"/>
            <a:ext cx="8836603" cy="1978747"/>
          </a:xfrm>
          <a:prstGeom prst="rect">
            <a:avLst/>
          </a:prstGeom>
        </p:spPr>
        <p:txBody>
          <a:bodyPr vert="horz" wrap="square" lIns="0" tIns="54610" rIns="0" bIns="0" rtlCol="0">
            <a:spAutoFit/>
          </a:bodyPr>
          <a:lstStyle/>
          <a:p>
            <a:pPr marL="12700" marR="5080">
              <a:lnSpc>
                <a:spcPts val="2470"/>
              </a:lnSpc>
              <a:spcBef>
                <a:spcPts val="430"/>
              </a:spcBef>
            </a:pPr>
            <a:r>
              <a:rPr lang="en" sz="2300" dirty="0">
                <a:solidFill>
                  <a:srgbClr val="231F20"/>
                </a:solidFill>
                <a:latin typeface="Calibri"/>
                <a:cs typeface="Calibri"/>
              </a:rPr>
              <a:t>Like most people, you probably use </a:t>
            </a:r>
            <a:r>
              <a:rPr lang="en" sz="2300" b="1" dirty="0">
                <a:solidFill>
                  <a:srgbClr val="231F20"/>
                </a:solidFill>
                <a:latin typeface="Calibri"/>
                <a:cs typeface="Calibri"/>
              </a:rPr>
              <a:t>the same password for multiple online accounts</a:t>
            </a:r>
            <a:r>
              <a:rPr lang="en" sz="2300" spc="85" dirty="0">
                <a:solidFill>
                  <a:srgbClr val="231F20"/>
                </a:solidFill>
                <a:latin typeface="Calibri"/>
                <a:cs typeface="Calibri"/>
              </a:rPr>
              <a:t>. This is a mistake: hackers can easily gain access to your online accounts if your email password is compromised. So, it's important to know how </a:t>
            </a:r>
            <a:r>
              <a:rPr lang="en" sz="2300" b="1" spc="55" dirty="0">
                <a:solidFill>
                  <a:srgbClr val="231F20"/>
                </a:solidFill>
                <a:latin typeface="Calibri"/>
                <a:cs typeface="Calibri"/>
              </a:rPr>
              <a:t>to manage your passwords </a:t>
            </a:r>
            <a:r>
              <a:rPr lang="en" sz="2300" dirty="0">
                <a:solidFill>
                  <a:srgbClr val="231F20"/>
                </a:solidFill>
                <a:latin typeface="Calibri"/>
                <a:cs typeface="Calibri"/>
              </a:rPr>
              <a:t>and </a:t>
            </a:r>
            <a:r>
              <a:rPr lang="en" sz="2300" b="1" spc="-10" dirty="0">
                <a:solidFill>
                  <a:srgbClr val="231F20"/>
                </a:solidFill>
                <a:latin typeface="Calibri"/>
                <a:cs typeface="Calibri"/>
              </a:rPr>
              <a:t>protect your online accounts</a:t>
            </a:r>
            <a:r>
              <a:rPr lang="en" sz="2300" spc="75" dirty="0">
                <a:solidFill>
                  <a:srgbClr val="231F20"/>
                </a:solidFill>
                <a:latin typeface="Calibri"/>
                <a:cs typeface="Calibri"/>
              </a:rPr>
              <a:t>.</a:t>
            </a:r>
            <a:endParaRPr sz="2300" dirty="0">
              <a:latin typeface="Calibri"/>
              <a:cs typeface="Calibri"/>
            </a:endParaRPr>
          </a:p>
        </p:txBody>
      </p:sp>
      <p:sp>
        <p:nvSpPr>
          <p:cNvPr id="33" name="Rectangle 32">
            <a:extLst>
              <a:ext uri="{FF2B5EF4-FFF2-40B4-BE49-F238E27FC236}">
                <a16:creationId xmlns:a16="http://schemas.microsoft.com/office/drawing/2014/main" id="{2302AF0D-E54A-2237-392E-F72FF64A9349}"/>
              </a:ext>
            </a:extLst>
          </p:cNvPr>
          <p:cNvSpPr/>
          <p:nvPr/>
        </p:nvSpPr>
        <p:spPr>
          <a:xfrm>
            <a:off x="2793317" y="1539875"/>
            <a:ext cx="4749532" cy="2922851"/>
          </a:xfrm>
          <a:prstGeom prst="rect">
            <a:avLst/>
          </a:prstGeom>
          <a:solidFill>
            <a:srgbClr val="D6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5">
            <a:extLst>
              <a:ext uri="{FF2B5EF4-FFF2-40B4-BE49-F238E27FC236}">
                <a16:creationId xmlns:a16="http://schemas.microsoft.com/office/drawing/2014/main" id="{197DEBA2-E0A1-CA40-7B89-AA3E83E3DE37}"/>
              </a:ext>
            </a:extLst>
          </p:cNvPr>
          <p:cNvSpPr/>
          <p:nvPr/>
        </p:nvSpPr>
        <p:spPr>
          <a:xfrm>
            <a:off x="2876555" y="1706129"/>
            <a:ext cx="4888458"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9BCDC2"/>
          </a:solidFill>
        </p:spPr>
        <p:txBody>
          <a:bodyPr wrap="square" lIns="0" tIns="0" rIns="0" bIns="0" rtlCol="0"/>
          <a:lstStyle/>
          <a:p>
            <a:endParaRPr dirty="0"/>
          </a:p>
        </p:txBody>
      </p:sp>
      <p:grpSp>
        <p:nvGrpSpPr>
          <p:cNvPr id="28" name="Group 27">
            <a:extLst>
              <a:ext uri="{FF2B5EF4-FFF2-40B4-BE49-F238E27FC236}">
                <a16:creationId xmlns:a16="http://schemas.microsoft.com/office/drawing/2014/main" id="{A9AA9594-0401-E944-C2CA-A722B538F195}"/>
              </a:ext>
            </a:extLst>
          </p:cNvPr>
          <p:cNvGrpSpPr/>
          <p:nvPr/>
        </p:nvGrpSpPr>
        <p:grpSpPr>
          <a:xfrm>
            <a:off x="2906491" y="1360000"/>
            <a:ext cx="8077199" cy="2695081"/>
            <a:chOff x="9061450" y="1387475"/>
            <a:chExt cx="8077199" cy="2695081"/>
          </a:xfrm>
        </p:grpSpPr>
        <p:grpSp>
          <p:nvGrpSpPr>
            <p:cNvPr id="29" name="Group 28">
              <a:extLst>
                <a:ext uri="{FF2B5EF4-FFF2-40B4-BE49-F238E27FC236}">
                  <a16:creationId xmlns:a16="http://schemas.microsoft.com/office/drawing/2014/main" id="{DB6E84B1-5AE2-A581-6C50-BDD5A427AB67}"/>
                </a:ext>
              </a:extLst>
            </p:cNvPr>
            <p:cNvGrpSpPr/>
            <p:nvPr/>
          </p:nvGrpSpPr>
          <p:grpSpPr>
            <a:xfrm>
              <a:off x="9061450" y="1387475"/>
              <a:ext cx="8077199" cy="2046076"/>
              <a:chOff x="7916656" y="1358123"/>
              <a:chExt cx="8571957" cy="2046076"/>
            </a:xfrm>
          </p:grpSpPr>
          <p:sp>
            <p:nvSpPr>
              <p:cNvPr id="32" name="object 6">
                <a:extLst>
                  <a:ext uri="{FF2B5EF4-FFF2-40B4-BE49-F238E27FC236}">
                    <a16:creationId xmlns:a16="http://schemas.microsoft.com/office/drawing/2014/main" id="{42C11618-FAD5-39F1-35F7-44177D44EDA0}"/>
                  </a:ext>
                </a:extLst>
              </p:cNvPr>
              <p:cNvSpPr txBox="1"/>
              <p:nvPr/>
            </p:nvSpPr>
            <p:spPr>
              <a:xfrm>
                <a:off x="7916656" y="2153344"/>
                <a:ext cx="8571957"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YOUR ACCOUNTS</a:t>
                </a:r>
              </a:p>
            </p:txBody>
          </p:sp>
          <p:sp>
            <p:nvSpPr>
              <p:cNvPr id="31" name="object 5">
                <a:extLst>
                  <a:ext uri="{FF2B5EF4-FFF2-40B4-BE49-F238E27FC236}">
                    <a16:creationId xmlns:a16="http://schemas.microsoft.com/office/drawing/2014/main" id="{D9B4160E-297B-D916-9AA2-DF1727938D33}"/>
                  </a:ext>
                </a:extLst>
              </p:cNvPr>
              <p:cNvSpPr txBox="1">
                <a:spLocks/>
              </p:cNvSpPr>
              <p:nvPr/>
            </p:nvSpPr>
            <p:spPr>
              <a:xfrm>
                <a:off x="7916656" y="1358123"/>
                <a:ext cx="7809956" cy="136960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8800" b="1" spc="-150" dirty="0">
                    <a:solidFill>
                      <a:srgbClr val="000000"/>
                    </a:solidFill>
                  </a:rPr>
                  <a:t>PROTECT</a:t>
                </a:r>
                <a:endParaRPr lang="fr-FR" sz="8800" b="1" spc="-150" dirty="0"/>
              </a:p>
            </p:txBody>
          </p:sp>
        </p:grpSp>
        <p:sp>
          <p:nvSpPr>
            <p:cNvPr id="30" name="object 6">
              <a:extLst>
                <a:ext uri="{FF2B5EF4-FFF2-40B4-BE49-F238E27FC236}">
                  <a16:creationId xmlns:a16="http://schemas.microsoft.com/office/drawing/2014/main" id="{BF6DF6DA-851C-3E41-1315-43CFF54DB695}"/>
                </a:ext>
              </a:extLst>
            </p:cNvPr>
            <p:cNvSpPr txBox="1"/>
            <p:nvPr/>
          </p:nvSpPr>
          <p:spPr>
            <a:xfrm>
              <a:off x="9061450" y="2831701"/>
              <a:ext cx="8077199"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ONLINE</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460478" cy="11308556"/>
          </a:xfrm>
          <a:prstGeom prst="rect">
            <a:avLst/>
          </a:prstGeom>
        </p:spPr>
      </p:pic>
      <p:sp>
        <p:nvSpPr>
          <p:cNvPr id="3" name="object 3"/>
          <p:cNvSpPr/>
          <p:nvPr/>
        </p:nvSpPr>
        <p:spPr>
          <a:xfrm>
            <a:off x="11683258" y="1840898"/>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9BCCC1"/>
          </a:solidFill>
        </p:spPr>
        <p:txBody>
          <a:bodyPr wrap="square" lIns="0" tIns="0" rIns="0" bIns="0" rtlCol="0"/>
          <a:lstStyle/>
          <a:p>
            <a:endParaRPr dirty="0"/>
          </a:p>
        </p:txBody>
      </p:sp>
      <p:sp>
        <p:nvSpPr>
          <p:cNvPr id="4" name="object 4"/>
          <p:cNvSpPr txBox="1"/>
          <p:nvPr/>
        </p:nvSpPr>
        <p:spPr>
          <a:xfrm>
            <a:off x="1366743" y="5136591"/>
            <a:ext cx="8279765" cy="5195011"/>
          </a:xfrm>
          <a:prstGeom prst="rect">
            <a:avLst/>
          </a:prstGeom>
        </p:spPr>
        <p:txBody>
          <a:bodyPr vert="horz" wrap="square" lIns="0" tIns="246379" rIns="0" bIns="0" rtlCol="0">
            <a:spAutoFit/>
          </a:bodyPr>
          <a:lstStyle/>
          <a:p>
            <a:pPr marL="12700">
              <a:lnSpc>
                <a:spcPct val="100000"/>
              </a:lnSpc>
              <a:spcBef>
                <a:spcPts val="1939"/>
              </a:spcBef>
            </a:pPr>
            <a:r>
              <a:rPr lang="en" sz="3550" b="1" spc="-150" dirty="0">
                <a:solidFill>
                  <a:srgbClr val="38A5B2"/>
                </a:solidFill>
                <a:latin typeface="Calibri"/>
                <a:cs typeface="Calibri"/>
              </a:rPr>
              <a:t>OBJECTIVE OF THE SEQUENCE</a:t>
            </a:r>
            <a:endParaRPr lang="fr-FR" sz="3550" b="1" spc="-150" dirty="0">
              <a:latin typeface="Calibri"/>
              <a:cs typeface="Calibri"/>
            </a:endParaRPr>
          </a:p>
          <a:p>
            <a:pPr marL="15240" marR="27940">
              <a:lnSpc>
                <a:spcPts val="2400"/>
              </a:lnSpc>
              <a:spcBef>
                <a:spcPts val="1590"/>
              </a:spcBef>
            </a:pPr>
            <a:r>
              <a:rPr lang="en" sz="2300" dirty="0">
                <a:solidFill>
                  <a:srgbClr val="231F20"/>
                </a:solidFill>
                <a:latin typeface="Calibri"/>
                <a:cs typeface="Calibri"/>
              </a:rPr>
              <a:t>This sequence encourages participants </a:t>
            </a:r>
            <a:r>
              <a:rPr lang="en" sz="2300" b="1" spc="65" dirty="0">
                <a:solidFill>
                  <a:srgbClr val="231F20"/>
                </a:solidFill>
                <a:latin typeface="Calibri"/>
                <a:cs typeface="Calibri"/>
              </a:rPr>
              <a:t>to regain control of their passwords </a:t>
            </a:r>
            <a:r>
              <a:rPr lang="en" sz="2300" dirty="0">
                <a:solidFill>
                  <a:srgbClr val="231F20"/>
                </a:solidFill>
                <a:latin typeface="Calibri"/>
                <a:cs typeface="Calibri"/>
              </a:rPr>
              <a:t>in order to better protect their online accounts through a strategy based on: </a:t>
            </a:r>
            <a:r>
              <a:rPr lang="en" sz="2300" b="1" spc="75" dirty="0">
                <a:solidFill>
                  <a:srgbClr val="231F20"/>
                </a:solidFill>
                <a:latin typeface="Calibri"/>
                <a:cs typeface="Calibri"/>
              </a:rPr>
              <a:t>choosing a unique password for each account, two-factor authentication for sensitive accounts, using a password manager and creating a strong and easy-to-remember password.</a:t>
            </a:r>
            <a:endParaRPr sz="2300" b="1" dirty="0">
              <a:latin typeface="Calibri"/>
              <a:cs typeface="Calibri"/>
            </a:endParaRPr>
          </a:p>
          <a:p>
            <a:pPr marL="15875">
              <a:lnSpc>
                <a:spcPts val="2590"/>
              </a:lnSpc>
              <a:spcBef>
                <a:spcPts val="1030"/>
              </a:spcBef>
            </a:pPr>
            <a:r>
              <a:rPr lang="en" sz="2300" spc="65" dirty="0">
                <a:solidFill>
                  <a:srgbClr val="231F20"/>
                </a:solidFill>
                <a:latin typeface="Calibri"/>
                <a:cs typeface="Calibri"/>
              </a:rPr>
              <a:t>At the end of this sequence, participants will be able to:</a:t>
            </a:r>
            <a:endParaRPr sz="2300" dirty="0">
              <a:latin typeface="Calibri"/>
              <a:cs typeface="Calibri"/>
            </a:endParaRPr>
          </a:p>
          <a:p>
            <a:pPr marL="358140" marR="906144" indent="-342900" algn="just">
              <a:lnSpc>
                <a:spcPct val="86700"/>
              </a:lnSpc>
              <a:spcBef>
                <a:spcPts val="195"/>
              </a:spcBef>
              <a:buFont typeface="Arial" panose="020B0604020202020204" pitchFamily="34" charset="0"/>
              <a:buChar char="•"/>
              <a:tabLst>
                <a:tab pos="189230" algn="l"/>
              </a:tabLst>
            </a:pPr>
            <a:r>
              <a:rPr lang="en" sz="2300" b="1" dirty="0">
                <a:solidFill>
                  <a:srgbClr val="231F20"/>
                </a:solidFill>
                <a:latin typeface="Calibri"/>
                <a:cs typeface="Calibri"/>
              </a:rPr>
              <a:t>Understand the techniques </a:t>
            </a:r>
            <a:r>
              <a:rPr lang="en" sz="2300" dirty="0">
                <a:solidFill>
                  <a:srgbClr val="231F20"/>
                </a:solidFill>
                <a:latin typeface="Calibri"/>
                <a:cs typeface="Calibri"/>
              </a:rPr>
              <a:t>to create unique and secure passwords (passphrases, random words, password manager).</a:t>
            </a:r>
            <a:endParaRPr sz="2300" dirty="0">
              <a:latin typeface="Calibri"/>
              <a:cs typeface="Calibri"/>
            </a:endParaRPr>
          </a:p>
          <a:p>
            <a:pPr marL="358140" marR="5080" indent="-342900" algn="just">
              <a:lnSpc>
                <a:spcPts val="2380"/>
              </a:lnSpc>
              <a:spcBef>
                <a:spcPts val="55"/>
              </a:spcBef>
              <a:buFont typeface="Arial" panose="020B0604020202020204" pitchFamily="34" charset="0"/>
              <a:buChar char="•"/>
              <a:tabLst>
                <a:tab pos="188595" algn="l"/>
              </a:tabLst>
            </a:pPr>
            <a:r>
              <a:rPr lang="en" sz="2300" dirty="0">
                <a:solidFill>
                  <a:srgbClr val="231F20"/>
                </a:solidFill>
                <a:latin typeface="Calibri"/>
                <a:cs typeface="Calibri"/>
              </a:rPr>
              <a:t>Identify the value of two-factor </a:t>
            </a:r>
            <a:r>
              <a:rPr lang="en" sz="2300" b="1" dirty="0">
                <a:solidFill>
                  <a:srgbClr val="231F20"/>
                </a:solidFill>
                <a:latin typeface="Calibri"/>
                <a:cs typeface="Calibri"/>
              </a:rPr>
              <a:t>authentication </a:t>
            </a:r>
            <a:r>
              <a:rPr lang="en" sz="2300" dirty="0">
                <a:solidFill>
                  <a:srgbClr val="231F20"/>
                </a:solidFill>
                <a:latin typeface="Calibri"/>
                <a:cs typeface="Calibri"/>
              </a:rPr>
              <a:t>for the most sensitive accounts, including the email account.</a:t>
            </a:r>
            <a:endParaRPr sz="2300" dirty="0">
              <a:latin typeface="Calibri"/>
              <a:cs typeface="Calibri"/>
            </a:endParaRPr>
          </a:p>
        </p:txBody>
      </p:sp>
      <p:sp>
        <p:nvSpPr>
          <p:cNvPr id="5" name="object 5"/>
          <p:cNvSpPr txBox="1">
            <a:spLocks noGrp="1"/>
          </p:cNvSpPr>
          <p:nvPr>
            <p:ph type="title"/>
          </p:nvPr>
        </p:nvSpPr>
        <p:spPr>
          <a:xfrm>
            <a:off x="11820556" y="1450008"/>
            <a:ext cx="4606290" cy="1027845"/>
          </a:xfrm>
          <a:prstGeom prst="rect">
            <a:avLst/>
          </a:prstGeom>
        </p:spPr>
        <p:txBody>
          <a:bodyPr vert="horz" wrap="square" lIns="0" tIns="12065" rIns="0" bIns="0" rtlCol="0">
            <a:spAutoFit/>
          </a:bodyPr>
          <a:lstStyle/>
          <a:p>
            <a:pPr marL="12700">
              <a:lnSpc>
                <a:spcPct val="100000"/>
              </a:lnSpc>
              <a:spcBef>
                <a:spcPts val="95"/>
              </a:spcBef>
            </a:pPr>
            <a:r>
              <a:rPr lang="en" sz="6600" b="1" spc="-300" dirty="0"/>
              <a:t>ACTIVITIES</a:t>
            </a:r>
          </a:p>
        </p:txBody>
      </p:sp>
      <p:sp>
        <p:nvSpPr>
          <p:cNvPr id="6" name="object 6"/>
          <p:cNvSpPr txBox="1"/>
          <p:nvPr/>
        </p:nvSpPr>
        <p:spPr>
          <a:xfrm>
            <a:off x="11820556" y="2776813"/>
            <a:ext cx="6854825" cy="5361724"/>
          </a:xfrm>
          <a:prstGeom prst="rect">
            <a:avLst/>
          </a:prstGeom>
        </p:spPr>
        <p:txBody>
          <a:bodyPr vert="horz" wrap="square" lIns="0" tIns="0" rIns="0" bIns="0" rtlCol="0">
            <a:spAutoFit/>
          </a:bodyPr>
          <a:lstStyle/>
          <a:p>
            <a:pPr marL="12700" marR="416559">
              <a:lnSpc>
                <a:spcPct val="102699"/>
              </a:lnSpc>
            </a:pPr>
            <a:r>
              <a:rPr lang="en" sz="3750" b="1" u="sng" spc="-300" dirty="0">
                <a:solidFill>
                  <a:srgbClr val="231F20"/>
                </a:solidFill>
                <a:uFill>
                  <a:solidFill>
                    <a:srgbClr val="231F20"/>
                  </a:solidFill>
                </a:uFill>
                <a:latin typeface="Calibri"/>
                <a:cs typeface="Calibri"/>
              </a:rPr>
              <a:t>ACTIVITY 1</a:t>
            </a:r>
            <a:r>
              <a:rPr lang="en" sz="3750" b="1" spc="-300" dirty="0">
                <a:solidFill>
                  <a:srgbClr val="231F20"/>
                </a:solidFill>
                <a:latin typeface="Calibri"/>
                <a:cs typeface="Calibri"/>
              </a:rPr>
              <a:t>: A GOOD PASSWORD IS YOUR BEST LINE OF DEFENSE</a:t>
            </a:r>
            <a:endParaRPr lang="fr-FR" sz="3750" b="1" spc="-300" dirty="0">
              <a:latin typeface="Calibri"/>
              <a:cs typeface="Calibri"/>
            </a:endParaRPr>
          </a:p>
          <a:p>
            <a:pPr marL="12700" marR="5080">
              <a:lnSpc>
                <a:spcPct val="103499"/>
              </a:lnSpc>
              <a:spcBef>
                <a:spcPts val="610"/>
              </a:spcBef>
            </a:pPr>
            <a:r>
              <a:rPr lang="en" sz="2450" spc="50" dirty="0">
                <a:solidFill>
                  <a:srgbClr val="231F20"/>
                </a:solidFill>
                <a:latin typeface="Calibri"/>
                <a:cs typeface="Calibri"/>
              </a:rPr>
              <a:t>Raise awareness of the threats to passwords and the need for a unique and strong password per website, application, email, social network.</a:t>
            </a:r>
            <a:endParaRPr sz="2450" dirty="0">
              <a:latin typeface="Calibri"/>
              <a:cs typeface="Calibri"/>
            </a:endParaRPr>
          </a:p>
          <a:p>
            <a:pPr marL="12700">
              <a:lnSpc>
                <a:spcPct val="100000"/>
              </a:lnSpc>
              <a:spcBef>
                <a:spcPts val="1739"/>
              </a:spcBef>
            </a:pPr>
            <a:r>
              <a:rPr lang="en" sz="2450" dirty="0">
                <a:solidFill>
                  <a:srgbClr val="231F20"/>
                </a:solidFill>
                <a:latin typeface="Calibri"/>
                <a:cs typeface="Calibri"/>
              </a:rPr>
              <a:t>Learn how to manage your passwords.</a:t>
            </a:r>
            <a:endParaRPr sz="2450" dirty="0">
              <a:latin typeface="Calibri"/>
              <a:cs typeface="Calibri"/>
            </a:endParaRPr>
          </a:p>
          <a:p>
            <a:pPr>
              <a:lnSpc>
                <a:spcPct val="100000"/>
              </a:lnSpc>
              <a:spcBef>
                <a:spcPts val="25"/>
              </a:spcBef>
            </a:pPr>
            <a:endParaRPr sz="2400" dirty="0">
              <a:latin typeface="Calibri"/>
              <a:cs typeface="Calibri"/>
            </a:endParaRPr>
          </a:p>
          <a:p>
            <a:pPr marL="12700" marR="27305">
              <a:lnSpc>
                <a:spcPct val="100800"/>
              </a:lnSpc>
            </a:pPr>
            <a:r>
              <a:rPr lang="en" sz="3750" b="1" u="sng" spc="-300" dirty="0">
                <a:solidFill>
                  <a:srgbClr val="231F20"/>
                </a:solidFill>
                <a:uFill>
                  <a:solidFill>
                    <a:srgbClr val="231F20"/>
                  </a:solidFill>
                </a:uFill>
                <a:latin typeface="Calibri"/>
                <a:cs typeface="Calibri"/>
              </a:rPr>
              <a:t>ACTIVITY 2</a:t>
            </a:r>
            <a:r>
              <a:rPr lang="en" sz="3750" b="1" spc="-300" dirty="0">
                <a:solidFill>
                  <a:srgbClr val="231F20"/>
                </a:solidFill>
                <a:latin typeface="Calibri"/>
                <a:cs typeface="Calibri"/>
              </a:rPr>
              <a:t>: PROTECT YOUR MOST IMPORTANT ONLINE ACCOUNTS</a:t>
            </a:r>
            <a:endParaRPr lang="fr-FR" sz="3750" b="1" spc="-300" dirty="0">
              <a:latin typeface="Calibri"/>
              <a:cs typeface="Calibri"/>
            </a:endParaRPr>
          </a:p>
          <a:p>
            <a:pPr marL="12700" marR="179705" algn="just">
              <a:lnSpc>
                <a:spcPct val="103499"/>
              </a:lnSpc>
              <a:spcBef>
                <a:spcPts val="320"/>
              </a:spcBef>
            </a:pPr>
            <a:r>
              <a:rPr lang="en" sz="2450" spc="50" dirty="0">
                <a:solidFill>
                  <a:srgbClr val="231F20"/>
                </a:solidFill>
                <a:latin typeface="Calibri"/>
                <a:cs typeface="Calibri"/>
              </a:rPr>
              <a:t>Introduce two-factor authentication for online accounts, especially for email accounts.</a:t>
            </a:r>
            <a:endParaRPr sz="2450" dirty="0">
              <a:latin typeface="Calibri"/>
              <a:cs typeface="Calibri"/>
            </a:endParaRPr>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10164672" y="2571896"/>
            <a:ext cx="1340775" cy="1206526"/>
          </a:xfrm>
          <a:prstGeom prst="rect">
            <a:avLst/>
          </a:prstGeom>
        </p:spPr>
      </p:pic>
      <p:grpSp>
        <p:nvGrpSpPr>
          <p:cNvPr id="8" name="object 8"/>
          <p:cNvGrpSpPr/>
          <p:nvPr/>
        </p:nvGrpSpPr>
        <p:grpSpPr>
          <a:xfrm>
            <a:off x="10164674" y="6902260"/>
            <a:ext cx="1341120" cy="1243965"/>
            <a:chOff x="10164674" y="6902260"/>
            <a:chExt cx="1341120" cy="1243965"/>
          </a:xfrm>
        </p:grpSpPr>
        <p:sp>
          <p:nvSpPr>
            <p:cNvPr id="9" name="object 9"/>
            <p:cNvSpPr/>
            <p:nvPr/>
          </p:nvSpPr>
          <p:spPr>
            <a:xfrm>
              <a:off x="10164674" y="718730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 name="object 10"/>
            <p:cNvSpPr/>
            <p:nvPr/>
          </p:nvSpPr>
          <p:spPr>
            <a:xfrm>
              <a:off x="10449148" y="6902260"/>
              <a:ext cx="772160" cy="920115"/>
            </a:xfrm>
            <a:custGeom>
              <a:avLst/>
              <a:gdLst/>
              <a:ahLst/>
              <a:cxnLst/>
              <a:rect l="l" t="t" r="r" b="b"/>
              <a:pathLst>
                <a:path w="772159" h="920115">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1" name="object 11"/>
            <p:cNvSpPr/>
            <p:nvPr/>
          </p:nvSpPr>
          <p:spPr>
            <a:xfrm>
              <a:off x="10660111" y="7249375"/>
              <a:ext cx="378460" cy="231775"/>
            </a:xfrm>
            <a:custGeom>
              <a:avLst/>
              <a:gdLst/>
              <a:ahLst/>
              <a:cxnLst/>
              <a:rect l="l" t="t" r="r" b="b"/>
              <a:pathLst>
                <a:path w="378459"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2" name="object 12"/>
            <p:cNvSpPr/>
            <p:nvPr/>
          </p:nvSpPr>
          <p:spPr>
            <a:xfrm>
              <a:off x="10660111" y="7249375"/>
              <a:ext cx="378460" cy="231775"/>
            </a:xfrm>
            <a:custGeom>
              <a:avLst/>
              <a:gdLst/>
              <a:ahLst/>
              <a:cxnLst/>
              <a:rect l="l" t="t" r="r" b="b"/>
              <a:pathLst>
                <a:path w="378459"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3" name="Rectangle 12">
            <a:extLst>
              <a:ext uri="{FF2B5EF4-FFF2-40B4-BE49-F238E27FC236}">
                <a16:creationId xmlns:a16="http://schemas.microsoft.com/office/drawing/2014/main" id="{FF9DB113-F748-DA76-8618-8685DF5C9AB1}"/>
              </a:ext>
            </a:extLst>
          </p:cNvPr>
          <p:cNvSpPr/>
          <p:nvPr/>
        </p:nvSpPr>
        <p:spPr>
          <a:xfrm>
            <a:off x="2793317" y="1539875"/>
            <a:ext cx="4749532" cy="2922851"/>
          </a:xfrm>
          <a:prstGeom prst="rect">
            <a:avLst/>
          </a:prstGeom>
          <a:solidFill>
            <a:srgbClr val="D6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bject 5">
            <a:extLst>
              <a:ext uri="{FF2B5EF4-FFF2-40B4-BE49-F238E27FC236}">
                <a16:creationId xmlns:a16="http://schemas.microsoft.com/office/drawing/2014/main" id="{EE506D66-EC68-F159-87E8-7D2472E2CBA3}"/>
              </a:ext>
            </a:extLst>
          </p:cNvPr>
          <p:cNvSpPr/>
          <p:nvPr/>
        </p:nvSpPr>
        <p:spPr>
          <a:xfrm>
            <a:off x="2876555" y="1706129"/>
            <a:ext cx="4888458"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9BCDC2"/>
          </a:solidFill>
        </p:spPr>
        <p:txBody>
          <a:bodyPr wrap="square" lIns="0" tIns="0" rIns="0" bIns="0" rtlCol="0"/>
          <a:lstStyle/>
          <a:p>
            <a:endParaRPr dirty="0"/>
          </a:p>
        </p:txBody>
      </p:sp>
      <p:grpSp>
        <p:nvGrpSpPr>
          <p:cNvPr id="15" name="Group 14">
            <a:extLst>
              <a:ext uri="{FF2B5EF4-FFF2-40B4-BE49-F238E27FC236}">
                <a16:creationId xmlns:a16="http://schemas.microsoft.com/office/drawing/2014/main" id="{C12D6DFC-68A6-B899-1619-0BEC35D222FA}"/>
              </a:ext>
            </a:extLst>
          </p:cNvPr>
          <p:cNvGrpSpPr/>
          <p:nvPr/>
        </p:nvGrpSpPr>
        <p:grpSpPr>
          <a:xfrm>
            <a:off x="2906491" y="1360000"/>
            <a:ext cx="8077199" cy="2695081"/>
            <a:chOff x="9061450" y="1387475"/>
            <a:chExt cx="8077199" cy="2695081"/>
          </a:xfrm>
        </p:grpSpPr>
        <p:grpSp>
          <p:nvGrpSpPr>
            <p:cNvPr id="16" name="Group 15">
              <a:extLst>
                <a:ext uri="{FF2B5EF4-FFF2-40B4-BE49-F238E27FC236}">
                  <a16:creationId xmlns:a16="http://schemas.microsoft.com/office/drawing/2014/main" id="{95B034CC-1A0A-B035-A0C1-6E370A93C108}"/>
                </a:ext>
              </a:extLst>
            </p:cNvPr>
            <p:cNvGrpSpPr/>
            <p:nvPr/>
          </p:nvGrpSpPr>
          <p:grpSpPr>
            <a:xfrm>
              <a:off x="9061450" y="1387475"/>
              <a:ext cx="8077199" cy="2046076"/>
              <a:chOff x="7916656" y="1358123"/>
              <a:chExt cx="8571957" cy="2046076"/>
            </a:xfrm>
          </p:grpSpPr>
          <p:sp>
            <p:nvSpPr>
              <p:cNvPr id="18" name="object 6">
                <a:extLst>
                  <a:ext uri="{FF2B5EF4-FFF2-40B4-BE49-F238E27FC236}">
                    <a16:creationId xmlns:a16="http://schemas.microsoft.com/office/drawing/2014/main" id="{9124D7FF-BC14-A89D-71C6-EB00FA8C7030}"/>
                  </a:ext>
                </a:extLst>
              </p:cNvPr>
              <p:cNvSpPr txBox="1"/>
              <p:nvPr/>
            </p:nvSpPr>
            <p:spPr>
              <a:xfrm>
                <a:off x="7916656" y="2153344"/>
                <a:ext cx="8571957"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YOUR ACCOUNTS</a:t>
                </a:r>
              </a:p>
            </p:txBody>
          </p:sp>
          <p:sp>
            <p:nvSpPr>
              <p:cNvPr id="19" name="object 5">
                <a:extLst>
                  <a:ext uri="{FF2B5EF4-FFF2-40B4-BE49-F238E27FC236}">
                    <a16:creationId xmlns:a16="http://schemas.microsoft.com/office/drawing/2014/main" id="{C1342922-928A-B410-C259-C4C66EEBA8FE}"/>
                  </a:ext>
                </a:extLst>
              </p:cNvPr>
              <p:cNvSpPr txBox="1">
                <a:spLocks/>
              </p:cNvSpPr>
              <p:nvPr/>
            </p:nvSpPr>
            <p:spPr>
              <a:xfrm>
                <a:off x="7916656" y="1358123"/>
                <a:ext cx="7809956" cy="136960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8800" b="1" spc="-150" dirty="0">
                    <a:solidFill>
                      <a:srgbClr val="000000"/>
                    </a:solidFill>
                  </a:rPr>
                  <a:t>PROTECT</a:t>
                </a:r>
                <a:endParaRPr lang="fr-FR" sz="8800" b="1" spc="-150" dirty="0"/>
              </a:p>
            </p:txBody>
          </p:sp>
        </p:grpSp>
        <p:sp>
          <p:nvSpPr>
            <p:cNvPr id="17" name="object 6">
              <a:extLst>
                <a:ext uri="{FF2B5EF4-FFF2-40B4-BE49-F238E27FC236}">
                  <a16:creationId xmlns:a16="http://schemas.microsoft.com/office/drawing/2014/main" id="{E02DB734-9382-C404-B48D-8EAF953E079F}"/>
                </a:ext>
              </a:extLst>
            </p:cNvPr>
            <p:cNvSpPr txBox="1"/>
            <p:nvPr/>
          </p:nvSpPr>
          <p:spPr>
            <a:xfrm>
              <a:off x="9061450" y="2831701"/>
              <a:ext cx="8077199"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ONLINE</a:t>
              </a: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141315" cy="11308715"/>
            <a:chOff x="0" y="0"/>
            <a:chExt cx="18141315"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3162144" y="59068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screen">
              <a:extLst>
                <a:ext uri="{28A0092B-C50C-407E-A947-70E740481C1C}">
                  <a14:useLocalDpi xmlns:a14="http://schemas.microsoft.com/office/drawing/2010/main"/>
                </a:ext>
              </a:extLst>
            </a:blip>
            <a:stretch>
              <a:fillRect/>
            </a:stretch>
          </p:blipFill>
          <p:spPr>
            <a:xfrm>
              <a:off x="3246747" y="3326776"/>
              <a:ext cx="14894026" cy="5711159"/>
            </a:xfrm>
            <a:prstGeom prst="rect">
              <a:avLst/>
            </a:prstGeom>
          </p:spPr>
        </p:pic>
      </p:grpSp>
      <p:sp>
        <p:nvSpPr>
          <p:cNvPr id="6" name="object 6"/>
          <p:cNvSpPr txBox="1"/>
          <p:nvPr/>
        </p:nvSpPr>
        <p:spPr>
          <a:xfrm>
            <a:off x="3162144" y="5906888"/>
            <a:ext cx="5582920" cy="3279775"/>
          </a:xfrm>
          <a:prstGeom prst="rect">
            <a:avLst/>
          </a:prstGeom>
        </p:spPr>
        <p:txBody>
          <a:bodyPr vert="horz" wrap="square" lIns="0" tIns="0" rIns="0" bIns="0" rtlCol="0">
            <a:spAutoFit/>
          </a:bodyPr>
          <a:lstStyle/>
          <a:p>
            <a:pPr>
              <a:lnSpc>
                <a:spcPct val="100000"/>
              </a:lnSpc>
            </a:pPr>
            <a:endParaRPr sz="4600" dirty="0">
              <a:latin typeface="Times New Roman"/>
              <a:cs typeface="Times New Roman"/>
            </a:endParaRPr>
          </a:p>
          <a:p>
            <a:pPr marL="3016250">
              <a:lnSpc>
                <a:spcPts val="4220"/>
              </a:lnSpc>
              <a:spcBef>
                <a:spcPts val="3015"/>
              </a:spcBef>
            </a:pPr>
            <a:r>
              <a:rPr lang="en" sz="3650" spc="160" dirty="0">
                <a:latin typeface="Calibri"/>
                <a:cs typeface="Calibri"/>
              </a:rPr>
              <a:t>Protect</a:t>
            </a:r>
            <a:endParaRPr sz="3650" dirty="0">
              <a:latin typeface="Calibri"/>
              <a:cs typeface="Calibri"/>
            </a:endParaRPr>
          </a:p>
          <a:p>
            <a:pPr marL="3016250">
              <a:lnSpc>
                <a:spcPts val="2525"/>
              </a:lnSpc>
            </a:pPr>
            <a:r>
              <a:rPr lang="en" sz="2250" spc="155" dirty="0">
                <a:latin typeface="Calibri"/>
                <a:cs typeface="Calibri"/>
              </a:rPr>
              <a:t>Your accounts</a:t>
            </a:r>
            <a:endParaRPr sz="2250" dirty="0">
              <a:latin typeface="Calibri"/>
              <a:cs typeface="Calibri"/>
            </a:endParaRPr>
          </a:p>
          <a:p>
            <a:pPr marL="3016250">
              <a:lnSpc>
                <a:spcPts val="2680"/>
              </a:lnSpc>
            </a:pPr>
            <a:r>
              <a:rPr lang="en" sz="2250" spc="80" dirty="0">
                <a:latin typeface="Calibri"/>
                <a:cs typeface="Calibri"/>
              </a:rPr>
              <a:t>Online</a:t>
            </a:r>
            <a:endParaRPr sz="2250" dirty="0">
              <a:latin typeface="Calibri"/>
              <a:cs typeface="Calibri"/>
            </a:endParaRPr>
          </a:p>
        </p:txBody>
      </p:sp>
      <p:sp>
        <p:nvSpPr>
          <p:cNvPr id="7" name="object 7"/>
          <p:cNvSpPr txBox="1"/>
          <p:nvPr/>
        </p:nvSpPr>
        <p:spPr>
          <a:xfrm>
            <a:off x="323404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8" name="object 8"/>
          <p:cNvSpPr txBox="1"/>
          <p:nvPr/>
        </p:nvSpPr>
        <p:spPr>
          <a:xfrm>
            <a:off x="8843360" y="3734880"/>
            <a:ext cx="8705850" cy="3367404"/>
          </a:xfrm>
          <a:prstGeom prst="rect">
            <a:avLst/>
          </a:prstGeom>
        </p:spPr>
        <p:txBody>
          <a:bodyPr vert="horz" wrap="square" lIns="0" tIns="61594" rIns="0" bIns="0" rtlCol="0">
            <a:spAutoFit/>
          </a:bodyPr>
          <a:lstStyle/>
          <a:p>
            <a:pPr marL="12700" marR="2256155">
              <a:lnSpc>
                <a:spcPts val="2400"/>
              </a:lnSpc>
              <a:spcBef>
                <a:spcPts val="484"/>
              </a:spcBef>
            </a:pPr>
            <a:r>
              <a:rPr lang="en" sz="2300" b="1" dirty="0">
                <a:solidFill>
                  <a:srgbClr val="231F20"/>
                </a:solidFill>
                <a:latin typeface="Calibri"/>
                <a:cs typeface="Calibri"/>
              </a:rPr>
              <a:t>Before you begin, ask participants what they know about passwords:</a:t>
            </a:r>
            <a:endParaRPr sz="2300" b="1" dirty="0">
              <a:latin typeface="Calibri"/>
              <a:cs typeface="Calibri"/>
            </a:endParaRPr>
          </a:p>
          <a:p>
            <a:pPr marL="12700" marR="4526915">
              <a:lnSpc>
                <a:spcPct val="106000"/>
              </a:lnSpc>
              <a:spcBef>
                <a:spcPts val="645"/>
              </a:spcBef>
            </a:pPr>
            <a:r>
              <a:rPr lang="en" sz="2300" i="1" spc="-150" dirty="0">
                <a:solidFill>
                  <a:srgbClr val="231F20"/>
                </a:solidFill>
                <a:latin typeface="Arial Narrow"/>
                <a:cs typeface="Arial Narrow"/>
              </a:rPr>
              <a:t>Why are passwords important? How do they memorize them?</a:t>
            </a:r>
            <a:endParaRPr sz="2300" dirty="0">
              <a:latin typeface="Arial Narrow"/>
              <a:cs typeface="Arial Narrow"/>
            </a:endParaRPr>
          </a:p>
          <a:p>
            <a:pPr marL="12700" marR="5080">
              <a:lnSpc>
                <a:spcPct val="106000"/>
              </a:lnSpc>
            </a:pPr>
            <a:r>
              <a:rPr lang="en" sz="2300" i="1" spc="-110" dirty="0">
                <a:solidFill>
                  <a:srgbClr val="231F20"/>
                </a:solidFill>
                <a:latin typeface="Arial Narrow"/>
                <a:cs typeface="Arial Narrow"/>
              </a:rPr>
              <a:t>Can they have a different password for each device and online account? How many online accounts do they have?</a:t>
            </a:r>
            <a:endParaRPr sz="2300" dirty="0">
              <a:latin typeface="Arial Narrow"/>
              <a:cs typeface="Arial Narrow"/>
            </a:endParaRPr>
          </a:p>
          <a:p>
            <a:pPr marL="12700" marR="2016125">
              <a:lnSpc>
                <a:spcPct val="106000"/>
              </a:lnSpc>
            </a:pPr>
            <a:r>
              <a:rPr lang="en" sz="2300" i="1" spc="-160" dirty="0">
                <a:solidFill>
                  <a:srgbClr val="231F20"/>
                </a:solidFill>
                <a:latin typeface="Arial Narrow"/>
                <a:cs typeface="Arial Narrow"/>
              </a:rPr>
              <a:t>Is it a good idea to use a notebook to write down your passwords? Should you let the browser save your passwords?</a:t>
            </a:r>
            <a:endParaRPr sz="2300" dirty="0">
              <a:latin typeface="Arial Narrow"/>
              <a:cs typeface="Arial Narrow"/>
            </a:endParaRPr>
          </a:p>
          <a:p>
            <a:pPr marL="12700">
              <a:lnSpc>
                <a:spcPct val="100000"/>
              </a:lnSpc>
              <a:spcBef>
                <a:spcPts val="165"/>
              </a:spcBef>
            </a:pPr>
            <a:r>
              <a:rPr lang="en" sz="2300" i="1" spc="-185" dirty="0">
                <a:solidFill>
                  <a:srgbClr val="231F20"/>
                </a:solidFill>
                <a:latin typeface="Arial Narrow"/>
                <a:cs typeface="Arial Narrow"/>
              </a:rPr>
              <a:t>How can you help a loved one who doesn't know how to manage their passwords?</a:t>
            </a:r>
            <a:endParaRPr sz="2300" dirty="0">
              <a:latin typeface="Arial Narrow"/>
              <a:cs typeface="Arial Narrow"/>
            </a:endParaRPr>
          </a:p>
        </p:txBody>
      </p:sp>
      <p:sp>
        <p:nvSpPr>
          <p:cNvPr id="9" name="object 9"/>
          <p:cNvSpPr txBox="1"/>
          <p:nvPr/>
        </p:nvSpPr>
        <p:spPr>
          <a:xfrm>
            <a:off x="14624050" y="8920736"/>
            <a:ext cx="4285792" cy="935513"/>
          </a:xfrm>
          <a:prstGeom prst="rect">
            <a:avLst/>
          </a:prstGeom>
        </p:spPr>
        <p:txBody>
          <a:bodyPr vert="horz" wrap="square" lIns="0" tIns="12065" rIns="0" bIns="0" rtlCol="0">
            <a:spAutoFit/>
          </a:bodyPr>
          <a:lstStyle/>
          <a:p>
            <a:pPr marR="6985" algn="r">
              <a:lnSpc>
                <a:spcPts val="3615"/>
              </a:lnSpc>
              <a:spcBef>
                <a:spcPts val="95"/>
              </a:spcBef>
            </a:pPr>
            <a:r>
              <a:rPr lang="en" sz="3300" b="1" dirty="0">
                <a:solidFill>
                  <a:srgbClr val="231F20"/>
                </a:solidFill>
                <a:latin typeface="Calibri"/>
                <a:cs typeface="Calibri"/>
              </a:rPr>
              <a:t>LET'S MOVE ON NOW</a:t>
            </a:r>
            <a:endParaRPr lang="fr-FR" sz="3300" b="1" dirty="0">
              <a:latin typeface="Calibri"/>
              <a:cs typeface="Calibri"/>
            </a:endParaRPr>
          </a:p>
          <a:p>
            <a:pPr marR="5080" algn="r">
              <a:lnSpc>
                <a:spcPts val="3615"/>
              </a:lnSpc>
            </a:pPr>
            <a:r>
              <a:rPr lang="en" sz="3300" b="1" dirty="0">
                <a:solidFill>
                  <a:srgbClr val="231F20"/>
                </a:solidFill>
                <a:latin typeface="Calibri"/>
                <a:cs typeface="Calibri"/>
              </a:rPr>
              <a:t>TO ACTIVITIES</a:t>
            </a:r>
            <a:endParaRPr lang="fr-FR" sz="33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11" name="Rectangle 10">
            <a:extLst>
              <a:ext uri="{FF2B5EF4-FFF2-40B4-BE49-F238E27FC236}">
                <a16:creationId xmlns:a16="http://schemas.microsoft.com/office/drawing/2014/main" id="{46EAFE4C-EE62-3032-C9B8-1CCFDFF1F858}"/>
              </a:ext>
            </a:extLst>
          </p:cNvPr>
          <p:cNvSpPr/>
          <p:nvPr/>
        </p:nvSpPr>
        <p:spPr>
          <a:xfrm>
            <a:off x="2793317" y="1539875"/>
            <a:ext cx="4749532" cy="2922851"/>
          </a:xfrm>
          <a:prstGeom prst="rect">
            <a:avLst/>
          </a:prstGeom>
          <a:solidFill>
            <a:srgbClr val="D6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bject 5">
            <a:extLst>
              <a:ext uri="{FF2B5EF4-FFF2-40B4-BE49-F238E27FC236}">
                <a16:creationId xmlns:a16="http://schemas.microsoft.com/office/drawing/2014/main" id="{4762A6A2-B9FF-5DE5-E2D5-111ADF986D42}"/>
              </a:ext>
            </a:extLst>
          </p:cNvPr>
          <p:cNvSpPr/>
          <p:nvPr/>
        </p:nvSpPr>
        <p:spPr>
          <a:xfrm>
            <a:off x="2876555" y="1706129"/>
            <a:ext cx="4888458"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9BCDC2"/>
          </a:solidFill>
        </p:spPr>
        <p:txBody>
          <a:bodyPr wrap="square" lIns="0" tIns="0" rIns="0" bIns="0" rtlCol="0"/>
          <a:lstStyle/>
          <a:p>
            <a:endParaRPr dirty="0"/>
          </a:p>
        </p:txBody>
      </p:sp>
      <p:grpSp>
        <p:nvGrpSpPr>
          <p:cNvPr id="13" name="Group 12">
            <a:extLst>
              <a:ext uri="{FF2B5EF4-FFF2-40B4-BE49-F238E27FC236}">
                <a16:creationId xmlns:a16="http://schemas.microsoft.com/office/drawing/2014/main" id="{B5056F84-E303-AE89-6FBA-D951FCF2833C}"/>
              </a:ext>
            </a:extLst>
          </p:cNvPr>
          <p:cNvGrpSpPr/>
          <p:nvPr/>
        </p:nvGrpSpPr>
        <p:grpSpPr>
          <a:xfrm>
            <a:off x="2906491" y="1360000"/>
            <a:ext cx="8077199" cy="2695081"/>
            <a:chOff x="9061450" y="1387475"/>
            <a:chExt cx="8077199" cy="2695081"/>
          </a:xfrm>
        </p:grpSpPr>
        <p:grpSp>
          <p:nvGrpSpPr>
            <p:cNvPr id="14" name="Group 13">
              <a:extLst>
                <a:ext uri="{FF2B5EF4-FFF2-40B4-BE49-F238E27FC236}">
                  <a16:creationId xmlns:a16="http://schemas.microsoft.com/office/drawing/2014/main" id="{DCF07224-E50D-2695-EEE0-7D6381C0B419}"/>
                </a:ext>
              </a:extLst>
            </p:cNvPr>
            <p:cNvGrpSpPr/>
            <p:nvPr/>
          </p:nvGrpSpPr>
          <p:grpSpPr>
            <a:xfrm>
              <a:off x="9061450" y="1387475"/>
              <a:ext cx="8077199" cy="2046076"/>
              <a:chOff x="7916656" y="1358123"/>
              <a:chExt cx="8571957" cy="2046076"/>
            </a:xfrm>
          </p:grpSpPr>
          <p:sp>
            <p:nvSpPr>
              <p:cNvPr id="16" name="object 6">
                <a:extLst>
                  <a:ext uri="{FF2B5EF4-FFF2-40B4-BE49-F238E27FC236}">
                    <a16:creationId xmlns:a16="http://schemas.microsoft.com/office/drawing/2014/main" id="{D4D78908-35ED-3F19-C1E6-5CE437B097B1}"/>
                  </a:ext>
                </a:extLst>
              </p:cNvPr>
              <p:cNvSpPr txBox="1"/>
              <p:nvPr/>
            </p:nvSpPr>
            <p:spPr>
              <a:xfrm>
                <a:off x="7916656" y="2153344"/>
                <a:ext cx="8571957"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YOUR ACCOUNTS</a:t>
                </a:r>
              </a:p>
            </p:txBody>
          </p:sp>
          <p:sp>
            <p:nvSpPr>
              <p:cNvPr id="17" name="object 5">
                <a:extLst>
                  <a:ext uri="{FF2B5EF4-FFF2-40B4-BE49-F238E27FC236}">
                    <a16:creationId xmlns:a16="http://schemas.microsoft.com/office/drawing/2014/main" id="{C50EDFA6-5734-EF07-DBE9-9C46D2D6AFDE}"/>
                  </a:ext>
                </a:extLst>
              </p:cNvPr>
              <p:cNvSpPr txBox="1">
                <a:spLocks/>
              </p:cNvSpPr>
              <p:nvPr/>
            </p:nvSpPr>
            <p:spPr>
              <a:xfrm>
                <a:off x="7916656" y="1358123"/>
                <a:ext cx="7809956" cy="136960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8800" b="1" spc="-150" dirty="0">
                    <a:solidFill>
                      <a:srgbClr val="000000"/>
                    </a:solidFill>
                  </a:rPr>
                  <a:t>PROTECT</a:t>
                </a:r>
                <a:endParaRPr lang="fr-FR" sz="8800" b="1" spc="-150" dirty="0"/>
              </a:p>
            </p:txBody>
          </p:sp>
        </p:grpSp>
        <p:sp>
          <p:nvSpPr>
            <p:cNvPr id="15" name="object 6">
              <a:extLst>
                <a:ext uri="{FF2B5EF4-FFF2-40B4-BE49-F238E27FC236}">
                  <a16:creationId xmlns:a16="http://schemas.microsoft.com/office/drawing/2014/main" id="{62AC0CE3-E8C8-6CBE-207F-B8A2E64B99D0}"/>
                </a:ext>
              </a:extLst>
            </p:cNvPr>
            <p:cNvSpPr txBox="1"/>
            <p:nvPr/>
          </p:nvSpPr>
          <p:spPr>
            <a:xfrm>
              <a:off x="9061450" y="2831701"/>
              <a:ext cx="8077199"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ONLINE</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1" name="Rectangle 20">
            <a:extLst>
              <a:ext uri="{FF2B5EF4-FFF2-40B4-BE49-F238E27FC236}">
                <a16:creationId xmlns:a16="http://schemas.microsoft.com/office/drawing/2014/main" id="{54C23CF9-7E70-DE52-DE89-68CF1320132D}"/>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object 11"/>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 name="object 12"/>
          <p:cNvSpPr txBox="1">
            <a:spLocks noGrp="1"/>
          </p:cNvSpPr>
          <p:nvPr>
            <p:ph type="title" idx="4294967295"/>
          </p:nvPr>
        </p:nvSpPr>
        <p:spPr>
          <a:xfrm>
            <a:off x="2989877" y="1678365"/>
            <a:ext cx="1374521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A GOOD PASSWORD IS YOUR...</a:t>
            </a:r>
          </a:p>
        </p:txBody>
      </p:sp>
      <p:sp>
        <p:nvSpPr>
          <p:cNvPr id="13" name="object 13"/>
          <p:cNvSpPr txBox="1"/>
          <p:nvPr/>
        </p:nvSpPr>
        <p:spPr>
          <a:xfrm>
            <a:off x="2989876" y="2979729"/>
            <a:ext cx="13863955" cy="1827423"/>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38A5B2"/>
                </a:solidFill>
                <a:latin typeface="Calibri"/>
                <a:cs typeface="Calibri"/>
              </a:rPr>
              <a:t>CONTEXT</a:t>
            </a:r>
            <a:endParaRPr lang="fr-FR" sz="3550" b="1" spc="-150" dirty="0">
              <a:latin typeface="Calibri"/>
              <a:cs typeface="Calibri"/>
            </a:endParaRPr>
          </a:p>
          <a:p>
            <a:pPr marL="12700" marR="5080">
              <a:lnSpc>
                <a:spcPts val="2550"/>
              </a:lnSpc>
              <a:spcBef>
                <a:spcPts val="975"/>
              </a:spcBef>
            </a:pPr>
            <a:r>
              <a:rPr lang="en" sz="2300" spc="130" dirty="0">
                <a:solidFill>
                  <a:srgbClr val="231F20"/>
                </a:solidFill>
                <a:latin typeface="Calibri"/>
                <a:cs typeface="Calibri"/>
              </a:rPr>
              <a:t>The security of online services such as email accounts, social networks, banks, online sales sites depends mainly on passwords</a:t>
            </a:r>
            <a:r>
              <a:rPr lang="en" sz="2300" spc="55" dirty="0">
                <a:solidFill>
                  <a:srgbClr val="231F20"/>
                </a:solidFill>
                <a:latin typeface="Calibri"/>
                <a:cs typeface="Calibri"/>
              </a:rPr>
              <a:t>. It's easy to succumb to the temptation to choose passwords that are too simple, but this increases the </a:t>
            </a:r>
            <a:r>
              <a:rPr lang="en" sz="2300" b="1" spc="75" dirty="0">
                <a:solidFill>
                  <a:srgbClr val="231F20"/>
                </a:solidFill>
                <a:latin typeface="Calibri"/>
                <a:cs typeface="Calibri"/>
              </a:rPr>
              <a:t>risk of being hacked</a:t>
            </a:r>
            <a:r>
              <a:rPr lang="en" sz="2300" spc="50" dirty="0">
                <a:solidFill>
                  <a:srgbClr val="231F20"/>
                </a:solidFill>
                <a:latin typeface="Calibri"/>
                <a:cs typeface="Calibri"/>
              </a:rPr>
              <a:t>.</a:t>
            </a:r>
            <a:endParaRPr sz="2300" dirty="0">
              <a:latin typeface="Calibri"/>
              <a:cs typeface="Calibri"/>
            </a:endParaRPr>
          </a:p>
        </p:txBody>
      </p:sp>
      <p:sp>
        <p:nvSpPr>
          <p:cNvPr id="14" name="object 14"/>
          <p:cNvSpPr txBox="1"/>
          <p:nvPr/>
        </p:nvSpPr>
        <p:spPr>
          <a:xfrm>
            <a:off x="7275037" y="8805602"/>
            <a:ext cx="11133455" cy="1997710"/>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a:lnSpc>
                <a:spcPts val="2655"/>
              </a:lnSpc>
              <a:spcBef>
                <a:spcPts val="480"/>
              </a:spcBef>
            </a:pPr>
            <a:r>
              <a:rPr lang="en" sz="2300" u="sng" spc="90" dirty="0">
                <a:solidFill>
                  <a:srgbClr val="205E9E"/>
                </a:solidFill>
                <a:uFill>
                  <a:solidFill>
                    <a:srgbClr val="205E9E"/>
                  </a:solidFill>
                </a:uFill>
                <a:latin typeface="Calibri"/>
                <a:cs typeface="Calibri"/>
                <a:hlinkClick r:id="rId3"/>
              </a:rPr>
              <a:t>The CNIL's advice for a good password | CNIL</a:t>
            </a:r>
            <a:endParaRPr sz="2300" dirty="0">
              <a:latin typeface="Calibri"/>
              <a:cs typeface="Calibri"/>
            </a:endParaRPr>
          </a:p>
          <a:p>
            <a:pPr marL="12700" marR="5080">
              <a:lnSpc>
                <a:spcPts val="2550"/>
              </a:lnSpc>
              <a:spcBef>
                <a:spcPts val="155"/>
              </a:spcBef>
            </a:pPr>
            <a:r>
              <a:rPr lang="en" sz="2300" u="sng" spc="65" dirty="0">
                <a:solidFill>
                  <a:srgbClr val="205E9E"/>
                </a:solidFill>
                <a:uFill>
                  <a:solidFill>
                    <a:srgbClr val="205E9E"/>
                  </a:solidFill>
                </a:uFill>
                <a:latin typeface="Calibri"/>
                <a:cs typeface="Calibri"/>
                <a:hlinkClick r:id="rId4"/>
              </a:rPr>
              <a:t>Security: Use multi-factor authentication for your online accounts | CNIL</a:t>
            </a:r>
            <a:r>
              <a:rPr lang="en" sz="2300" spc="105" dirty="0">
                <a:solidFill>
                  <a:srgbClr val="205E9E"/>
                </a:solidFill>
                <a:latin typeface="Calibri"/>
                <a:cs typeface="Calibri"/>
              </a:rPr>
              <a:t> </a:t>
            </a:r>
            <a:r>
              <a:rPr lang="en" sz="2300" u="sng" dirty="0">
                <a:solidFill>
                  <a:srgbClr val="205E9E"/>
                </a:solidFill>
                <a:uFill>
                  <a:solidFill>
                    <a:srgbClr val="205E9E"/>
                  </a:solidFill>
                </a:uFill>
                <a:latin typeface="Calibri"/>
                <a:cs typeface="Calibri"/>
                <a:hlinkClick r:id="rId5"/>
              </a:rPr>
              <a:t>Why and how to manage your passwords - Cybermalveillance</a:t>
            </a:r>
            <a:r>
              <a:rPr lang="en" sz="2300" spc="45" dirty="0">
                <a:solidFill>
                  <a:srgbClr val="205E9E"/>
                </a:solidFill>
                <a:latin typeface="Calibri"/>
                <a:cs typeface="Calibri"/>
              </a:rPr>
              <a:t> </a:t>
            </a:r>
            <a:r>
              <a:rPr lang="en" sz="2300" u="sng" dirty="0">
                <a:solidFill>
                  <a:srgbClr val="205E9E"/>
                </a:solidFill>
                <a:uFill>
                  <a:solidFill>
                    <a:srgbClr val="205E9E"/>
                  </a:solidFill>
                </a:uFill>
                <a:latin typeface="Calibri"/>
                <a:cs typeface="Calibri"/>
                <a:hlinkClick r:id="rId6"/>
              </a:rPr>
              <a:t>Recommendations for multi-factor authentication and passwords | ANSSI</a:t>
            </a:r>
            <a:endParaRPr sz="2300" dirty="0">
              <a:latin typeface="Calibri"/>
              <a:cs typeface="Calibri"/>
            </a:endParaRPr>
          </a:p>
        </p:txBody>
      </p:sp>
      <p:sp>
        <p:nvSpPr>
          <p:cNvPr id="15" name="object 15"/>
          <p:cNvSpPr/>
          <p:nvPr/>
        </p:nvSpPr>
        <p:spPr>
          <a:xfrm>
            <a:off x="6816548" y="8603440"/>
            <a:ext cx="12016740" cy="2705735"/>
          </a:xfrm>
          <a:custGeom>
            <a:avLst/>
            <a:gdLst/>
            <a:ahLst/>
            <a:cxnLst/>
            <a:rect l="l" t="t" r="r" b="b"/>
            <a:pathLst>
              <a:path w="12016740" h="2705734">
                <a:moveTo>
                  <a:pt x="148403" y="0"/>
                </a:moveTo>
                <a:lnTo>
                  <a:pt x="101494" y="7566"/>
                </a:lnTo>
                <a:lnTo>
                  <a:pt x="60756" y="28634"/>
                </a:lnTo>
                <a:lnTo>
                  <a:pt x="28631" y="60760"/>
                </a:lnTo>
                <a:lnTo>
                  <a:pt x="7565" y="101498"/>
                </a:lnTo>
                <a:lnTo>
                  <a:pt x="0" y="148403"/>
                </a:lnTo>
                <a:lnTo>
                  <a:pt x="0" y="2705115"/>
                </a:lnTo>
              </a:path>
              <a:path w="12016740" h="2705734">
                <a:moveTo>
                  <a:pt x="12016534" y="2705115"/>
                </a:moveTo>
                <a:lnTo>
                  <a:pt x="12016534" y="148403"/>
                </a:lnTo>
                <a:lnTo>
                  <a:pt x="12008968" y="101498"/>
                </a:lnTo>
                <a:lnTo>
                  <a:pt x="11987899" y="60760"/>
                </a:lnTo>
                <a:lnTo>
                  <a:pt x="11955771" y="28634"/>
                </a:lnTo>
                <a:lnTo>
                  <a:pt x="11915030" y="7566"/>
                </a:lnTo>
                <a:lnTo>
                  <a:pt x="11868120"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5210710"/>
            <a:ext cx="8803640" cy="2747290"/>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167C82"/>
                </a:solidFill>
                <a:latin typeface="Calibri"/>
                <a:cs typeface="Calibri"/>
              </a:rPr>
              <a:t>OBJECTIVE OF THE SEQUENCE</a:t>
            </a:r>
            <a:endParaRPr lang="fr-FR" sz="3550" b="1" spc="-150" dirty="0">
              <a:latin typeface="Calibri"/>
              <a:cs typeface="Calibri"/>
            </a:endParaRPr>
          </a:p>
          <a:p>
            <a:pPr marL="829945" marR="625475" indent="-342900">
              <a:lnSpc>
                <a:spcPct val="86700"/>
              </a:lnSpc>
              <a:spcBef>
                <a:spcPts val="1595"/>
              </a:spcBef>
              <a:buFont typeface="Arial" panose="020B0604020202020204" pitchFamily="34" charset="0"/>
              <a:buChar char="•"/>
              <a:tabLst>
                <a:tab pos="660400" algn="l"/>
              </a:tabLst>
            </a:pPr>
            <a:r>
              <a:rPr lang="en" sz="2300" dirty="0">
                <a:solidFill>
                  <a:srgbClr val="231F20"/>
                </a:solidFill>
                <a:latin typeface="Calibri"/>
                <a:cs typeface="Calibri"/>
              </a:rPr>
              <a:t>Raise awareness of password threats and the need for a strong, unique password per website/app/messaging/social network.</a:t>
            </a:r>
            <a:endParaRPr sz="2300" dirty="0">
              <a:latin typeface="Calibri"/>
              <a:cs typeface="Calibri"/>
            </a:endParaRPr>
          </a:p>
          <a:p>
            <a:pPr marL="829310" indent="-342900">
              <a:lnSpc>
                <a:spcPct val="100000"/>
              </a:lnSpc>
              <a:spcBef>
                <a:spcPts val="885"/>
              </a:spcBef>
              <a:buFont typeface="Arial" panose="020B0604020202020204" pitchFamily="34" charset="0"/>
              <a:buChar char="•"/>
              <a:tabLst>
                <a:tab pos="660400" algn="l"/>
              </a:tabLst>
            </a:pPr>
            <a:r>
              <a:rPr lang="en" sz="2300" dirty="0">
                <a:solidFill>
                  <a:srgbClr val="231F20"/>
                </a:solidFill>
                <a:latin typeface="Calibri"/>
                <a:cs typeface="Calibri"/>
              </a:rPr>
              <a:t>Learn how to manage your passwords.</a:t>
            </a:r>
            <a:br>
              <a:rPr lang="fr-FR" sz="2300" spc="-10" dirty="0">
                <a:solidFill>
                  <a:srgbClr val="231F20"/>
                </a:solidFill>
                <a:latin typeface="Calibri"/>
                <a:cs typeface="Calibri"/>
              </a:rPr>
            </a:br>
            <a:endParaRPr sz="2300" dirty="0">
              <a:latin typeface="Calibri"/>
              <a:cs typeface="Calibri"/>
            </a:endParaRPr>
          </a:p>
        </p:txBody>
      </p:sp>
      <p:pic>
        <p:nvPicPr>
          <p:cNvPr id="17" name="object 17"/>
          <p:cNvPicPr/>
          <p:nvPr/>
        </p:nvPicPr>
        <p:blipFill>
          <a:blip r:embed="rId7"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19" name="TextBox 18">
            <a:extLst>
              <a:ext uri="{FF2B5EF4-FFF2-40B4-BE49-F238E27FC236}">
                <a16:creationId xmlns:a16="http://schemas.microsoft.com/office/drawing/2014/main" id="{EED324A0-4F18-1D67-67D1-96D7408F66B5}"/>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4394086" y="6648792"/>
            <a:ext cx="5601970" cy="3291204"/>
            <a:chOff x="4394086" y="6648792"/>
            <a:chExt cx="5601970" cy="3291204"/>
          </a:xfrm>
        </p:grpSpPr>
        <p:sp>
          <p:nvSpPr>
            <p:cNvPr id="14" name="object 14"/>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screen">
              <a:extLst>
                <a:ext uri="{28A0092B-C50C-407E-A947-70E740481C1C}">
                  <a14:useLocalDpi xmlns:a14="http://schemas.microsoft.com/office/drawing/2010/main"/>
                </a:ext>
              </a:extLst>
            </a:blip>
            <a:stretch>
              <a:fillRect/>
            </a:stretch>
          </p:blipFill>
          <p:spPr>
            <a:xfrm>
              <a:off x="4521092" y="6775798"/>
              <a:ext cx="5285964" cy="2973354"/>
            </a:xfrm>
            <a:prstGeom prst="rect">
              <a:avLst/>
            </a:prstGeom>
          </p:spPr>
        </p:pic>
      </p:grpSp>
      <p:sp>
        <p:nvSpPr>
          <p:cNvPr id="16" name="object 16"/>
          <p:cNvSpPr txBox="1"/>
          <p:nvPr/>
        </p:nvSpPr>
        <p:spPr>
          <a:xfrm>
            <a:off x="5067638" y="8737703"/>
            <a:ext cx="1860212" cy="196208"/>
          </a:xfrm>
          <a:prstGeom prst="rect">
            <a:avLst/>
          </a:prstGeom>
        </p:spPr>
        <p:txBody>
          <a:bodyPr vert="horz" wrap="square" lIns="0" tIns="11430" rIns="0" bIns="0" rtlCol="0">
            <a:spAutoFit/>
          </a:bodyPr>
          <a:lstStyle/>
          <a:p>
            <a:pPr marL="12700">
              <a:lnSpc>
                <a:spcPct val="100000"/>
              </a:lnSpc>
              <a:spcBef>
                <a:spcPts val="90"/>
              </a:spcBef>
            </a:pPr>
            <a:r>
              <a:rPr lang="en" sz="1200" b="1" dirty="0">
                <a:solidFill>
                  <a:srgbClr val="231F20"/>
                </a:solidFill>
                <a:latin typeface="Calibri"/>
                <a:cs typeface="Calibri"/>
              </a:rPr>
              <a:t>CHOOSE A PASSWORD</a:t>
            </a:r>
            <a:endParaRPr lang="fr-FR" sz="1200" b="1" dirty="0">
              <a:latin typeface="Calibri"/>
              <a:cs typeface="Calibri"/>
            </a:endParaRPr>
          </a:p>
        </p:txBody>
      </p:sp>
      <p:sp>
        <p:nvSpPr>
          <p:cNvPr id="17" name="object 17"/>
          <p:cNvSpPr txBox="1"/>
          <p:nvPr/>
        </p:nvSpPr>
        <p:spPr>
          <a:xfrm>
            <a:off x="5306303" y="8874337"/>
            <a:ext cx="1295692" cy="316753"/>
          </a:xfrm>
          <a:prstGeom prst="rect">
            <a:avLst/>
          </a:prstGeom>
        </p:spPr>
        <p:txBody>
          <a:bodyPr vert="horz" wrap="square" lIns="0" tIns="16510" rIns="0" bIns="0" rtlCol="0">
            <a:spAutoFit/>
          </a:bodyPr>
          <a:lstStyle/>
          <a:p>
            <a:pPr marL="12700">
              <a:lnSpc>
                <a:spcPct val="100000"/>
              </a:lnSpc>
              <a:spcBef>
                <a:spcPts val="130"/>
              </a:spcBef>
            </a:pPr>
            <a:r>
              <a:rPr lang="en" sz="1950" b="1" dirty="0">
                <a:solidFill>
                  <a:srgbClr val="231F20"/>
                </a:solidFill>
                <a:latin typeface="Calibri"/>
                <a:cs typeface="Calibri"/>
              </a:rPr>
              <a:t>DIFFERENT</a:t>
            </a:r>
            <a:endParaRPr lang="fr-FR" sz="1950" b="1" dirty="0">
              <a:latin typeface="Calibri"/>
              <a:cs typeface="Calibri"/>
            </a:endParaRPr>
          </a:p>
        </p:txBody>
      </p:sp>
      <p:sp>
        <p:nvSpPr>
          <p:cNvPr id="18" name="object 18"/>
          <p:cNvSpPr txBox="1"/>
          <p:nvPr/>
        </p:nvSpPr>
        <p:spPr>
          <a:xfrm>
            <a:off x="5165120" y="9136393"/>
            <a:ext cx="1629750" cy="196208"/>
          </a:xfrm>
          <a:prstGeom prst="rect">
            <a:avLst/>
          </a:prstGeom>
        </p:spPr>
        <p:txBody>
          <a:bodyPr vert="horz" wrap="square" lIns="0" tIns="11430" rIns="0" bIns="0" rtlCol="0">
            <a:spAutoFit/>
          </a:bodyPr>
          <a:lstStyle/>
          <a:p>
            <a:pPr marL="12700">
              <a:lnSpc>
                <a:spcPct val="100000"/>
              </a:lnSpc>
              <a:spcBef>
                <a:spcPts val="90"/>
              </a:spcBef>
            </a:pPr>
            <a:r>
              <a:rPr lang="en" sz="1200" b="1" dirty="0">
                <a:solidFill>
                  <a:srgbClr val="231F20"/>
                </a:solidFill>
                <a:latin typeface="Calibri"/>
                <a:cs typeface="Calibri"/>
              </a:rPr>
              <a:t>FOR EACH ACCOUNT</a:t>
            </a:r>
            <a:endParaRPr lang="fr-FR" sz="1200" b="1" dirty="0">
              <a:latin typeface="Calibri"/>
              <a:cs typeface="Calibri"/>
            </a:endParaRPr>
          </a:p>
        </p:txBody>
      </p:sp>
      <p:sp>
        <p:nvSpPr>
          <p:cNvPr id="19" name="object 19"/>
          <p:cNvSpPr txBox="1"/>
          <p:nvPr/>
        </p:nvSpPr>
        <p:spPr>
          <a:xfrm>
            <a:off x="7472263" y="7471680"/>
            <a:ext cx="2090569" cy="1199687"/>
          </a:xfrm>
          <a:prstGeom prst="rect">
            <a:avLst/>
          </a:prstGeom>
        </p:spPr>
        <p:txBody>
          <a:bodyPr vert="horz" wrap="square" lIns="0" tIns="42545" rIns="0" bIns="0" rtlCol="0">
            <a:spAutoFit/>
          </a:bodyPr>
          <a:lstStyle/>
          <a:p>
            <a:pPr marL="12700" marR="206375">
              <a:lnSpc>
                <a:spcPts val="1190"/>
              </a:lnSpc>
              <a:spcBef>
                <a:spcPts val="335"/>
              </a:spcBef>
            </a:pPr>
            <a:r>
              <a:rPr lang="en" sz="1200" b="1" dirty="0">
                <a:solidFill>
                  <a:srgbClr val="231F20"/>
                </a:solidFill>
                <a:latin typeface="Calibri"/>
                <a:cs typeface="Calibri"/>
              </a:rPr>
              <a:t>WHAT </a:t>
            </a:r>
            <a:r>
              <a:rPr lang="en" sz="1200" b="1" dirty="0">
                <a:solidFill>
                  <a:srgbClr val="38A5B2"/>
                </a:solidFill>
                <a:latin typeface="Calibri"/>
                <a:cs typeface="Calibri"/>
              </a:rPr>
              <a:t> ARE THE RISKS </a:t>
            </a:r>
            <a:r>
              <a:rPr lang="en" sz="1200" b="1" dirty="0">
                <a:solidFill>
                  <a:srgbClr val="231F20"/>
                </a:solidFill>
                <a:latin typeface="Calibri"/>
                <a:cs typeface="Calibri"/>
              </a:rPr>
              <a:t>OF USING THE SAME PASSWORD EVERYWHERE?</a:t>
            </a:r>
            <a:endParaRPr lang="fr-FR" sz="1200" b="1" dirty="0">
              <a:latin typeface="Calibri"/>
              <a:cs typeface="Calibri"/>
            </a:endParaRPr>
          </a:p>
          <a:p>
            <a:pPr marL="12700">
              <a:lnSpc>
                <a:spcPct val="100000"/>
              </a:lnSpc>
              <a:spcBef>
                <a:spcPts val="944"/>
              </a:spcBef>
            </a:pPr>
            <a:r>
              <a:rPr lang="en" sz="1200" b="1" dirty="0">
                <a:solidFill>
                  <a:srgbClr val="231F20"/>
                </a:solidFill>
                <a:latin typeface="Calibri"/>
                <a:cs typeface="Calibri"/>
              </a:rPr>
              <a:t>A HACKER COULD:</a:t>
            </a:r>
            <a:endParaRPr lang="fr-FR" sz="1200" b="1" dirty="0">
              <a:latin typeface="Calibri"/>
              <a:cs typeface="Calibri"/>
            </a:endParaRPr>
          </a:p>
          <a:p>
            <a:pPr marL="20320">
              <a:lnSpc>
                <a:spcPct val="100000"/>
              </a:lnSpc>
              <a:spcBef>
                <a:spcPts val="234"/>
              </a:spcBef>
            </a:pPr>
            <a:r>
              <a:rPr lang="en" sz="650" dirty="0">
                <a:solidFill>
                  <a:srgbClr val="231F20"/>
                </a:solidFill>
                <a:latin typeface="Calibri"/>
                <a:cs typeface="Calibri"/>
              </a:rPr>
              <a:t>Steal your identity</a:t>
            </a:r>
            <a:endParaRPr sz="650" dirty="0">
              <a:latin typeface="Calibri"/>
              <a:cs typeface="Calibri"/>
            </a:endParaRPr>
          </a:p>
          <a:p>
            <a:pPr marL="20320" marR="5080">
              <a:lnSpc>
                <a:spcPts val="680"/>
              </a:lnSpc>
              <a:spcBef>
                <a:spcPts val="680"/>
              </a:spcBef>
            </a:pPr>
            <a:r>
              <a:rPr lang="en" sz="650" dirty="0">
                <a:solidFill>
                  <a:srgbClr val="231F20"/>
                </a:solidFill>
                <a:latin typeface="Calibri"/>
                <a:cs typeface="Calibri"/>
              </a:rPr>
              <a:t>Hacking your bank details and making fraudulent purchases</a:t>
            </a:r>
            <a:endParaRPr sz="650" dirty="0">
              <a:latin typeface="Calibri"/>
              <a:cs typeface="Calibri"/>
            </a:endParaRPr>
          </a:p>
        </p:txBody>
      </p:sp>
      <p:sp>
        <p:nvSpPr>
          <p:cNvPr id="20" name="object 20"/>
          <p:cNvSpPr txBox="1"/>
          <p:nvPr/>
        </p:nvSpPr>
        <p:spPr>
          <a:xfrm>
            <a:off x="7480314" y="8717557"/>
            <a:ext cx="1725295" cy="468630"/>
          </a:xfrm>
          <a:prstGeom prst="rect">
            <a:avLst/>
          </a:prstGeom>
        </p:spPr>
        <p:txBody>
          <a:bodyPr vert="horz" wrap="square" lIns="0" tIns="12700" rIns="0" bIns="0" rtlCol="0">
            <a:spAutoFit/>
          </a:bodyPr>
          <a:lstStyle/>
          <a:p>
            <a:pPr marL="12700">
              <a:lnSpc>
                <a:spcPts val="730"/>
              </a:lnSpc>
              <a:spcBef>
                <a:spcPts val="100"/>
              </a:spcBef>
            </a:pPr>
            <a:r>
              <a:rPr lang="en" sz="650" dirty="0">
                <a:solidFill>
                  <a:srgbClr val="231F20"/>
                </a:solidFill>
                <a:latin typeface="Calibri"/>
                <a:cs typeface="Calibri"/>
              </a:rPr>
              <a:t>Trap your contacts by hacking your mailboxes</a:t>
            </a:r>
            <a:endParaRPr sz="650" dirty="0">
              <a:latin typeface="Calibri"/>
              <a:cs typeface="Calibri"/>
            </a:endParaRPr>
          </a:p>
          <a:p>
            <a:pPr marL="12700">
              <a:lnSpc>
                <a:spcPts val="730"/>
              </a:lnSpc>
            </a:pPr>
            <a:r>
              <a:rPr lang="en" sz="650" dirty="0">
                <a:solidFill>
                  <a:srgbClr val="231F20"/>
                </a:solidFill>
                <a:latin typeface="Calibri"/>
                <a:cs typeface="Calibri"/>
              </a:rPr>
              <a:t>/ social media</a:t>
            </a:r>
            <a:endParaRPr sz="650" dirty="0">
              <a:latin typeface="Calibri"/>
              <a:cs typeface="Calibri"/>
            </a:endParaRPr>
          </a:p>
          <a:p>
            <a:pPr marL="12700">
              <a:lnSpc>
                <a:spcPts val="730"/>
              </a:lnSpc>
              <a:spcBef>
                <a:spcPts val="575"/>
              </a:spcBef>
            </a:pPr>
            <a:r>
              <a:rPr lang="en" sz="650" dirty="0">
                <a:solidFill>
                  <a:srgbClr val="231F20"/>
                </a:solidFill>
                <a:latin typeface="Calibri"/>
                <a:cs typeface="Calibri"/>
              </a:rPr>
              <a:t>Blackmail you and demand a ransom</a:t>
            </a:r>
            <a:endParaRPr sz="650" dirty="0">
              <a:latin typeface="Calibri"/>
              <a:cs typeface="Calibri"/>
            </a:endParaRPr>
          </a:p>
          <a:p>
            <a:pPr marL="12700">
              <a:lnSpc>
                <a:spcPts val="730"/>
              </a:lnSpc>
            </a:pPr>
            <a:r>
              <a:rPr lang="en" sz="650" dirty="0">
                <a:solidFill>
                  <a:srgbClr val="231F20"/>
                </a:solidFill>
                <a:latin typeface="Calibri"/>
                <a:cs typeface="Calibri"/>
              </a:rPr>
              <a:t>(in case of compromising data)</a:t>
            </a:r>
            <a:endParaRPr sz="650" dirty="0">
              <a:latin typeface="Calibri"/>
              <a:cs typeface="Calibri"/>
            </a:endParaRPr>
          </a:p>
        </p:txBody>
      </p:sp>
      <p:grpSp>
        <p:nvGrpSpPr>
          <p:cNvPr id="21" name="object 21"/>
          <p:cNvGrpSpPr/>
          <p:nvPr/>
        </p:nvGrpSpPr>
        <p:grpSpPr>
          <a:xfrm>
            <a:off x="4478865" y="4924261"/>
            <a:ext cx="14144625" cy="5602605"/>
            <a:chOff x="4478865" y="4924261"/>
            <a:chExt cx="14144625" cy="5602605"/>
          </a:xfrm>
        </p:grpSpPr>
        <p:sp>
          <p:nvSpPr>
            <p:cNvPr id="22" name="object 22"/>
            <p:cNvSpPr/>
            <p:nvPr/>
          </p:nvSpPr>
          <p:spPr>
            <a:xfrm>
              <a:off x="4816026" y="6987321"/>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screen">
              <a:extLst>
                <a:ext uri="{28A0092B-C50C-407E-A947-70E740481C1C}">
                  <a14:useLocalDpi xmlns:a14="http://schemas.microsoft.com/office/drawing/2010/main"/>
                </a:ext>
              </a:extLst>
            </a:blip>
            <a:stretch>
              <a:fillRect/>
            </a:stretch>
          </p:blipFill>
          <p:spPr>
            <a:xfrm>
              <a:off x="5770783" y="6876684"/>
              <a:ext cx="372628" cy="90845"/>
            </a:xfrm>
            <a:prstGeom prst="rect">
              <a:avLst/>
            </a:prstGeom>
          </p:spPr>
        </p:pic>
        <p:sp>
          <p:nvSpPr>
            <p:cNvPr id="24" name="object 24"/>
            <p:cNvSpPr/>
            <p:nvPr/>
          </p:nvSpPr>
          <p:spPr>
            <a:xfrm>
              <a:off x="7220725" y="6987330"/>
              <a:ext cx="2408555" cy="27940"/>
            </a:xfrm>
            <a:custGeom>
              <a:avLst/>
              <a:gdLst/>
              <a:ahLst/>
              <a:cxnLst/>
              <a:rect l="l" t="t" r="r" b="b"/>
              <a:pathLst>
                <a:path w="2408554" h="27940">
                  <a:moveTo>
                    <a:pt x="2408529" y="6299"/>
                  </a:moveTo>
                  <a:lnTo>
                    <a:pt x="2405481" y="6299"/>
                  </a:lnTo>
                  <a:lnTo>
                    <a:pt x="2405481" y="0"/>
                  </a:lnTo>
                  <a:lnTo>
                    <a:pt x="0" y="0"/>
                  </a:lnTo>
                  <a:lnTo>
                    <a:pt x="0" y="6299"/>
                  </a:lnTo>
                  <a:lnTo>
                    <a:pt x="0" y="21424"/>
                  </a:lnTo>
                  <a:lnTo>
                    <a:pt x="0" y="27724"/>
                  </a:lnTo>
                  <a:lnTo>
                    <a:pt x="2405278" y="27724"/>
                  </a:lnTo>
                  <a:lnTo>
                    <a:pt x="2405278" y="21424"/>
                  </a:lnTo>
                  <a:lnTo>
                    <a:pt x="2408529" y="21424"/>
                  </a:lnTo>
                  <a:lnTo>
                    <a:pt x="2408529"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screen">
              <a:extLst>
                <a:ext uri="{28A0092B-C50C-407E-A947-70E740481C1C}">
                  <a14:useLocalDpi xmlns:a14="http://schemas.microsoft.com/office/drawing/2010/main"/>
                </a:ext>
              </a:extLst>
            </a:blip>
            <a:stretch>
              <a:fillRect/>
            </a:stretch>
          </p:blipFill>
          <p:spPr>
            <a:xfrm>
              <a:off x="7178673" y="6957759"/>
              <a:ext cx="87946" cy="86659"/>
            </a:xfrm>
            <a:prstGeom prst="rect">
              <a:avLst/>
            </a:prstGeom>
          </p:spPr>
        </p:pic>
        <p:pic>
          <p:nvPicPr>
            <p:cNvPr id="26" name="object 26"/>
            <p:cNvPicPr/>
            <p:nvPr/>
          </p:nvPicPr>
          <p:blipFill>
            <a:blip r:embed="rId5" cstate="screen">
              <a:extLst>
                <a:ext uri="{28A0092B-C50C-407E-A947-70E740481C1C}">
                  <a14:useLocalDpi xmlns:a14="http://schemas.microsoft.com/office/drawing/2010/main"/>
                </a:ext>
              </a:extLst>
            </a:blip>
            <a:stretch>
              <a:fillRect/>
            </a:stretch>
          </p:blipFill>
          <p:spPr>
            <a:xfrm>
              <a:off x="4671157" y="6936648"/>
              <a:ext cx="171352" cy="114705"/>
            </a:xfrm>
            <a:prstGeom prst="rect">
              <a:avLst/>
            </a:prstGeom>
          </p:spPr>
        </p:pic>
        <p:sp>
          <p:nvSpPr>
            <p:cNvPr id="27" name="object 27"/>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9562854" y="5282779"/>
            <a:ext cx="8293100" cy="1140460"/>
          </a:xfrm>
          <a:prstGeom prst="rect">
            <a:avLst/>
          </a:prstGeom>
        </p:spPr>
        <p:txBody>
          <a:bodyPr vert="horz" wrap="square" lIns="0" tIns="12065" rIns="0" bIns="0" rtlCol="0">
            <a:spAutoFit/>
          </a:bodyPr>
          <a:lstStyle/>
          <a:p>
            <a:pPr marL="12700" marR="5080" algn="just">
              <a:lnSpc>
                <a:spcPct val="106000"/>
              </a:lnSpc>
              <a:spcBef>
                <a:spcPts val="95"/>
              </a:spcBef>
            </a:pPr>
            <a:r>
              <a:rPr lang="en" sz="2300" i="1" spc="-140" dirty="0">
                <a:solidFill>
                  <a:srgbClr val="231F20"/>
                </a:solidFill>
                <a:latin typeface="Arial Narrow"/>
                <a:cs typeface="Arial Narrow"/>
              </a:rPr>
              <a:t>Reusing the same password for all your online accounts is not a good practice at all. By varying passwords and using a strong, unique password per account, the risk of cascading hacks is reduced.</a:t>
            </a:r>
            <a:endParaRPr sz="2300" dirty="0">
              <a:latin typeface="Arial Narrow"/>
              <a:cs typeface="Arial Narrow"/>
            </a:endParaRPr>
          </a:p>
        </p:txBody>
      </p:sp>
      <p:sp>
        <p:nvSpPr>
          <p:cNvPr id="31" name="object 31"/>
          <p:cNvSpPr txBox="1"/>
          <p:nvPr/>
        </p:nvSpPr>
        <p:spPr>
          <a:xfrm>
            <a:off x="9562854" y="6417492"/>
            <a:ext cx="8409940" cy="377825"/>
          </a:xfrm>
          <a:prstGeom prst="rect">
            <a:avLst/>
          </a:prstGeom>
        </p:spPr>
        <p:txBody>
          <a:bodyPr vert="horz" wrap="square" lIns="0" tIns="13335" rIns="0" bIns="0" rtlCol="0">
            <a:spAutoFit/>
          </a:bodyPr>
          <a:lstStyle/>
          <a:p>
            <a:pPr marL="12700">
              <a:lnSpc>
                <a:spcPct val="100000"/>
              </a:lnSpc>
              <a:spcBef>
                <a:spcPts val="105"/>
              </a:spcBef>
            </a:pPr>
            <a:r>
              <a:rPr lang="en" sz="2300" i="1" spc="-180" dirty="0">
                <a:solidFill>
                  <a:srgbClr val="231F20"/>
                </a:solidFill>
                <a:latin typeface="Arial Narrow"/>
                <a:cs typeface="Arial Narrow"/>
              </a:rPr>
              <a:t>So one of the most effective cybersecurity measures is to have a word from</a:t>
            </a:r>
            <a:endParaRPr sz="2300" dirty="0">
              <a:latin typeface="Arial Narrow"/>
              <a:cs typeface="Arial Narrow"/>
            </a:endParaRPr>
          </a:p>
        </p:txBody>
      </p:sp>
      <p:sp>
        <p:nvSpPr>
          <p:cNvPr id="32" name="object 32"/>
          <p:cNvSpPr txBox="1"/>
          <p:nvPr/>
        </p:nvSpPr>
        <p:spPr>
          <a:xfrm>
            <a:off x="9562854" y="6769313"/>
            <a:ext cx="8511540" cy="768985"/>
          </a:xfrm>
          <a:prstGeom prst="rect">
            <a:avLst/>
          </a:prstGeom>
        </p:spPr>
        <p:txBody>
          <a:bodyPr vert="horz" wrap="square" lIns="0" tIns="12065" rIns="0" bIns="0" rtlCol="0">
            <a:spAutoFit/>
          </a:bodyPr>
          <a:lstStyle/>
          <a:p>
            <a:pPr marL="12700" marR="5080">
              <a:lnSpc>
                <a:spcPct val="106000"/>
              </a:lnSpc>
              <a:spcBef>
                <a:spcPts val="95"/>
              </a:spcBef>
            </a:pPr>
            <a:r>
              <a:rPr lang="en" sz="2300" i="1" spc="-120" dirty="0">
                <a:solidFill>
                  <a:srgbClr val="231F20"/>
                </a:solidFill>
                <a:latin typeface="Arial Narrow"/>
                <a:cs typeface="Arial Narrow"/>
              </a:rPr>
              <a:t>Different for each of your accounts and devices, but it's not easy to remember each of them. One solution is to use a password manager:</a:t>
            </a:r>
            <a:endParaRPr sz="2300" dirty="0">
              <a:latin typeface="Arial Narrow"/>
              <a:cs typeface="Arial Narrow"/>
            </a:endParaRPr>
          </a:p>
        </p:txBody>
      </p:sp>
      <p:sp>
        <p:nvSpPr>
          <p:cNvPr id="33" name="object 33"/>
          <p:cNvSpPr txBox="1"/>
          <p:nvPr/>
        </p:nvSpPr>
        <p:spPr>
          <a:xfrm>
            <a:off x="9562854" y="7532393"/>
            <a:ext cx="5436235" cy="377825"/>
          </a:xfrm>
          <a:prstGeom prst="rect">
            <a:avLst/>
          </a:prstGeom>
        </p:spPr>
        <p:txBody>
          <a:bodyPr vert="horz" wrap="square" lIns="0" tIns="13335" rIns="0" bIns="0" rtlCol="0">
            <a:spAutoFit/>
          </a:bodyPr>
          <a:lstStyle/>
          <a:p>
            <a:pPr marL="12700">
              <a:lnSpc>
                <a:spcPct val="100000"/>
              </a:lnSpc>
              <a:spcBef>
                <a:spcPts val="105"/>
              </a:spcBef>
            </a:pPr>
            <a:r>
              <a:rPr lang="en" sz="2300" i="1" spc="-20" dirty="0">
                <a:solidFill>
                  <a:srgbClr val="231F20"/>
                </a:solidFill>
                <a:latin typeface="Arial Narrow"/>
                <a:cs typeface="Arial Narrow"/>
              </a:rPr>
              <a:t>All you need to do is remember a single strong password.</a:t>
            </a:r>
            <a:endParaRPr sz="2300" dirty="0">
              <a:latin typeface="Arial Narrow"/>
              <a:cs typeface="Arial Narrow"/>
            </a:endParaRPr>
          </a:p>
        </p:txBody>
      </p:sp>
      <p:sp>
        <p:nvSpPr>
          <p:cNvPr id="34" name="object 34"/>
          <p:cNvSpPr txBox="1"/>
          <p:nvPr/>
        </p:nvSpPr>
        <p:spPr>
          <a:xfrm>
            <a:off x="9562854" y="8273465"/>
            <a:ext cx="7962900" cy="367408"/>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Next, review the risks of using a password</a:t>
            </a:r>
            <a:endParaRPr sz="2300" b="1" dirty="0">
              <a:latin typeface="Calibri"/>
              <a:cs typeface="Calibri"/>
            </a:endParaRPr>
          </a:p>
        </p:txBody>
      </p:sp>
      <p:sp>
        <p:nvSpPr>
          <p:cNvPr id="35" name="object 35"/>
          <p:cNvSpPr txBox="1"/>
          <p:nvPr/>
        </p:nvSpPr>
        <p:spPr>
          <a:xfrm>
            <a:off x="9562854" y="8570896"/>
            <a:ext cx="2775196"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unique by specifying:</a:t>
            </a:r>
            <a:endParaRPr sz="2300" b="1" dirty="0">
              <a:latin typeface="Calibri"/>
              <a:cs typeface="Calibri"/>
            </a:endParaRPr>
          </a:p>
        </p:txBody>
      </p:sp>
      <p:sp>
        <p:nvSpPr>
          <p:cNvPr id="36" name="object 36"/>
          <p:cNvSpPr txBox="1"/>
          <p:nvPr/>
        </p:nvSpPr>
        <p:spPr>
          <a:xfrm>
            <a:off x="9562854" y="8996669"/>
            <a:ext cx="7978140" cy="367408"/>
          </a:xfrm>
          <a:prstGeom prst="rect">
            <a:avLst/>
          </a:prstGeom>
        </p:spPr>
        <p:txBody>
          <a:bodyPr vert="horz" wrap="square" lIns="0" tIns="13335" rIns="0" bIns="0" rtlCol="0">
            <a:spAutoFit/>
          </a:bodyPr>
          <a:lstStyle/>
          <a:p>
            <a:pPr marL="12700">
              <a:lnSpc>
                <a:spcPct val="100000"/>
              </a:lnSpc>
              <a:spcBef>
                <a:spcPts val="105"/>
              </a:spcBef>
            </a:pPr>
            <a:r>
              <a:rPr lang="en" sz="2300" i="1" spc="-190" dirty="0">
                <a:solidFill>
                  <a:srgbClr val="231F20"/>
                </a:solidFill>
                <a:latin typeface="Arial Narrow"/>
                <a:cs typeface="Arial Narrow"/>
              </a:rPr>
              <a:t>The main risk of using a single password for all your accounts is to get</a:t>
            </a:r>
            <a:endParaRPr sz="2300" dirty="0">
              <a:latin typeface="Arial Narrow"/>
              <a:cs typeface="Arial Narrow"/>
            </a:endParaRPr>
          </a:p>
        </p:txBody>
      </p:sp>
      <p:sp>
        <p:nvSpPr>
          <p:cNvPr id="37" name="object 37"/>
          <p:cNvSpPr txBox="1"/>
          <p:nvPr/>
        </p:nvSpPr>
        <p:spPr>
          <a:xfrm>
            <a:off x="9562854" y="9348491"/>
            <a:ext cx="7962900" cy="768985"/>
          </a:xfrm>
          <a:prstGeom prst="rect">
            <a:avLst/>
          </a:prstGeom>
        </p:spPr>
        <p:txBody>
          <a:bodyPr vert="horz" wrap="square" lIns="0" tIns="33655" rIns="0" bIns="0" rtlCol="0">
            <a:spAutoFit/>
          </a:bodyPr>
          <a:lstStyle/>
          <a:p>
            <a:pPr marL="12700">
              <a:lnSpc>
                <a:spcPct val="100000"/>
              </a:lnSpc>
              <a:spcBef>
                <a:spcPts val="265"/>
              </a:spcBef>
            </a:pPr>
            <a:r>
              <a:rPr lang="en" sz="2300" i="1" spc="-75" dirty="0">
                <a:solidFill>
                  <a:srgbClr val="231F20"/>
                </a:solidFill>
                <a:latin typeface="Arial Narrow"/>
                <a:cs typeface="Arial Narrow"/>
              </a:rPr>
              <a:t>hack all of their personal data. Because if a hacker manages to find out your</a:t>
            </a:r>
            <a:endParaRPr sz="2300" dirty="0">
              <a:latin typeface="Arial Narrow"/>
              <a:cs typeface="Arial Narrow"/>
            </a:endParaRPr>
          </a:p>
          <a:p>
            <a:pPr marL="12700">
              <a:lnSpc>
                <a:spcPct val="100000"/>
              </a:lnSpc>
              <a:spcBef>
                <a:spcPts val="165"/>
              </a:spcBef>
            </a:pPr>
            <a:r>
              <a:rPr lang="en" sz="2300" i="1" spc="-180" dirty="0">
                <a:solidFill>
                  <a:srgbClr val="231F20"/>
                </a:solidFill>
                <a:latin typeface="Arial Narrow"/>
                <a:cs typeface="Arial Narrow"/>
              </a:rPr>
              <a:t>authentication methods on a site, it can then use them on all your accounts.</a:t>
            </a:r>
            <a:endParaRPr sz="2300" dirty="0">
              <a:latin typeface="Arial Narrow"/>
              <a:cs typeface="Arial Narrow"/>
            </a:endParaRPr>
          </a:p>
        </p:txBody>
      </p:sp>
      <p:grpSp>
        <p:nvGrpSpPr>
          <p:cNvPr id="38" name="object 38"/>
          <p:cNvGrpSpPr/>
          <p:nvPr/>
        </p:nvGrpSpPr>
        <p:grpSpPr>
          <a:xfrm>
            <a:off x="1238349" y="3041909"/>
            <a:ext cx="13124180" cy="4420235"/>
            <a:chOff x="1238349" y="3041909"/>
            <a:chExt cx="13124180" cy="4420235"/>
          </a:xfrm>
        </p:grpSpPr>
        <p:sp>
          <p:nvSpPr>
            <p:cNvPr id="39" name="object 39"/>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0" name="object 40"/>
            <p:cNvPicPr/>
            <p:nvPr/>
          </p:nvPicPr>
          <p:blipFill>
            <a:blip r:embed="rId6" cstate="screen">
              <a:extLst>
                <a:ext uri="{28A0092B-C50C-407E-A947-70E740481C1C}">
                  <a14:useLocalDpi xmlns:a14="http://schemas.microsoft.com/office/drawing/2010/main"/>
                </a:ext>
              </a:extLst>
            </a:blip>
            <a:stretch>
              <a:fillRect/>
            </a:stretch>
          </p:blipFill>
          <p:spPr>
            <a:xfrm>
              <a:off x="1322961" y="3041909"/>
              <a:ext cx="13038946" cy="4271622"/>
            </a:xfrm>
            <a:prstGeom prst="rect">
              <a:avLst/>
            </a:prstGeom>
          </p:spPr>
        </p:pic>
      </p:grpSp>
      <p:sp>
        <p:nvSpPr>
          <p:cNvPr id="41" name="object 41"/>
          <p:cNvSpPr txBox="1"/>
          <p:nvPr/>
        </p:nvSpPr>
        <p:spPr>
          <a:xfrm>
            <a:off x="1238349" y="4182479"/>
            <a:ext cx="5582920" cy="231345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a:lnSpc>
                <a:spcPct val="100000"/>
              </a:lnSpc>
              <a:spcBef>
                <a:spcPts val="45"/>
              </a:spcBef>
            </a:pPr>
            <a:endParaRPr lang="fr-FR" sz="2550" b="1" spc="-150" dirty="0">
              <a:latin typeface="Times New Roman"/>
              <a:cs typeface="Times New Roman"/>
            </a:endParaRPr>
          </a:p>
          <a:p>
            <a:pPr marL="1915160">
              <a:lnSpc>
                <a:spcPts val="1889"/>
              </a:lnSpc>
            </a:pPr>
            <a:r>
              <a:rPr lang="en" sz="1700" b="1" spc="-150" dirty="0">
                <a:solidFill>
                  <a:srgbClr val="1D1D1B"/>
                </a:solidFill>
                <a:latin typeface="Calibri"/>
                <a:cs typeface="Calibri"/>
              </a:rPr>
              <a:t>ACTIVITY 1</a:t>
            </a:r>
            <a:endParaRPr lang="fr-FR" sz="1700" b="1" spc="-150" dirty="0">
              <a:latin typeface="Calibri"/>
              <a:cs typeface="Calibri"/>
            </a:endParaRPr>
          </a:p>
          <a:p>
            <a:pPr marL="1915160">
              <a:lnSpc>
                <a:spcPts val="2990"/>
              </a:lnSpc>
            </a:pPr>
            <a:r>
              <a:rPr lang="en" sz="2750" b="1" spc="-150" dirty="0">
                <a:solidFill>
                  <a:srgbClr val="1D1D1B"/>
                </a:solidFill>
                <a:latin typeface="Calibri"/>
                <a:cs typeface="Calibri"/>
              </a:rPr>
              <a:t>A GOOD PASSWORD,</a:t>
            </a:r>
            <a:endParaRPr lang="fr-FR" sz="2750" b="1" spc="-150" dirty="0">
              <a:latin typeface="Calibri"/>
              <a:cs typeface="Calibri"/>
            </a:endParaRPr>
          </a:p>
          <a:p>
            <a:pPr marL="1915160">
              <a:lnSpc>
                <a:spcPts val="1710"/>
              </a:lnSpc>
            </a:pPr>
            <a:r>
              <a:rPr lang="en" sz="1700" b="1" spc="-150" dirty="0">
                <a:solidFill>
                  <a:srgbClr val="1D1D1B"/>
                </a:solidFill>
                <a:latin typeface="Calibri"/>
                <a:cs typeface="Calibri"/>
              </a:rPr>
              <a:t>IT'S YOUR BEST</a:t>
            </a:r>
            <a:endParaRPr lang="fr-FR" sz="1700" b="1" spc="-150" dirty="0">
              <a:latin typeface="Calibri"/>
              <a:cs typeface="Calibri"/>
            </a:endParaRPr>
          </a:p>
          <a:p>
            <a:pPr marL="1915160">
              <a:lnSpc>
                <a:spcPts val="3130"/>
              </a:lnSpc>
            </a:pPr>
            <a:r>
              <a:rPr lang="en" sz="2750" b="1" spc="-150" dirty="0">
                <a:solidFill>
                  <a:srgbClr val="1D1D1B"/>
                </a:solidFill>
                <a:latin typeface="Calibri"/>
                <a:cs typeface="Calibri"/>
              </a:rPr>
              <a:t>LINE OF DEFENSE</a:t>
            </a:r>
            <a:endParaRPr lang="fr-FR" sz="2750" b="1" spc="-150" dirty="0">
              <a:latin typeface="Calibri"/>
              <a:cs typeface="Calibri"/>
            </a:endParaRPr>
          </a:p>
        </p:txBody>
      </p:sp>
      <p:sp>
        <p:nvSpPr>
          <p:cNvPr id="42" name="object 42"/>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43" name="object 43"/>
          <p:cNvSpPr txBox="1"/>
          <p:nvPr/>
        </p:nvSpPr>
        <p:spPr>
          <a:xfrm>
            <a:off x="6823110" y="3301862"/>
            <a:ext cx="6048340" cy="873316"/>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150" dirty="0">
                <a:solidFill>
                  <a:srgbClr val="231F20"/>
                </a:solidFill>
                <a:latin typeface="Arial Narrow"/>
                <a:cs typeface="Arial Narrow"/>
              </a:rPr>
              <a:t>Why is it important to choose a good password?</a:t>
            </a:r>
            <a:endParaRPr sz="2300" dirty="0">
              <a:latin typeface="Arial Narrow"/>
              <a:cs typeface="Arial Narrow"/>
            </a:endParaRPr>
          </a:p>
        </p:txBody>
      </p:sp>
      <p:grpSp>
        <p:nvGrpSpPr>
          <p:cNvPr id="45" name="object 2">
            <a:extLst>
              <a:ext uri="{FF2B5EF4-FFF2-40B4-BE49-F238E27FC236}">
                <a16:creationId xmlns:a16="http://schemas.microsoft.com/office/drawing/2014/main" id="{2424DAC0-2275-DB51-6368-C12992336C23}"/>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0B3CFC81-54CF-135A-94FF-A85C3F015C5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0654C27E-FEC4-79E4-CCA9-793188863C6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E57DE1BC-E537-9105-7C59-FE4EEBE7EA29}"/>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D9F1591D-DAD5-21CB-8667-DB7328590FF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AC713D4B-6DBE-401F-CA95-21ACDC0DF3CC}"/>
                </a:ext>
              </a:extLst>
            </p:cNvPr>
            <p:cNvPicPr/>
            <p:nvPr/>
          </p:nvPicPr>
          <p:blipFill>
            <a:blip r:embed="rId7"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BCF6AE73-19D8-8951-A8AA-AE2F82F8B601}"/>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A4D729F8-78D6-29E9-9623-B06E05C332F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9981696D-F1C0-FEDF-DC03-E1CF1A9A871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4" name="object 11">
            <a:extLst>
              <a:ext uri="{FF2B5EF4-FFF2-40B4-BE49-F238E27FC236}">
                <a16:creationId xmlns:a16="http://schemas.microsoft.com/office/drawing/2014/main" id="{ECB0B635-F06E-E613-FB76-DE256888732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5" name="object 12">
            <a:extLst>
              <a:ext uri="{FF2B5EF4-FFF2-40B4-BE49-F238E27FC236}">
                <a16:creationId xmlns:a16="http://schemas.microsoft.com/office/drawing/2014/main" id="{04678DEC-AFA7-C21D-C11D-B9E0C388A56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56" name="object 17">
            <a:extLst>
              <a:ext uri="{FF2B5EF4-FFF2-40B4-BE49-F238E27FC236}">
                <a16:creationId xmlns:a16="http://schemas.microsoft.com/office/drawing/2014/main" id="{330FDC2D-CAAD-4860-056B-012638E74453}"/>
              </a:ext>
            </a:extLst>
          </p:cNvPr>
          <p:cNvPicPr/>
          <p:nvPr/>
        </p:nvPicPr>
        <p:blipFill>
          <a:blip r:embed="rId8"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B6D322FB-FE77-7EAF-DDC8-5165D6A3A6FD}"/>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900E9775-F8BE-12C4-FD24-FE0A180EDDBF}"/>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7034131" y="8049262"/>
            <a:ext cx="2807335" cy="1784985"/>
          </a:xfrm>
          <a:prstGeom prst="rect">
            <a:avLst/>
          </a:prstGeom>
        </p:spPr>
        <p:txBody>
          <a:bodyPr vert="horz" wrap="square" lIns="0" tIns="0" rIns="0" bIns="0" rtlCol="0">
            <a:spAutoFit/>
          </a:bodyPr>
          <a:lstStyle/>
          <a:p>
            <a:pPr marL="147955">
              <a:lnSpc>
                <a:spcPts val="1805"/>
              </a:lnSpc>
            </a:pPr>
            <a:r>
              <a:rPr lang="en" sz="1550" spc="165" dirty="0">
                <a:solidFill>
                  <a:srgbClr val="231F20"/>
                </a:solidFill>
                <a:latin typeface="Calibri"/>
                <a:cs typeface="Calibri"/>
              </a:rPr>
              <a:t>Create a strong password</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 pos="2259965" algn="l"/>
              </a:tabLst>
            </a:pPr>
            <a:r>
              <a:rPr lang="en" sz="1100" spc="-10" dirty="0">
                <a:solidFill>
                  <a:srgbClr val="231F20"/>
                </a:solidFill>
                <a:latin typeface="Calibri"/>
                <a:cs typeface="Calibri"/>
              </a:rPr>
              <a:t>Complete Doesn't Say Anything Unique</a:t>
            </a:r>
            <a:endParaRPr sz="1100" dirty="0">
              <a:latin typeface="Calibri"/>
              <a:cs typeface="Calibri"/>
            </a:endParaRPr>
          </a:p>
          <a:p>
            <a:pPr marL="160655">
              <a:lnSpc>
                <a:spcPts val="1090"/>
              </a:lnSpc>
              <a:tabLst>
                <a:tab pos="1206500" algn="l"/>
              </a:tabLst>
            </a:pPr>
            <a:r>
              <a:rPr lang="en" sz="825" baseline="10101" dirty="0">
                <a:solidFill>
                  <a:srgbClr val="231F20"/>
                </a:solidFill>
                <a:latin typeface="Calibri"/>
                <a:cs typeface="Calibri"/>
              </a:rPr>
              <a:t>contains at least </a:t>
            </a:r>
            <a:r>
              <a:rPr lang="en" sz="1100" spc="110" dirty="0">
                <a:solidFill>
                  <a:srgbClr val="231F20"/>
                </a:solidFill>
                <a:latin typeface="Calibri"/>
                <a:cs typeface="Calibri"/>
              </a:rPr>
              <a:t>on you</a:t>
            </a:r>
            <a:endParaRPr sz="1100" dirty="0">
              <a:latin typeface="Calibri"/>
              <a:cs typeface="Calibri"/>
            </a:endParaRPr>
          </a:p>
          <a:p>
            <a:pPr marR="1905000" algn="ctr">
              <a:lnSpc>
                <a:spcPts val="540"/>
              </a:lnSpc>
            </a:pPr>
            <a:r>
              <a:rPr lang="en" sz="550" dirty="0">
                <a:solidFill>
                  <a:srgbClr val="231F20"/>
                </a:solidFill>
                <a:latin typeface="Calibri"/>
                <a:cs typeface="Calibri"/>
              </a:rPr>
              <a:t>14 characters and 4 types</a:t>
            </a:r>
            <a:endParaRPr sz="550" dirty="0">
              <a:latin typeface="Calibri"/>
              <a:cs typeface="Calibri"/>
            </a:endParaRPr>
          </a:p>
          <a:p>
            <a:pPr marR="1905000" algn="ctr">
              <a:lnSpc>
                <a:spcPts val="640"/>
              </a:lnSpc>
              <a:spcBef>
                <a:spcPts val="30"/>
              </a:spcBef>
            </a:pPr>
            <a:r>
              <a:rPr lang="en" sz="550" dirty="0">
                <a:solidFill>
                  <a:srgbClr val="231F20"/>
                </a:solidFill>
                <a:latin typeface="Calibri"/>
                <a:cs typeface="Calibri"/>
              </a:rPr>
              <a:t>different: lowercase, uppercase, numbers and special characters (€, ?,, #...)</a:t>
            </a:r>
            <a:endParaRPr sz="550" dirty="0">
              <a:latin typeface="Calibri"/>
              <a:cs typeface="Calibri"/>
            </a:endParaRPr>
          </a:p>
        </p:txBody>
      </p:sp>
      <p:grpSp>
        <p:nvGrpSpPr>
          <p:cNvPr id="11" name="object 11"/>
          <p:cNvGrpSpPr/>
          <p:nvPr/>
        </p:nvGrpSpPr>
        <p:grpSpPr>
          <a:xfrm>
            <a:off x="6036297" y="7473353"/>
            <a:ext cx="5006340" cy="2940685"/>
            <a:chOff x="6036297" y="7473353"/>
            <a:chExt cx="5006340" cy="2940685"/>
          </a:xfrm>
        </p:grpSpPr>
        <p:sp>
          <p:nvSpPr>
            <p:cNvPr id="12" name="object 12"/>
            <p:cNvSpPr/>
            <p:nvPr/>
          </p:nvSpPr>
          <p:spPr>
            <a:xfrm>
              <a:off x="6036297"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13" name="object 13"/>
            <p:cNvSpPr/>
            <p:nvPr/>
          </p:nvSpPr>
          <p:spPr>
            <a:xfrm>
              <a:off x="6148194"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14" name="object 14"/>
            <p:cNvSpPr/>
            <p:nvPr/>
          </p:nvSpPr>
          <p:spPr>
            <a:xfrm>
              <a:off x="7237484"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5" name="object 15"/>
            <p:cNvSpPr/>
            <p:nvPr/>
          </p:nvSpPr>
          <p:spPr>
            <a:xfrm>
              <a:off x="7236092" y="8855449"/>
              <a:ext cx="507365" cy="246379"/>
            </a:xfrm>
            <a:custGeom>
              <a:avLst/>
              <a:gdLst/>
              <a:ahLst/>
              <a:cxnLst/>
              <a:rect l="l" t="t" r="r" b="b"/>
              <a:pathLst>
                <a:path w="507365" h="246379">
                  <a:moveTo>
                    <a:pt x="506971" y="70815"/>
                  </a:moveTo>
                  <a:lnTo>
                    <a:pt x="506857" y="67589"/>
                  </a:lnTo>
                  <a:lnTo>
                    <a:pt x="506260" y="2247"/>
                  </a:lnTo>
                  <a:lnTo>
                    <a:pt x="493674" y="7899"/>
                  </a:lnTo>
                  <a:lnTo>
                    <a:pt x="481241" y="14592"/>
                  </a:lnTo>
                  <a:lnTo>
                    <a:pt x="469074" y="21678"/>
                  </a:lnTo>
                  <a:lnTo>
                    <a:pt x="446100" y="34963"/>
                  </a:lnTo>
                  <a:lnTo>
                    <a:pt x="413600" y="55867"/>
                  </a:lnTo>
                  <a:lnTo>
                    <a:pt x="375018" y="82550"/>
                  </a:lnTo>
                  <a:lnTo>
                    <a:pt x="336918" y="109169"/>
                  </a:lnTo>
                  <a:lnTo>
                    <a:pt x="298869" y="135547"/>
                  </a:lnTo>
                  <a:lnTo>
                    <a:pt x="260451" y="161556"/>
                  </a:lnTo>
                  <a:lnTo>
                    <a:pt x="254469" y="165531"/>
                  </a:lnTo>
                  <a:lnTo>
                    <a:pt x="251028" y="171996"/>
                  </a:lnTo>
                  <a:lnTo>
                    <a:pt x="190754" y="122250"/>
                  </a:lnTo>
                  <a:lnTo>
                    <a:pt x="146177" y="90601"/>
                  </a:lnTo>
                  <a:lnTo>
                    <a:pt x="100482" y="59143"/>
                  </a:lnTo>
                  <a:lnTo>
                    <a:pt x="54737" y="29197"/>
                  </a:lnTo>
                  <a:lnTo>
                    <a:pt x="9969" y="2120"/>
                  </a:lnTo>
                  <a:lnTo>
                    <a:pt x="6248" y="0"/>
                  </a:lnTo>
                  <a:lnTo>
                    <a:pt x="1511" y="5384"/>
                  </a:lnTo>
                  <a:lnTo>
                    <a:pt x="38" y="52044"/>
                  </a:lnTo>
                  <a:lnTo>
                    <a:pt x="0" y="65341"/>
                  </a:lnTo>
                  <a:lnTo>
                    <a:pt x="6057" y="78943"/>
                  </a:lnTo>
                  <a:lnTo>
                    <a:pt x="203276" y="219125"/>
                  </a:lnTo>
                  <a:lnTo>
                    <a:pt x="235991" y="238887"/>
                  </a:lnTo>
                  <a:lnTo>
                    <a:pt x="253530" y="245719"/>
                  </a:lnTo>
                  <a:lnTo>
                    <a:pt x="253720" y="245783"/>
                  </a:lnTo>
                  <a:lnTo>
                    <a:pt x="253746" y="245643"/>
                  </a:lnTo>
                  <a:lnTo>
                    <a:pt x="273253" y="232537"/>
                  </a:lnTo>
                  <a:lnTo>
                    <a:pt x="314109" y="206248"/>
                  </a:lnTo>
                  <a:lnTo>
                    <a:pt x="333819" y="193001"/>
                  </a:lnTo>
                  <a:lnTo>
                    <a:pt x="374726" y="165138"/>
                  </a:lnTo>
                  <a:lnTo>
                    <a:pt x="418376" y="138557"/>
                  </a:lnTo>
                  <a:lnTo>
                    <a:pt x="448056" y="120713"/>
                  </a:lnTo>
                  <a:lnTo>
                    <a:pt x="476338" y="101219"/>
                  </a:lnTo>
                  <a:lnTo>
                    <a:pt x="501916" y="78524"/>
                  </a:lnTo>
                  <a:lnTo>
                    <a:pt x="504774" y="75488"/>
                  </a:lnTo>
                  <a:lnTo>
                    <a:pt x="506971" y="70815"/>
                  </a:lnTo>
                  <a:close/>
                </a:path>
              </a:pathLst>
            </a:custGeom>
            <a:solidFill>
              <a:srgbClr val="0A6868"/>
            </a:solidFill>
          </p:spPr>
          <p:txBody>
            <a:bodyPr wrap="square" lIns="0" tIns="0" rIns="0" bIns="0" rtlCol="0"/>
            <a:lstStyle/>
            <a:p>
              <a:endParaRPr dirty="0"/>
            </a:p>
          </p:txBody>
        </p:sp>
        <p:sp>
          <p:nvSpPr>
            <p:cNvPr id="16" name="object 16"/>
            <p:cNvSpPr/>
            <p:nvPr/>
          </p:nvSpPr>
          <p:spPr>
            <a:xfrm>
              <a:off x="8254783"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7" name="object 17"/>
            <p:cNvSpPr/>
            <p:nvPr/>
          </p:nvSpPr>
          <p:spPr>
            <a:xfrm>
              <a:off x="8253400" y="8855449"/>
              <a:ext cx="507365" cy="246379"/>
            </a:xfrm>
            <a:custGeom>
              <a:avLst/>
              <a:gdLst/>
              <a:ahLst/>
              <a:cxnLst/>
              <a:rect l="l" t="t" r="r" b="b"/>
              <a:pathLst>
                <a:path w="507365" h="246379">
                  <a:moveTo>
                    <a:pt x="506958" y="70815"/>
                  </a:moveTo>
                  <a:lnTo>
                    <a:pt x="506844" y="67589"/>
                  </a:lnTo>
                  <a:lnTo>
                    <a:pt x="506247" y="2247"/>
                  </a:lnTo>
                  <a:lnTo>
                    <a:pt x="493661" y="7899"/>
                  </a:lnTo>
                  <a:lnTo>
                    <a:pt x="481241" y="14592"/>
                  </a:lnTo>
                  <a:lnTo>
                    <a:pt x="469061" y="21678"/>
                  </a:lnTo>
                  <a:lnTo>
                    <a:pt x="446087" y="34963"/>
                  </a:lnTo>
                  <a:lnTo>
                    <a:pt x="413588" y="55867"/>
                  </a:lnTo>
                  <a:lnTo>
                    <a:pt x="375018" y="82550"/>
                  </a:lnTo>
                  <a:lnTo>
                    <a:pt x="336905" y="109169"/>
                  </a:lnTo>
                  <a:lnTo>
                    <a:pt x="298856" y="135547"/>
                  </a:lnTo>
                  <a:lnTo>
                    <a:pt x="260451" y="161556"/>
                  </a:lnTo>
                  <a:lnTo>
                    <a:pt x="254457" y="165531"/>
                  </a:lnTo>
                  <a:lnTo>
                    <a:pt x="251015" y="171996"/>
                  </a:lnTo>
                  <a:lnTo>
                    <a:pt x="190741" y="122250"/>
                  </a:lnTo>
                  <a:lnTo>
                    <a:pt x="146177" y="90601"/>
                  </a:lnTo>
                  <a:lnTo>
                    <a:pt x="100482" y="59143"/>
                  </a:lnTo>
                  <a:lnTo>
                    <a:pt x="54724" y="29197"/>
                  </a:lnTo>
                  <a:lnTo>
                    <a:pt x="9956" y="2120"/>
                  </a:lnTo>
                  <a:lnTo>
                    <a:pt x="6248" y="0"/>
                  </a:lnTo>
                  <a:lnTo>
                    <a:pt x="1498" y="5384"/>
                  </a:lnTo>
                  <a:lnTo>
                    <a:pt x="25" y="52044"/>
                  </a:lnTo>
                  <a:lnTo>
                    <a:pt x="0" y="65341"/>
                  </a:lnTo>
                  <a:lnTo>
                    <a:pt x="6057" y="78943"/>
                  </a:lnTo>
                  <a:lnTo>
                    <a:pt x="203263" y="219125"/>
                  </a:lnTo>
                  <a:lnTo>
                    <a:pt x="235978" y="238887"/>
                  </a:lnTo>
                  <a:lnTo>
                    <a:pt x="253517" y="245719"/>
                  </a:lnTo>
                  <a:lnTo>
                    <a:pt x="253720" y="245783"/>
                  </a:lnTo>
                  <a:lnTo>
                    <a:pt x="253758" y="245630"/>
                  </a:lnTo>
                  <a:lnTo>
                    <a:pt x="273253" y="232537"/>
                  </a:lnTo>
                  <a:lnTo>
                    <a:pt x="314096" y="206248"/>
                  </a:lnTo>
                  <a:lnTo>
                    <a:pt x="333819" y="193001"/>
                  </a:lnTo>
                  <a:lnTo>
                    <a:pt x="374713" y="165138"/>
                  </a:lnTo>
                  <a:lnTo>
                    <a:pt x="418363" y="138557"/>
                  </a:lnTo>
                  <a:lnTo>
                    <a:pt x="448043" y="120713"/>
                  </a:lnTo>
                  <a:lnTo>
                    <a:pt x="476338" y="101219"/>
                  </a:lnTo>
                  <a:lnTo>
                    <a:pt x="501916" y="78524"/>
                  </a:lnTo>
                  <a:lnTo>
                    <a:pt x="504774" y="75488"/>
                  </a:lnTo>
                  <a:lnTo>
                    <a:pt x="506958" y="70815"/>
                  </a:lnTo>
                  <a:close/>
                </a:path>
              </a:pathLst>
            </a:custGeom>
            <a:solidFill>
              <a:srgbClr val="0A6868"/>
            </a:solidFill>
          </p:spPr>
          <p:txBody>
            <a:bodyPr wrap="square" lIns="0" tIns="0" rIns="0" bIns="0" rtlCol="0"/>
            <a:lstStyle/>
            <a:p>
              <a:endParaRPr dirty="0"/>
            </a:p>
          </p:txBody>
        </p:sp>
        <p:sp>
          <p:nvSpPr>
            <p:cNvPr id="18" name="object 18"/>
            <p:cNvSpPr/>
            <p:nvPr/>
          </p:nvSpPr>
          <p:spPr>
            <a:xfrm>
              <a:off x="9255104" y="8689441"/>
              <a:ext cx="505459" cy="346075"/>
            </a:xfrm>
            <a:custGeom>
              <a:avLst/>
              <a:gdLst/>
              <a:ahLst/>
              <a:cxnLst/>
              <a:rect l="l" t="t" r="r" b="b"/>
              <a:pathLst>
                <a:path w="505459" h="346075">
                  <a:moveTo>
                    <a:pt x="249092" y="345842"/>
                  </a:moveTo>
                  <a:lnTo>
                    <a:pt x="207327" y="318188"/>
                  </a:lnTo>
                  <a:lnTo>
                    <a:pt x="165862" y="288790"/>
                  </a:lnTo>
                  <a:lnTo>
                    <a:pt x="83233" y="228251"/>
                  </a:lnTo>
                  <a:lnTo>
                    <a:pt x="41767" y="198853"/>
                  </a:lnTo>
                  <a:lnTo>
                    <a:pt x="0" y="171199"/>
                  </a:lnTo>
                  <a:lnTo>
                    <a:pt x="14811" y="161778"/>
                  </a:lnTo>
                  <a:lnTo>
                    <a:pt x="244264" y="4363"/>
                  </a:lnTo>
                  <a:lnTo>
                    <a:pt x="250012" y="556"/>
                  </a:lnTo>
                  <a:lnTo>
                    <a:pt x="263221" y="0"/>
                  </a:lnTo>
                  <a:lnTo>
                    <a:pt x="269407" y="3489"/>
                  </a:lnTo>
                  <a:lnTo>
                    <a:pt x="315127" y="31319"/>
                  </a:lnTo>
                  <a:lnTo>
                    <a:pt x="354471" y="56737"/>
                  </a:lnTo>
                  <a:lnTo>
                    <a:pt x="393147" y="83131"/>
                  </a:lnTo>
                  <a:lnTo>
                    <a:pt x="431131" y="110482"/>
                  </a:lnTo>
                  <a:lnTo>
                    <a:pt x="468399" y="138775"/>
                  </a:lnTo>
                  <a:lnTo>
                    <a:pt x="504927" y="167990"/>
                  </a:lnTo>
                  <a:lnTo>
                    <a:pt x="461208" y="193993"/>
                  </a:lnTo>
                  <a:lnTo>
                    <a:pt x="418508" y="223518"/>
                  </a:lnTo>
                  <a:lnTo>
                    <a:pt x="376386" y="255016"/>
                  </a:lnTo>
                  <a:lnTo>
                    <a:pt x="334403" y="286936"/>
                  </a:lnTo>
                  <a:lnTo>
                    <a:pt x="292118" y="317728"/>
                  </a:lnTo>
                  <a:lnTo>
                    <a:pt x="249092" y="345842"/>
                  </a:lnTo>
                  <a:close/>
                </a:path>
              </a:pathLst>
            </a:custGeom>
            <a:solidFill>
              <a:srgbClr val="38A5B2"/>
            </a:solidFill>
          </p:spPr>
          <p:txBody>
            <a:bodyPr wrap="square" lIns="0" tIns="0" rIns="0" bIns="0" rtlCol="0"/>
            <a:lstStyle/>
            <a:p>
              <a:endParaRPr dirty="0"/>
            </a:p>
          </p:txBody>
        </p:sp>
        <p:sp>
          <p:nvSpPr>
            <p:cNvPr id="19" name="object 19"/>
            <p:cNvSpPr/>
            <p:nvPr/>
          </p:nvSpPr>
          <p:spPr>
            <a:xfrm>
              <a:off x="9253715" y="8498821"/>
              <a:ext cx="507365" cy="602615"/>
            </a:xfrm>
            <a:custGeom>
              <a:avLst/>
              <a:gdLst/>
              <a:ahLst/>
              <a:cxnLst/>
              <a:rect l="l" t="t" r="r" b="b"/>
              <a:pathLst>
                <a:path w="507365" h="602615">
                  <a:moveTo>
                    <a:pt x="450354" y="268020"/>
                  </a:moveTo>
                  <a:lnTo>
                    <a:pt x="447916" y="258876"/>
                  </a:lnTo>
                  <a:lnTo>
                    <a:pt x="442937" y="250596"/>
                  </a:lnTo>
                  <a:lnTo>
                    <a:pt x="377355" y="169837"/>
                  </a:lnTo>
                  <a:lnTo>
                    <a:pt x="407390" y="71780"/>
                  </a:lnTo>
                  <a:lnTo>
                    <a:pt x="408559" y="68364"/>
                  </a:lnTo>
                  <a:lnTo>
                    <a:pt x="409105" y="65176"/>
                  </a:lnTo>
                  <a:lnTo>
                    <a:pt x="409181" y="60883"/>
                  </a:lnTo>
                  <a:lnTo>
                    <a:pt x="406527" y="47701"/>
                  </a:lnTo>
                  <a:lnTo>
                    <a:pt x="399275" y="36868"/>
                  </a:lnTo>
                  <a:lnTo>
                    <a:pt x="388493" y="29438"/>
                  </a:lnTo>
                  <a:lnTo>
                    <a:pt x="375246" y="26479"/>
                  </a:lnTo>
                  <a:lnTo>
                    <a:pt x="373545" y="26466"/>
                  </a:lnTo>
                  <a:lnTo>
                    <a:pt x="372135" y="26530"/>
                  </a:lnTo>
                  <a:lnTo>
                    <a:pt x="368274" y="26758"/>
                  </a:lnTo>
                  <a:lnTo>
                    <a:pt x="364591" y="27597"/>
                  </a:lnTo>
                  <a:lnTo>
                    <a:pt x="361175" y="28956"/>
                  </a:lnTo>
                  <a:lnTo>
                    <a:pt x="263702" y="65176"/>
                  </a:lnTo>
                  <a:lnTo>
                    <a:pt x="218782" y="34429"/>
                  </a:lnTo>
                  <a:lnTo>
                    <a:pt x="171538" y="2070"/>
                  </a:lnTo>
                  <a:lnTo>
                    <a:pt x="164566" y="0"/>
                  </a:lnTo>
                  <a:lnTo>
                    <a:pt x="151765" y="0"/>
                  </a:lnTo>
                  <a:lnTo>
                    <a:pt x="145948" y="1435"/>
                  </a:lnTo>
                  <a:lnTo>
                    <a:pt x="122682" y="36029"/>
                  </a:lnTo>
                  <a:lnTo>
                    <a:pt x="127571" y="139344"/>
                  </a:lnTo>
                  <a:lnTo>
                    <a:pt x="43967" y="201866"/>
                  </a:lnTo>
                  <a:lnTo>
                    <a:pt x="37084" y="208711"/>
                  </a:lnTo>
                  <a:lnTo>
                    <a:pt x="32461" y="216992"/>
                  </a:lnTo>
                  <a:lnTo>
                    <a:pt x="30289" y="226199"/>
                  </a:lnTo>
                  <a:lnTo>
                    <a:pt x="30784" y="235813"/>
                  </a:lnTo>
                  <a:lnTo>
                    <a:pt x="157073" y="289826"/>
                  </a:lnTo>
                  <a:lnTo>
                    <a:pt x="191604" y="387489"/>
                  </a:lnTo>
                  <a:lnTo>
                    <a:pt x="223164" y="410591"/>
                  </a:lnTo>
                  <a:lnTo>
                    <a:pt x="224599" y="410591"/>
                  </a:lnTo>
                  <a:lnTo>
                    <a:pt x="266395" y="376174"/>
                  </a:lnTo>
                  <a:lnTo>
                    <a:pt x="311454" y="308673"/>
                  </a:lnTo>
                  <a:lnTo>
                    <a:pt x="416394" y="306501"/>
                  </a:lnTo>
                  <a:lnTo>
                    <a:pt x="450164" y="277469"/>
                  </a:lnTo>
                  <a:lnTo>
                    <a:pt x="450354" y="268020"/>
                  </a:lnTo>
                  <a:close/>
                </a:path>
                <a:path w="507365" h="602615">
                  <a:moveTo>
                    <a:pt x="506971" y="427443"/>
                  </a:moveTo>
                  <a:lnTo>
                    <a:pt x="506844" y="424218"/>
                  </a:lnTo>
                  <a:lnTo>
                    <a:pt x="506260" y="358876"/>
                  </a:lnTo>
                  <a:lnTo>
                    <a:pt x="493674" y="364528"/>
                  </a:lnTo>
                  <a:lnTo>
                    <a:pt x="481241" y="371221"/>
                  </a:lnTo>
                  <a:lnTo>
                    <a:pt x="469074" y="378307"/>
                  </a:lnTo>
                  <a:lnTo>
                    <a:pt x="446100" y="391591"/>
                  </a:lnTo>
                  <a:lnTo>
                    <a:pt x="413600" y="412496"/>
                  </a:lnTo>
                  <a:lnTo>
                    <a:pt x="375018" y="439178"/>
                  </a:lnTo>
                  <a:lnTo>
                    <a:pt x="336918" y="465797"/>
                  </a:lnTo>
                  <a:lnTo>
                    <a:pt x="298869" y="492175"/>
                  </a:lnTo>
                  <a:lnTo>
                    <a:pt x="260451" y="518185"/>
                  </a:lnTo>
                  <a:lnTo>
                    <a:pt x="254469" y="522160"/>
                  </a:lnTo>
                  <a:lnTo>
                    <a:pt x="251028" y="528624"/>
                  </a:lnTo>
                  <a:lnTo>
                    <a:pt x="190754" y="478878"/>
                  </a:lnTo>
                  <a:lnTo>
                    <a:pt x="146177" y="447230"/>
                  </a:lnTo>
                  <a:lnTo>
                    <a:pt x="100482" y="415772"/>
                  </a:lnTo>
                  <a:lnTo>
                    <a:pt x="54737" y="385826"/>
                  </a:lnTo>
                  <a:lnTo>
                    <a:pt x="9969" y="358749"/>
                  </a:lnTo>
                  <a:lnTo>
                    <a:pt x="6248" y="356628"/>
                  </a:lnTo>
                  <a:lnTo>
                    <a:pt x="1511" y="362013"/>
                  </a:lnTo>
                  <a:lnTo>
                    <a:pt x="38" y="408673"/>
                  </a:lnTo>
                  <a:lnTo>
                    <a:pt x="0" y="421970"/>
                  </a:lnTo>
                  <a:lnTo>
                    <a:pt x="6057" y="435571"/>
                  </a:lnTo>
                  <a:lnTo>
                    <a:pt x="203263" y="575754"/>
                  </a:lnTo>
                  <a:lnTo>
                    <a:pt x="235991" y="595515"/>
                  </a:lnTo>
                  <a:lnTo>
                    <a:pt x="253530" y="602348"/>
                  </a:lnTo>
                  <a:lnTo>
                    <a:pt x="253720" y="602411"/>
                  </a:lnTo>
                  <a:lnTo>
                    <a:pt x="253746" y="602272"/>
                  </a:lnTo>
                  <a:lnTo>
                    <a:pt x="273253" y="589165"/>
                  </a:lnTo>
                  <a:lnTo>
                    <a:pt x="314109" y="562876"/>
                  </a:lnTo>
                  <a:lnTo>
                    <a:pt x="333819" y="549630"/>
                  </a:lnTo>
                  <a:lnTo>
                    <a:pt x="374726" y="521766"/>
                  </a:lnTo>
                  <a:lnTo>
                    <a:pt x="418363" y="495185"/>
                  </a:lnTo>
                  <a:lnTo>
                    <a:pt x="448043" y="477342"/>
                  </a:lnTo>
                  <a:lnTo>
                    <a:pt x="476338" y="457847"/>
                  </a:lnTo>
                  <a:lnTo>
                    <a:pt x="501916" y="435152"/>
                  </a:lnTo>
                  <a:lnTo>
                    <a:pt x="504774" y="432117"/>
                  </a:lnTo>
                  <a:lnTo>
                    <a:pt x="506971" y="427443"/>
                  </a:lnTo>
                  <a:close/>
                </a:path>
              </a:pathLst>
            </a:custGeom>
            <a:solidFill>
              <a:srgbClr val="0A6868"/>
            </a:solidFill>
          </p:spPr>
          <p:txBody>
            <a:bodyPr wrap="square" lIns="0" tIns="0" rIns="0" bIns="0" rtlCol="0"/>
            <a:lstStyle/>
            <a:p>
              <a:endParaRPr dirty="0"/>
            </a:p>
          </p:txBody>
        </p:sp>
        <p:sp>
          <p:nvSpPr>
            <p:cNvPr id="20" name="object 20"/>
            <p:cNvSpPr/>
            <p:nvPr/>
          </p:nvSpPr>
          <p:spPr>
            <a:xfrm>
              <a:off x="7200841" y="8710325"/>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21" name="object 21"/>
            <p:cNvSpPr/>
            <p:nvPr/>
          </p:nvSpPr>
          <p:spPr>
            <a:xfrm>
              <a:off x="7200841" y="8710325"/>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22" name="object 22"/>
            <p:cNvSpPr/>
            <p:nvPr/>
          </p:nvSpPr>
          <p:spPr>
            <a:xfrm>
              <a:off x="7204412" y="861062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23" name="object 23"/>
            <p:cNvSpPr/>
            <p:nvPr/>
          </p:nvSpPr>
          <p:spPr>
            <a:xfrm>
              <a:off x="7204412" y="861062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24" name="object 24"/>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25" name="object 25"/>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26" name="object 26"/>
            <p:cNvSpPr/>
            <p:nvPr/>
          </p:nvSpPr>
          <p:spPr>
            <a:xfrm>
              <a:off x="7256490" y="853075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27" name="object 27"/>
            <p:cNvSpPr/>
            <p:nvPr/>
          </p:nvSpPr>
          <p:spPr>
            <a:xfrm>
              <a:off x="7256490" y="853075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28" name="object 28"/>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29" name="object 29"/>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30" name="object 30"/>
            <p:cNvPicPr/>
            <p:nvPr/>
          </p:nvPicPr>
          <p:blipFill>
            <a:blip r:embed="rId2" cstate="screen">
              <a:extLst>
                <a:ext uri="{28A0092B-C50C-407E-A947-70E740481C1C}">
                  <a14:useLocalDpi xmlns:a14="http://schemas.microsoft.com/office/drawing/2010/main"/>
                </a:ext>
              </a:extLst>
            </a:blip>
            <a:stretch>
              <a:fillRect/>
            </a:stretch>
          </p:blipFill>
          <p:spPr>
            <a:xfrm>
              <a:off x="7487733" y="8747372"/>
              <a:ext cx="74013" cy="73325"/>
            </a:xfrm>
            <a:prstGeom prst="rect">
              <a:avLst/>
            </a:prstGeom>
          </p:spPr>
        </p:pic>
        <p:sp>
          <p:nvSpPr>
            <p:cNvPr id="31" name="object 31"/>
            <p:cNvSpPr/>
            <p:nvPr/>
          </p:nvSpPr>
          <p:spPr>
            <a:xfrm>
              <a:off x="8297437" y="849062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32" name="object 32"/>
            <p:cNvPicPr/>
            <p:nvPr/>
          </p:nvPicPr>
          <p:blipFill>
            <a:blip r:embed="rId3" cstate="screen">
              <a:extLst>
                <a:ext uri="{28A0092B-C50C-407E-A947-70E740481C1C}">
                  <a14:useLocalDpi xmlns:a14="http://schemas.microsoft.com/office/drawing/2010/main"/>
                </a:ext>
              </a:extLst>
            </a:blip>
            <a:stretch>
              <a:fillRect/>
            </a:stretch>
          </p:blipFill>
          <p:spPr>
            <a:xfrm>
              <a:off x="8464161" y="8694215"/>
              <a:ext cx="132576" cy="133211"/>
            </a:xfrm>
            <a:prstGeom prst="rect">
              <a:avLst/>
            </a:prstGeom>
          </p:spPr>
        </p:pic>
        <p:sp>
          <p:nvSpPr>
            <p:cNvPr id="33" name="object 33"/>
            <p:cNvSpPr/>
            <p:nvPr/>
          </p:nvSpPr>
          <p:spPr>
            <a:xfrm>
              <a:off x="8365198" y="8568823"/>
              <a:ext cx="232410" cy="123189"/>
            </a:xfrm>
            <a:custGeom>
              <a:avLst/>
              <a:gdLst/>
              <a:ahLst/>
              <a:cxnLst/>
              <a:rect l="l" t="t" r="r" b="b"/>
              <a:pathLst>
                <a:path w="232409" h="123190">
                  <a:moveTo>
                    <a:pt x="63131" y="93954"/>
                  </a:moveTo>
                  <a:lnTo>
                    <a:pt x="61506" y="81775"/>
                  </a:lnTo>
                  <a:lnTo>
                    <a:pt x="55016" y="71145"/>
                  </a:lnTo>
                  <a:lnTo>
                    <a:pt x="45161" y="63982"/>
                  </a:lnTo>
                  <a:lnTo>
                    <a:pt x="33299" y="60960"/>
                  </a:lnTo>
                  <a:lnTo>
                    <a:pt x="20828" y="62699"/>
                  </a:lnTo>
                  <a:lnTo>
                    <a:pt x="10274" y="69100"/>
                  </a:lnTo>
                  <a:lnTo>
                    <a:pt x="3111" y="78841"/>
                  </a:lnTo>
                  <a:lnTo>
                    <a:pt x="0" y="90487"/>
                  </a:lnTo>
                  <a:lnTo>
                    <a:pt x="1651" y="102628"/>
                  </a:lnTo>
                  <a:lnTo>
                    <a:pt x="8039" y="112966"/>
                  </a:lnTo>
                  <a:lnTo>
                    <a:pt x="17881" y="120015"/>
                  </a:lnTo>
                  <a:lnTo>
                    <a:pt x="29743" y="123101"/>
                  </a:lnTo>
                  <a:lnTo>
                    <a:pt x="42189" y="121564"/>
                  </a:lnTo>
                  <a:lnTo>
                    <a:pt x="52743" y="115341"/>
                  </a:lnTo>
                  <a:lnTo>
                    <a:pt x="59969" y="105638"/>
                  </a:lnTo>
                  <a:lnTo>
                    <a:pt x="63131" y="93954"/>
                  </a:lnTo>
                  <a:close/>
                </a:path>
                <a:path w="232409" h="123190">
                  <a:moveTo>
                    <a:pt x="232156" y="32524"/>
                  </a:moveTo>
                  <a:lnTo>
                    <a:pt x="230339" y="20256"/>
                  </a:lnTo>
                  <a:lnTo>
                    <a:pt x="223723" y="9918"/>
                  </a:lnTo>
                  <a:lnTo>
                    <a:pt x="213741" y="2946"/>
                  </a:lnTo>
                  <a:lnTo>
                    <a:pt x="201866" y="0"/>
                  </a:lnTo>
                  <a:lnTo>
                    <a:pt x="189585" y="1778"/>
                  </a:lnTo>
                  <a:lnTo>
                    <a:pt x="178981" y="8255"/>
                  </a:lnTo>
                  <a:lnTo>
                    <a:pt x="171869" y="17983"/>
                  </a:lnTo>
                  <a:lnTo>
                    <a:pt x="168897" y="29591"/>
                  </a:lnTo>
                  <a:lnTo>
                    <a:pt x="170700" y="41757"/>
                  </a:lnTo>
                  <a:lnTo>
                    <a:pt x="177190" y="52197"/>
                  </a:lnTo>
                  <a:lnTo>
                    <a:pt x="186969" y="59220"/>
                  </a:lnTo>
                  <a:lnTo>
                    <a:pt x="198755" y="62191"/>
                  </a:lnTo>
                  <a:lnTo>
                    <a:pt x="211226" y="60540"/>
                  </a:lnTo>
                  <a:lnTo>
                    <a:pt x="221881" y="54190"/>
                  </a:lnTo>
                  <a:lnTo>
                    <a:pt x="229095" y="44348"/>
                  </a:lnTo>
                  <a:lnTo>
                    <a:pt x="232156" y="32524"/>
                  </a:lnTo>
                  <a:close/>
                </a:path>
              </a:pathLst>
            </a:custGeom>
            <a:solidFill>
              <a:srgbClr val="FFFFFF"/>
            </a:solidFill>
          </p:spPr>
          <p:txBody>
            <a:bodyPr wrap="square" lIns="0" tIns="0" rIns="0" bIns="0" rtlCol="0"/>
            <a:lstStyle/>
            <a:p>
              <a:endParaRPr dirty="0"/>
            </a:p>
          </p:txBody>
        </p:sp>
        <p:pic>
          <p:nvPicPr>
            <p:cNvPr id="34" name="object 34"/>
            <p:cNvPicPr/>
            <p:nvPr/>
          </p:nvPicPr>
          <p:blipFill>
            <a:blip r:embed="rId4" cstate="screen">
              <a:extLst>
                <a:ext uri="{28A0092B-C50C-407E-A947-70E740481C1C}">
                  <a14:useLocalDpi xmlns:a14="http://schemas.microsoft.com/office/drawing/2010/main"/>
                </a:ext>
              </a:extLst>
            </a:blip>
            <a:stretch>
              <a:fillRect/>
            </a:stretch>
          </p:blipFill>
          <p:spPr>
            <a:xfrm>
              <a:off x="9480245" y="8581527"/>
              <a:ext cx="174610" cy="163460"/>
            </a:xfrm>
            <a:prstGeom prst="rect">
              <a:avLst/>
            </a:prstGeom>
          </p:spPr>
        </p:pic>
      </p:grpSp>
      <p:sp>
        <p:nvSpPr>
          <p:cNvPr id="35" name="object 35"/>
          <p:cNvSpPr txBox="1"/>
          <p:nvPr/>
        </p:nvSpPr>
        <p:spPr>
          <a:xfrm>
            <a:off x="6369375" y="7537243"/>
            <a:ext cx="2807335" cy="1784985"/>
          </a:xfrm>
          <a:prstGeom prst="rect">
            <a:avLst/>
          </a:prstGeom>
        </p:spPr>
        <p:txBody>
          <a:bodyPr vert="horz" wrap="square" lIns="0" tIns="0" rIns="0" bIns="0" rtlCol="0">
            <a:spAutoFit/>
          </a:bodyPr>
          <a:lstStyle/>
          <a:p>
            <a:pPr marL="147955">
              <a:lnSpc>
                <a:spcPts val="1805"/>
              </a:lnSpc>
            </a:pPr>
            <a:r>
              <a:rPr lang="en" sz="1550" spc="165" dirty="0">
                <a:solidFill>
                  <a:srgbClr val="231F20"/>
                </a:solidFill>
                <a:latin typeface="Calibri"/>
                <a:cs typeface="Calibri"/>
              </a:rPr>
              <a:t>Create a strong password</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Lst>
            </a:pPr>
            <a:r>
              <a:rPr lang="en" sz="1100" spc="-10" dirty="0">
                <a:solidFill>
                  <a:srgbClr val="231F20"/>
                </a:solidFill>
                <a:latin typeface="Calibri"/>
                <a:cs typeface="Calibri"/>
              </a:rPr>
              <a:t>complete doesn't say anything</a:t>
            </a:r>
            <a:endParaRPr sz="1100" dirty="0">
              <a:latin typeface="Calibri"/>
              <a:cs typeface="Calibri"/>
            </a:endParaRPr>
          </a:p>
          <a:p>
            <a:pPr marL="160655">
              <a:lnSpc>
                <a:spcPts val="1090"/>
              </a:lnSpc>
              <a:tabLst>
                <a:tab pos="1206500" algn="l"/>
              </a:tabLst>
            </a:pPr>
            <a:r>
              <a:rPr lang="en" sz="825" baseline="10101" dirty="0">
                <a:solidFill>
                  <a:srgbClr val="231F20"/>
                </a:solidFill>
                <a:latin typeface="Calibri"/>
                <a:cs typeface="Calibri"/>
              </a:rPr>
              <a:t>contains at least </a:t>
            </a:r>
            <a:r>
              <a:rPr lang="en" sz="1100" spc="110" dirty="0">
                <a:solidFill>
                  <a:srgbClr val="231F20"/>
                </a:solidFill>
                <a:latin typeface="Calibri"/>
                <a:cs typeface="Calibri"/>
              </a:rPr>
              <a:t>on you</a:t>
            </a:r>
            <a:endParaRPr sz="1100" dirty="0">
              <a:latin typeface="Calibri"/>
              <a:cs typeface="Calibri"/>
            </a:endParaRPr>
          </a:p>
          <a:p>
            <a:pPr marR="1905000" algn="ctr">
              <a:lnSpc>
                <a:spcPts val="540"/>
              </a:lnSpc>
            </a:pPr>
            <a:r>
              <a:rPr lang="en" sz="550" dirty="0">
                <a:solidFill>
                  <a:srgbClr val="231F20"/>
                </a:solidFill>
                <a:latin typeface="Calibri"/>
                <a:cs typeface="Calibri"/>
              </a:rPr>
              <a:t>14 characters and 4 types</a:t>
            </a:r>
            <a:endParaRPr sz="550" dirty="0">
              <a:latin typeface="Calibri"/>
              <a:cs typeface="Calibri"/>
            </a:endParaRPr>
          </a:p>
          <a:p>
            <a:pPr marR="1905000" algn="ctr">
              <a:lnSpc>
                <a:spcPts val="640"/>
              </a:lnSpc>
              <a:spcBef>
                <a:spcPts val="30"/>
              </a:spcBef>
            </a:pPr>
            <a:r>
              <a:rPr lang="en" sz="550" dirty="0">
                <a:solidFill>
                  <a:srgbClr val="231F20"/>
                </a:solidFill>
                <a:latin typeface="Calibri"/>
                <a:cs typeface="Calibri"/>
              </a:rPr>
              <a:t>different: lowercase, uppercase, numbers and special characters (€, ?,, #...)</a:t>
            </a:r>
            <a:endParaRPr sz="550" dirty="0">
              <a:latin typeface="Calibri"/>
              <a:cs typeface="Calibri"/>
            </a:endParaRPr>
          </a:p>
        </p:txBody>
      </p:sp>
      <p:grpSp>
        <p:nvGrpSpPr>
          <p:cNvPr id="36" name="object 36"/>
          <p:cNvGrpSpPr/>
          <p:nvPr/>
        </p:nvGrpSpPr>
        <p:grpSpPr>
          <a:xfrm>
            <a:off x="5371543" y="6961337"/>
            <a:ext cx="5542280" cy="3321050"/>
            <a:chOff x="5371543" y="6961337"/>
            <a:chExt cx="5542280" cy="3321050"/>
          </a:xfrm>
        </p:grpSpPr>
        <p:sp>
          <p:nvSpPr>
            <p:cNvPr id="37" name="object 37"/>
            <p:cNvSpPr/>
            <p:nvPr/>
          </p:nvSpPr>
          <p:spPr>
            <a:xfrm>
              <a:off x="6411979" y="7774435"/>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38" name="object 38"/>
            <p:cNvPicPr/>
            <p:nvPr/>
          </p:nvPicPr>
          <p:blipFill>
            <a:blip r:embed="rId5" cstate="screen">
              <a:extLst>
                <a:ext uri="{28A0092B-C50C-407E-A947-70E740481C1C}">
                  <a14:useLocalDpi xmlns:a14="http://schemas.microsoft.com/office/drawing/2010/main"/>
                </a:ext>
              </a:extLst>
            </a:blip>
            <a:stretch>
              <a:fillRect/>
            </a:stretch>
          </p:blipFill>
          <p:spPr>
            <a:xfrm>
              <a:off x="7265876" y="7675485"/>
              <a:ext cx="333264" cy="81248"/>
            </a:xfrm>
            <a:prstGeom prst="rect">
              <a:avLst/>
            </a:prstGeom>
          </p:spPr>
        </p:pic>
        <p:sp>
          <p:nvSpPr>
            <p:cNvPr id="39" name="object 39"/>
            <p:cNvSpPr/>
            <p:nvPr/>
          </p:nvSpPr>
          <p:spPr>
            <a:xfrm>
              <a:off x="8562645" y="7774438"/>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40" name="object 40"/>
            <p:cNvPicPr/>
            <p:nvPr/>
          </p:nvPicPr>
          <p:blipFill>
            <a:blip r:embed="rId6" cstate="screen">
              <a:extLst>
                <a:ext uri="{28A0092B-C50C-407E-A947-70E740481C1C}">
                  <a14:useLocalDpi xmlns:a14="http://schemas.microsoft.com/office/drawing/2010/main"/>
                </a:ext>
              </a:extLst>
            </a:blip>
            <a:stretch>
              <a:fillRect/>
            </a:stretch>
          </p:blipFill>
          <p:spPr>
            <a:xfrm>
              <a:off x="8525037" y="7747995"/>
              <a:ext cx="78655" cy="77504"/>
            </a:xfrm>
            <a:prstGeom prst="rect">
              <a:avLst/>
            </a:prstGeom>
          </p:spPr>
        </p:pic>
        <p:pic>
          <p:nvPicPr>
            <p:cNvPr id="41" name="object 41"/>
            <p:cNvPicPr/>
            <p:nvPr/>
          </p:nvPicPr>
          <p:blipFill>
            <a:blip r:embed="rId7" cstate="screen">
              <a:extLst>
                <a:ext uri="{28A0092B-C50C-407E-A947-70E740481C1C}">
                  <a14:useLocalDpi xmlns:a14="http://schemas.microsoft.com/office/drawing/2010/main"/>
                </a:ext>
              </a:extLst>
            </a:blip>
            <a:stretch>
              <a:fillRect/>
            </a:stretch>
          </p:blipFill>
          <p:spPr>
            <a:xfrm>
              <a:off x="6282414" y="7729114"/>
              <a:ext cx="153251" cy="102587"/>
            </a:xfrm>
            <a:prstGeom prst="rect">
              <a:avLst/>
            </a:prstGeom>
          </p:spPr>
        </p:pic>
        <p:sp>
          <p:nvSpPr>
            <p:cNvPr id="42" name="object 42"/>
            <p:cNvSpPr/>
            <p:nvPr/>
          </p:nvSpPr>
          <p:spPr>
            <a:xfrm>
              <a:off x="6148195"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3" name="object 43"/>
            <p:cNvSpPr/>
            <p:nvPr/>
          </p:nvSpPr>
          <p:spPr>
            <a:xfrm>
              <a:off x="5371543"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4" name="object 44"/>
            <p:cNvSpPr/>
            <p:nvPr/>
          </p:nvSpPr>
          <p:spPr>
            <a:xfrm>
              <a:off x="5483439"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45" name="object 45"/>
            <p:cNvSpPr/>
            <p:nvPr/>
          </p:nvSpPr>
          <p:spPr>
            <a:xfrm>
              <a:off x="65727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6" name="object 46"/>
            <p:cNvSpPr/>
            <p:nvPr/>
          </p:nvSpPr>
          <p:spPr>
            <a:xfrm>
              <a:off x="6571336" y="8343423"/>
              <a:ext cx="507365" cy="246379"/>
            </a:xfrm>
            <a:custGeom>
              <a:avLst/>
              <a:gdLst/>
              <a:ahLst/>
              <a:cxnLst/>
              <a:rect l="l" t="t" r="r" b="b"/>
              <a:pathLst>
                <a:path w="507365" h="246379">
                  <a:moveTo>
                    <a:pt x="506971" y="70827"/>
                  </a:moveTo>
                  <a:lnTo>
                    <a:pt x="506857" y="67602"/>
                  </a:lnTo>
                  <a:lnTo>
                    <a:pt x="506260" y="2247"/>
                  </a:lnTo>
                  <a:lnTo>
                    <a:pt x="493674" y="7912"/>
                  </a:lnTo>
                  <a:lnTo>
                    <a:pt x="481241" y="14592"/>
                  </a:lnTo>
                  <a:lnTo>
                    <a:pt x="469074" y="21678"/>
                  </a:lnTo>
                  <a:lnTo>
                    <a:pt x="446100" y="34963"/>
                  </a:lnTo>
                  <a:lnTo>
                    <a:pt x="413600" y="55867"/>
                  </a:lnTo>
                  <a:lnTo>
                    <a:pt x="375018" y="82562"/>
                  </a:lnTo>
                  <a:lnTo>
                    <a:pt x="336918" y="109169"/>
                  </a:lnTo>
                  <a:lnTo>
                    <a:pt x="298869" y="135559"/>
                  </a:lnTo>
                  <a:lnTo>
                    <a:pt x="260451" y="161556"/>
                  </a:lnTo>
                  <a:lnTo>
                    <a:pt x="254469" y="165531"/>
                  </a:lnTo>
                  <a:lnTo>
                    <a:pt x="251028" y="171996"/>
                  </a:lnTo>
                  <a:lnTo>
                    <a:pt x="190754" y="122250"/>
                  </a:lnTo>
                  <a:lnTo>
                    <a:pt x="146177" y="90614"/>
                  </a:lnTo>
                  <a:lnTo>
                    <a:pt x="100482" y="59143"/>
                  </a:lnTo>
                  <a:lnTo>
                    <a:pt x="54737" y="29197"/>
                  </a:lnTo>
                  <a:lnTo>
                    <a:pt x="9969" y="2133"/>
                  </a:lnTo>
                  <a:lnTo>
                    <a:pt x="6248" y="0"/>
                  </a:lnTo>
                  <a:lnTo>
                    <a:pt x="1511" y="5384"/>
                  </a:lnTo>
                  <a:lnTo>
                    <a:pt x="38" y="52057"/>
                  </a:lnTo>
                  <a:lnTo>
                    <a:pt x="0" y="65341"/>
                  </a:lnTo>
                  <a:lnTo>
                    <a:pt x="6057" y="78943"/>
                  </a:lnTo>
                  <a:lnTo>
                    <a:pt x="203276" y="219138"/>
                  </a:lnTo>
                  <a:lnTo>
                    <a:pt x="235991" y="238887"/>
                  </a:lnTo>
                  <a:lnTo>
                    <a:pt x="253530" y="245719"/>
                  </a:lnTo>
                  <a:lnTo>
                    <a:pt x="253733" y="245783"/>
                  </a:lnTo>
                  <a:lnTo>
                    <a:pt x="253771" y="245630"/>
                  </a:lnTo>
                  <a:lnTo>
                    <a:pt x="273253" y="232549"/>
                  </a:lnTo>
                  <a:lnTo>
                    <a:pt x="314109" y="206248"/>
                  </a:lnTo>
                  <a:lnTo>
                    <a:pt x="333819" y="193014"/>
                  </a:lnTo>
                  <a:lnTo>
                    <a:pt x="374726" y="165138"/>
                  </a:lnTo>
                  <a:lnTo>
                    <a:pt x="418376" y="138557"/>
                  </a:lnTo>
                  <a:lnTo>
                    <a:pt x="448056" y="120726"/>
                  </a:lnTo>
                  <a:lnTo>
                    <a:pt x="476338" y="101219"/>
                  </a:lnTo>
                  <a:lnTo>
                    <a:pt x="501916" y="78524"/>
                  </a:lnTo>
                  <a:lnTo>
                    <a:pt x="504774" y="75488"/>
                  </a:lnTo>
                  <a:lnTo>
                    <a:pt x="506971" y="70827"/>
                  </a:lnTo>
                  <a:close/>
                </a:path>
              </a:pathLst>
            </a:custGeom>
            <a:solidFill>
              <a:srgbClr val="0A6868"/>
            </a:solidFill>
          </p:spPr>
          <p:txBody>
            <a:bodyPr wrap="square" lIns="0" tIns="0" rIns="0" bIns="0" rtlCol="0"/>
            <a:lstStyle/>
            <a:p>
              <a:endParaRPr dirty="0"/>
            </a:p>
          </p:txBody>
        </p:sp>
        <p:sp>
          <p:nvSpPr>
            <p:cNvPr id="47" name="object 47"/>
            <p:cNvSpPr/>
            <p:nvPr/>
          </p:nvSpPr>
          <p:spPr>
            <a:xfrm>
              <a:off x="75900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8" name="object 48"/>
            <p:cNvSpPr/>
            <p:nvPr/>
          </p:nvSpPr>
          <p:spPr>
            <a:xfrm>
              <a:off x="7588644" y="8343423"/>
              <a:ext cx="507365" cy="246379"/>
            </a:xfrm>
            <a:custGeom>
              <a:avLst/>
              <a:gdLst/>
              <a:ahLst/>
              <a:cxnLst/>
              <a:rect l="l" t="t" r="r" b="b"/>
              <a:pathLst>
                <a:path w="507365" h="246379">
                  <a:moveTo>
                    <a:pt x="506958" y="70827"/>
                  </a:moveTo>
                  <a:lnTo>
                    <a:pt x="506844" y="67602"/>
                  </a:lnTo>
                  <a:lnTo>
                    <a:pt x="506247" y="2247"/>
                  </a:lnTo>
                  <a:lnTo>
                    <a:pt x="493661" y="7912"/>
                  </a:lnTo>
                  <a:lnTo>
                    <a:pt x="481241" y="14592"/>
                  </a:lnTo>
                  <a:lnTo>
                    <a:pt x="469061" y="21678"/>
                  </a:lnTo>
                  <a:lnTo>
                    <a:pt x="446087" y="34963"/>
                  </a:lnTo>
                  <a:lnTo>
                    <a:pt x="413600" y="55867"/>
                  </a:lnTo>
                  <a:lnTo>
                    <a:pt x="375018" y="82562"/>
                  </a:lnTo>
                  <a:lnTo>
                    <a:pt x="336905" y="109169"/>
                  </a:lnTo>
                  <a:lnTo>
                    <a:pt x="298856" y="135559"/>
                  </a:lnTo>
                  <a:lnTo>
                    <a:pt x="260451" y="161556"/>
                  </a:lnTo>
                  <a:lnTo>
                    <a:pt x="254457" y="165531"/>
                  </a:lnTo>
                  <a:lnTo>
                    <a:pt x="251015" y="172008"/>
                  </a:lnTo>
                  <a:lnTo>
                    <a:pt x="190741" y="122250"/>
                  </a:lnTo>
                  <a:lnTo>
                    <a:pt x="146177" y="90614"/>
                  </a:lnTo>
                  <a:lnTo>
                    <a:pt x="100482" y="59143"/>
                  </a:lnTo>
                  <a:lnTo>
                    <a:pt x="54724" y="29197"/>
                  </a:lnTo>
                  <a:lnTo>
                    <a:pt x="9956" y="2133"/>
                  </a:lnTo>
                  <a:lnTo>
                    <a:pt x="6248" y="0"/>
                  </a:lnTo>
                  <a:lnTo>
                    <a:pt x="1498" y="5384"/>
                  </a:lnTo>
                  <a:lnTo>
                    <a:pt x="25" y="52057"/>
                  </a:lnTo>
                  <a:lnTo>
                    <a:pt x="0" y="65341"/>
                  </a:lnTo>
                  <a:lnTo>
                    <a:pt x="6057" y="78943"/>
                  </a:lnTo>
                  <a:lnTo>
                    <a:pt x="203263" y="219138"/>
                  </a:lnTo>
                  <a:lnTo>
                    <a:pt x="235978" y="238887"/>
                  </a:lnTo>
                  <a:lnTo>
                    <a:pt x="253517" y="245719"/>
                  </a:lnTo>
                  <a:lnTo>
                    <a:pt x="253720" y="245783"/>
                  </a:lnTo>
                  <a:lnTo>
                    <a:pt x="253758" y="245630"/>
                  </a:lnTo>
                  <a:lnTo>
                    <a:pt x="273253" y="232549"/>
                  </a:lnTo>
                  <a:lnTo>
                    <a:pt x="314096" y="206248"/>
                  </a:lnTo>
                  <a:lnTo>
                    <a:pt x="333819" y="193014"/>
                  </a:lnTo>
                  <a:lnTo>
                    <a:pt x="374713" y="165138"/>
                  </a:lnTo>
                  <a:lnTo>
                    <a:pt x="418363" y="138557"/>
                  </a:lnTo>
                  <a:lnTo>
                    <a:pt x="448043" y="120726"/>
                  </a:lnTo>
                  <a:lnTo>
                    <a:pt x="476338" y="101219"/>
                  </a:lnTo>
                  <a:lnTo>
                    <a:pt x="501916" y="78524"/>
                  </a:lnTo>
                  <a:lnTo>
                    <a:pt x="504774" y="75488"/>
                  </a:lnTo>
                  <a:lnTo>
                    <a:pt x="506958" y="70827"/>
                  </a:lnTo>
                  <a:close/>
                </a:path>
              </a:pathLst>
            </a:custGeom>
            <a:solidFill>
              <a:srgbClr val="0A6868"/>
            </a:solidFill>
          </p:spPr>
          <p:txBody>
            <a:bodyPr wrap="square" lIns="0" tIns="0" rIns="0" bIns="0" rtlCol="0"/>
            <a:lstStyle/>
            <a:p>
              <a:endParaRPr dirty="0"/>
            </a:p>
          </p:txBody>
        </p:sp>
        <p:sp>
          <p:nvSpPr>
            <p:cNvPr id="49" name="object 49"/>
            <p:cNvSpPr/>
            <p:nvPr/>
          </p:nvSpPr>
          <p:spPr>
            <a:xfrm>
              <a:off x="6536086" y="8198304"/>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50" name="object 50"/>
            <p:cNvSpPr/>
            <p:nvPr/>
          </p:nvSpPr>
          <p:spPr>
            <a:xfrm>
              <a:off x="6536086" y="8198304"/>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51" name="object 51"/>
            <p:cNvSpPr/>
            <p:nvPr/>
          </p:nvSpPr>
          <p:spPr>
            <a:xfrm>
              <a:off x="6539657" y="809860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52" name="object 52"/>
            <p:cNvSpPr/>
            <p:nvPr/>
          </p:nvSpPr>
          <p:spPr>
            <a:xfrm>
              <a:off x="6539657" y="809860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53" name="object 53"/>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54" name="object 54"/>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55" name="object 55"/>
            <p:cNvSpPr/>
            <p:nvPr/>
          </p:nvSpPr>
          <p:spPr>
            <a:xfrm>
              <a:off x="6591735" y="801873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56" name="object 56"/>
            <p:cNvSpPr/>
            <p:nvPr/>
          </p:nvSpPr>
          <p:spPr>
            <a:xfrm>
              <a:off x="6591735" y="801873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57" name="object 57"/>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58" name="object 58"/>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59" name="object 59"/>
            <p:cNvPicPr/>
            <p:nvPr/>
          </p:nvPicPr>
          <p:blipFill>
            <a:blip r:embed="rId8" cstate="screen">
              <a:extLst>
                <a:ext uri="{28A0092B-C50C-407E-A947-70E740481C1C}">
                  <a14:useLocalDpi xmlns:a14="http://schemas.microsoft.com/office/drawing/2010/main"/>
                </a:ext>
              </a:extLst>
            </a:blip>
            <a:stretch>
              <a:fillRect/>
            </a:stretch>
          </p:blipFill>
          <p:spPr>
            <a:xfrm>
              <a:off x="6822978" y="8235351"/>
              <a:ext cx="74013" cy="73325"/>
            </a:xfrm>
            <a:prstGeom prst="rect">
              <a:avLst/>
            </a:prstGeom>
          </p:spPr>
        </p:pic>
        <p:sp>
          <p:nvSpPr>
            <p:cNvPr id="60" name="object 60"/>
            <p:cNvSpPr/>
            <p:nvPr/>
          </p:nvSpPr>
          <p:spPr>
            <a:xfrm>
              <a:off x="7632682" y="797860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61" name="object 61"/>
            <p:cNvPicPr/>
            <p:nvPr/>
          </p:nvPicPr>
          <p:blipFill>
            <a:blip r:embed="rId9" cstate="screen">
              <a:extLst>
                <a:ext uri="{28A0092B-C50C-407E-A947-70E740481C1C}">
                  <a14:useLocalDpi xmlns:a14="http://schemas.microsoft.com/office/drawing/2010/main"/>
                </a:ext>
              </a:extLst>
            </a:blip>
            <a:stretch>
              <a:fillRect/>
            </a:stretch>
          </p:blipFill>
          <p:spPr>
            <a:xfrm>
              <a:off x="7799406" y="8182195"/>
              <a:ext cx="132576" cy="133211"/>
            </a:xfrm>
            <a:prstGeom prst="rect">
              <a:avLst/>
            </a:prstGeom>
          </p:spPr>
        </p:pic>
        <p:sp>
          <p:nvSpPr>
            <p:cNvPr id="62" name="object 62"/>
            <p:cNvSpPr/>
            <p:nvPr/>
          </p:nvSpPr>
          <p:spPr>
            <a:xfrm>
              <a:off x="7700442" y="8056810"/>
              <a:ext cx="232410" cy="123189"/>
            </a:xfrm>
            <a:custGeom>
              <a:avLst/>
              <a:gdLst/>
              <a:ahLst/>
              <a:cxnLst/>
              <a:rect l="l" t="t" r="r" b="b"/>
              <a:pathLst>
                <a:path w="232409" h="123190">
                  <a:moveTo>
                    <a:pt x="63131" y="93954"/>
                  </a:moveTo>
                  <a:lnTo>
                    <a:pt x="61506" y="81775"/>
                  </a:lnTo>
                  <a:lnTo>
                    <a:pt x="55016" y="71132"/>
                  </a:lnTo>
                  <a:lnTo>
                    <a:pt x="45161" y="63982"/>
                  </a:lnTo>
                  <a:lnTo>
                    <a:pt x="33299" y="60947"/>
                  </a:lnTo>
                  <a:lnTo>
                    <a:pt x="20828" y="62699"/>
                  </a:lnTo>
                  <a:lnTo>
                    <a:pt x="10274" y="69088"/>
                  </a:lnTo>
                  <a:lnTo>
                    <a:pt x="3111" y="78828"/>
                  </a:lnTo>
                  <a:lnTo>
                    <a:pt x="0" y="90487"/>
                  </a:lnTo>
                  <a:lnTo>
                    <a:pt x="1651" y="102628"/>
                  </a:lnTo>
                  <a:lnTo>
                    <a:pt x="8039" y="112953"/>
                  </a:lnTo>
                  <a:lnTo>
                    <a:pt x="17881" y="120002"/>
                  </a:lnTo>
                  <a:lnTo>
                    <a:pt x="29743" y="123088"/>
                  </a:lnTo>
                  <a:lnTo>
                    <a:pt x="42189" y="121551"/>
                  </a:lnTo>
                  <a:lnTo>
                    <a:pt x="52743" y="115328"/>
                  </a:lnTo>
                  <a:lnTo>
                    <a:pt x="59969" y="105638"/>
                  </a:lnTo>
                  <a:lnTo>
                    <a:pt x="63131" y="93954"/>
                  </a:lnTo>
                  <a:close/>
                </a:path>
                <a:path w="232409" h="123190">
                  <a:moveTo>
                    <a:pt x="232156" y="32524"/>
                  </a:moveTo>
                  <a:lnTo>
                    <a:pt x="230339" y="20256"/>
                  </a:lnTo>
                  <a:lnTo>
                    <a:pt x="223723" y="9906"/>
                  </a:lnTo>
                  <a:lnTo>
                    <a:pt x="213741" y="2933"/>
                  </a:lnTo>
                  <a:lnTo>
                    <a:pt x="201879" y="0"/>
                  </a:lnTo>
                  <a:lnTo>
                    <a:pt x="189585" y="1765"/>
                  </a:lnTo>
                  <a:lnTo>
                    <a:pt x="178981" y="8242"/>
                  </a:lnTo>
                  <a:lnTo>
                    <a:pt x="171869" y="17970"/>
                  </a:lnTo>
                  <a:lnTo>
                    <a:pt x="168897" y="29591"/>
                  </a:lnTo>
                  <a:lnTo>
                    <a:pt x="170700" y="41744"/>
                  </a:lnTo>
                  <a:lnTo>
                    <a:pt x="177190" y="52197"/>
                  </a:lnTo>
                  <a:lnTo>
                    <a:pt x="186969" y="59207"/>
                  </a:lnTo>
                  <a:lnTo>
                    <a:pt x="198755" y="62191"/>
                  </a:lnTo>
                  <a:lnTo>
                    <a:pt x="211226" y="60528"/>
                  </a:lnTo>
                  <a:lnTo>
                    <a:pt x="221881" y="54190"/>
                  </a:lnTo>
                  <a:lnTo>
                    <a:pt x="229095" y="44335"/>
                  </a:lnTo>
                  <a:lnTo>
                    <a:pt x="232156" y="32524"/>
                  </a:lnTo>
                  <a:close/>
                </a:path>
              </a:pathLst>
            </a:custGeom>
            <a:solidFill>
              <a:srgbClr val="FFFFFF"/>
            </a:solidFill>
          </p:spPr>
          <p:txBody>
            <a:bodyPr wrap="square" lIns="0" tIns="0" rIns="0" bIns="0" rtlCol="0"/>
            <a:lstStyle/>
            <a:p>
              <a:endParaRPr dirty="0"/>
            </a:p>
          </p:txBody>
        </p:sp>
      </p:grpSp>
      <p:grpSp>
        <p:nvGrpSpPr>
          <p:cNvPr id="63" name="object 63"/>
          <p:cNvGrpSpPr/>
          <p:nvPr/>
        </p:nvGrpSpPr>
        <p:grpSpPr>
          <a:xfrm>
            <a:off x="4697542" y="6432830"/>
            <a:ext cx="5551805" cy="3337560"/>
            <a:chOff x="4697542" y="6432830"/>
            <a:chExt cx="5551805" cy="3337560"/>
          </a:xfrm>
        </p:grpSpPr>
        <p:sp>
          <p:nvSpPr>
            <p:cNvPr id="64" name="object 64"/>
            <p:cNvSpPr/>
            <p:nvPr/>
          </p:nvSpPr>
          <p:spPr>
            <a:xfrm>
              <a:off x="5747223" y="7262414"/>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65" name="object 65"/>
            <p:cNvPicPr/>
            <p:nvPr/>
          </p:nvPicPr>
          <p:blipFill>
            <a:blip r:embed="rId5" cstate="screen">
              <a:extLst>
                <a:ext uri="{28A0092B-C50C-407E-A947-70E740481C1C}">
                  <a14:useLocalDpi xmlns:a14="http://schemas.microsoft.com/office/drawing/2010/main"/>
                </a:ext>
              </a:extLst>
            </a:blip>
            <a:stretch>
              <a:fillRect/>
            </a:stretch>
          </p:blipFill>
          <p:spPr>
            <a:xfrm>
              <a:off x="6601120" y="7163465"/>
              <a:ext cx="333264" cy="81248"/>
            </a:xfrm>
            <a:prstGeom prst="rect">
              <a:avLst/>
            </a:prstGeom>
          </p:spPr>
        </p:pic>
        <p:sp>
          <p:nvSpPr>
            <p:cNvPr id="66" name="object 66"/>
            <p:cNvSpPr/>
            <p:nvPr/>
          </p:nvSpPr>
          <p:spPr>
            <a:xfrm>
              <a:off x="7897889"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67" name="object 67"/>
            <p:cNvPicPr/>
            <p:nvPr/>
          </p:nvPicPr>
          <p:blipFill>
            <a:blip r:embed="rId10" cstate="screen">
              <a:extLst>
                <a:ext uri="{28A0092B-C50C-407E-A947-70E740481C1C}">
                  <a14:useLocalDpi xmlns:a14="http://schemas.microsoft.com/office/drawing/2010/main"/>
                </a:ext>
              </a:extLst>
            </a:blip>
            <a:stretch>
              <a:fillRect/>
            </a:stretch>
          </p:blipFill>
          <p:spPr>
            <a:xfrm>
              <a:off x="7860281" y="7235975"/>
              <a:ext cx="78655" cy="77504"/>
            </a:xfrm>
            <a:prstGeom prst="rect">
              <a:avLst/>
            </a:prstGeom>
          </p:spPr>
        </p:pic>
        <p:pic>
          <p:nvPicPr>
            <p:cNvPr id="68" name="object 68"/>
            <p:cNvPicPr/>
            <p:nvPr/>
          </p:nvPicPr>
          <p:blipFill>
            <a:blip r:embed="rId11" cstate="screen">
              <a:extLst>
                <a:ext uri="{28A0092B-C50C-407E-A947-70E740481C1C}">
                  <a14:useLocalDpi xmlns:a14="http://schemas.microsoft.com/office/drawing/2010/main"/>
                </a:ext>
              </a:extLst>
            </a:blip>
            <a:stretch>
              <a:fillRect/>
            </a:stretch>
          </p:blipFill>
          <p:spPr>
            <a:xfrm>
              <a:off x="5617658" y="7217094"/>
              <a:ext cx="153251" cy="102587"/>
            </a:xfrm>
            <a:prstGeom prst="rect">
              <a:avLst/>
            </a:prstGeom>
          </p:spPr>
        </p:pic>
        <p:sp>
          <p:nvSpPr>
            <p:cNvPr id="69" name="object 69"/>
            <p:cNvSpPr/>
            <p:nvPr/>
          </p:nvSpPr>
          <p:spPr>
            <a:xfrm>
              <a:off x="5483439"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70" name="object 70"/>
            <p:cNvSpPr/>
            <p:nvPr/>
          </p:nvSpPr>
          <p:spPr>
            <a:xfrm>
              <a:off x="4697542"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4813561"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72" name="object 72"/>
          <p:cNvSpPr txBox="1"/>
          <p:nvPr/>
        </p:nvSpPr>
        <p:spPr>
          <a:xfrm>
            <a:off x="5641094" y="7014100"/>
            <a:ext cx="1157099" cy="230832"/>
          </a:xfrm>
          <a:prstGeom prst="rect">
            <a:avLst/>
          </a:prstGeom>
        </p:spPr>
        <p:txBody>
          <a:bodyPr vert="horz" wrap="square" lIns="0" tIns="0" rIns="0" bIns="0" rtlCol="0">
            <a:spAutoFit/>
          </a:bodyPr>
          <a:lstStyle/>
          <a:p>
            <a:pPr>
              <a:lnSpc>
                <a:spcPts val="1810"/>
              </a:lnSpc>
            </a:pPr>
            <a:r>
              <a:rPr lang="en" sz="1550" b="1" spc="165" dirty="0">
                <a:solidFill>
                  <a:srgbClr val="231F20"/>
                </a:solidFill>
                <a:latin typeface="Calibri"/>
                <a:cs typeface="Calibri"/>
              </a:rPr>
              <a:t>CREATE A M</a:t>
            </a:r>
            <a:endParaRPr lang="fr-FR" sz="1550" b="1" dirty="0">
              <a:latin typeface="Calibri"/>
              <a:cs typeface="Calibri"/>
            </a:endParaRPr>
          </a:p>
        </p:txBody>
      </p:sp>
      <p:sp>
        <p:nvSpPr>
          <p:cNvPr id="73" name="object 73"/>
          <p:cNvSpPr txBox="1"/>
          <p:nvPr/>
        </p:nvSpPr>
        <p:spPr>
          <a:xfrm>
            <a:off x="6785242" y="6994290"/>
            <a:ext cx="2051388" cy="251992"/>
          </a:xfrm>
          <a:prstGeom prst="rect">
            <a:avLst/>
          </a:prstGeom>
        </p:spPr>
        <p:txBody>
          <a:bodyPr vert="horz" wrap="square" lIns="0" tIns="13335" rIns="0" bIns="0" rtlCol="0">
            <a:spAutoFit/>
          </a:bodyPr>
          <a:lstStyle/>
          <a:p>
            <a:pPr marL="12700">
              <a:lnSpc>
                <a:spcPct val="100000"/>
              </a:lnSpc>
              <a:spcBef>
                <a:spcPts val="105"/>
              </a:spcBef>
            </a:pPr>
            <a:r>
              <a:rPr lang="en" sz="1550" b="1" spc="95" dirty="0">
                <a:solidFill>
                  <a:srgbClr val="231F20"/>
                </a:solidFill>
                <a:latin typeface="Calibri"/>
                <a:cs typeface="Calibri"/>
              </a:rPr>
              <a:t>ROBUST PASS OT</a:t>
            </a:r>
            <a:endParaRPr lang="fr-FR" sz="1550" b="1" dirty="0">
              <a:latin typeface="Calibri"/>
              <a:cs typeface="Calibri"/>
            </a:endParaRPr>
          </a:p>
        </p:txBody>
      </p:sp>
      <p:grpSp>
        <p:nvGrpSpPr>
          <p:cNvPr id="74" name="object 74"/>
          <p:cNvGrpSpPr/>
          <p:nvPr/>
        </p:nvGrpSpPr>
        <p:grpSpPr>
          <a:xfrm>
            <a:off x="5856023" y="7432395"/>
            <a:ext cx="556895" cy="636905"/>
            <a:chOff x="5856023" y="7432395"/>
            <a:chExt cx="556895" cy="636905"/>
          </a:xfrm>
        </p:grpSpPr>
        <p:sp>
          <p:nvSpPr>
            <p:cNvPr id="75" name="object 75"/>
            <p:cNvSpPr/>
            <p:nvPr/>
          </p:nvSpPr>
          <p:spPr>
            <a:xfrm>
              <a:off x="5905782" y="7656003"/>
              <a:ext cx="506730" cy="347345"/>
            </a:xfrm>
            <a:custGeom>
              <a:avLst/>
              <a:gdLst/>
              <a:ahLst/>
              <a:cxnLst/>
              <a:rect l="l" t="t" r="r" b="b"/>
              <a:pathLst>
                <a:path w="506729" h="347345">
                  <a:moveTo>
                    <a:pt x="249761" y="346774"/>
                  </a:moveTo>
                  <a:lnTo>
                    <a:pt x="207883" y="319046"/>
                  </a:lnTo>
                  <a:lnTo>
                    <a:pt x="166307" y="289568"/>
                  </a:lnTo>
                  <a:lnTo>
                    <a:pt x="83455" y="228866"/>
                  </a:lnTo>
                  <a:lnTo>
                    <a:pt x="41878" y="199388"/>
                  </a:lnTo>
                  <a:lnTo>
                    <a:pt x="0" y="171660"/>
                  </a:lnTo>
                  <a:lnTo>
                    <a:pt x="14848" y="162214"/>
                  </a:lnTo>
                  <a:lnTo>
                    <a:pt x="244920" y="4374"/>
                  </a:lnTo>
                  <a:lnTo>
                    <a:pt x="250683" y="557"/>
                  </a:lnTo>
                  <a:lnTo>
                    <a:pt x="263928" y="0"/>
                  </a:lnTo>
                  <a:lnTo>
                    <a:pt x="270130" y="3498"/>
                  </a:lnTo>
                  <a:lnTo>
                    <a:pt x="315974" y="31404"/>
                  </a:lnTo>
                  <a:lnTo>
                    <a:pt x="355424" y="56890"/>
                  </a:lnTo>
                  <a:lnTo>
                    <a:pt x="394204" y="83355"/>
                  </a:lnTo>
                  <a:lnTo>
                    <a:pt x="432291" y="110780"/>
                  </a:lnTo>
                  <a:lnTo>
                    <a:pt x="469660" y="139149"/>
                  </a:lnTo>
                  <a:lnTo>
                    <a:pt x="506285" y="168443"/>
                  </a:lnTo>
                  <a:lnTo>
                    <a:pt x="462448" y="194516"/>
                  </a:lnTo>
                  <a:lnTo>
                    <a:pt x="419633" y="224121"/>
                  </a:lnTo>
                  <a:lnTo>
                    <a:pt x="377398" y="255703"/>
                  </a:lnTo>
                  <a:lnTo>
                    <a:pt x="335302" y="287709"/>
                  </a:lnTo>
                  <a:lnTo>
                    <a:pt x="292903" y="318584"/>
                  </a:lnTo>
                  <a:lnTo>
                    <a:pt x="249761" y="346774"/>
                  </a:lnTo>
                  <a:close/>
                </a:path>
              </a:pathLst>
            </a:custGeom>
            <a:solidFill>
              <a:srgbClr val="38A5B2"/>
            </a:solidFill>
          </p:spPr>
          <p:txBody>
            <a:bodyPr wrap="square" lIns="0" tIns="0" rIns="0" bIns="0" rtlCol="0"/>
            <a:lstStyle/>
            <a:p>
              <a:endParaRPr dirty="0"/>
            </a:p>
          </p:txBody>
        </p:sp>
        <p:sp>
          <p:nvSpPr>
            <p:cNvPr id="76" name="object 76"/>
            <p:cNvSpPr/>
            <p:nvPr/>
          </p:nvSpPr>
          <p:spPr>
            <a:xfrm>
              <a:off x="5904395" y="7822457"/>
              <a:ext cx="508634" cy="247015"/>
            </a:xfrm>
            <a:custGeom>
              <a:avLst/>
              <a:gdLst/>
              <a:ahLst/>
              <a:cxnLst/>
              <a:rect l="l" t="t" r="r" b="b"/>
              <a:pathLst>
                <a:path w="508635" h="247015">
                  <a:moveTo>
                    <a:pt x="508330" y="71005"/>
                  </a:moveTo>
                  <a:lnTo>
                    <a:pt x="508203" y="67779"/>
                  </a:lnTo>
                  <a:lnTo>
                    <a:pt x="507619" y="2247"/>
                  </a:lnTo>
                  <a:lnTo>
                    <a:pt x="494995" y="7924"/>
                  </a:lnTo>
                  <a:lnTo>
                    <a:pt x="482536" y="14630"/>
                  </a:lnTo>
                  <a:lnTo>
                    <a:pt x="470331" y="21729"/>
                  </a:lnTo>
                  <a:lnTo>
                    <a:pt x="447294" y="35052"/>
                  </a:lnTo>
                  <a:lnTo>
                    <a:pt x="414705" y="56019"/>
                  </a:lnTo>
                  <a:lnTo>
                    <a:pt x="376021" y="82778"/>
                  </a:lnTo>
                  <a:lnTo>
                    <a:pt x="337820" y="109461"/>
                  </a:lnTo>
                  <a:lnTo>
                    <a:pt x="299669" y="135915"/>
                  </a:lnTo>
                  <a:lnTo>
                    <a:pt x="261150" y="161988"/>
                  </a:lnTo>
                  <a:lnTo>
                    <a:pt x="255143" y="165976"/>
                  </a:lnTo>
                  <a:lnTo>
                    <a:pt x="251688" y="172466"/>
                  </a:lnTo>
                  <a:lnTo>
                    <a:pt x="191262" y="122580"/>
                  </a:lnTo>
                  <a:lnTo>
                    <a:pt x="146558" y="90855"/>
                  </a:lnTo>
                  <a:lnTo>
                    <a:pt x="100749" y="59296"/>
                  </a:lnTo>
                  <a:lnTo>
                    <a:pt x="54876" y="29273"/>
                  </a:lnTo>
                  <a:lnTo>
                    <a:pt x="9982" y="2133"/>
                  </a:lnTo>
                  <a:lnTo>
                    <a:pt x="6261" y="0"/>
                  </a:lnTo>
                  <a:lnTo>
                    <a:pt x="1511" y="5397"/>
                  </a:lnTo>
                  <a:lnTo>
                    <a:pt x="25" y="52184"/>
                  </a:lnTo>
                  <a:lnTo>
                    <a:pt x="0" y="65519"/>
                  </a:lnTo>
                  <a:lnTo>
                    <a:pt x="6070" y="79159"/>
                  </a:lnTo>
                  <a:lnTo>
                    <a:pt x="203809" y="219722"/>
                  </a:lnTo>
                  <a:lnTo>
                    <a:pt x="236613" y="239534"/>
                  </a:lnTo>
                  <a:lnTo>
                    <a:pt x="254203" y="246380"/>
                  </a:lnTo>
                  <a:lnTo>
                    <a:pt x="254406" y="246443"/>
                  </a:lnTo>
                  <a:lnTo>
                    <a:pt x="254444" y="246291"/>
                  </a:lnTo>
                  <a:lnTo>
                    <a:pt x="273977" y="233172"/>
                  </a:lnTo>
                  <a:lnTo>
                    <a:pt x="314934" y="206806"/>
                  </a:lnTo>
                  <a:lnTo>
                    <a:pt x="334708" y="193535"/>
                  </a:lnTo>
                  <a:lnTo>
                    <a:pt x="375729" y="165582"/>
                  </a:lnTo>
                  <a:lnTo>
                    <a:pt x="419493" y="138925"/>
                  </a:lnTo>
                  <a:lnTo>
                    <a:pt x="449249" y="121043"/>
                  </a:lnTo>
                  <a:lnTo>
                    <a:pt x="477621" y="101485"/>
                  </a:lnTo>
                  <a:lnTo>
                    <a:pt x="503262" y="78740"/>
                  </a:lnTo>
                  <a:lnTo>
                    <a:pt x="506133" y="75692"/>
                  </a:lnTo>
                  <a:lnTo>
                    <a:pt x="508330" y="71005"/>
                  </a:lnTo>
                  <a:close/>
                </a:path>
              </a:pathLst>
            </a:custGeom>
            <a:solidFill>
              <a:srgbClr val="0A6868"/>
            </a:solidFill>
          </p:spPr>
          <p:txBody>
            <a:bodyPr wrap="square" lIns="0" tIns="0" rIns="0" bIns="0" rtlCol="0"/>
            <a:lstStyle/>
            <a:p>
              <a:endParaRPr dirty="0"/>
            </a:p>
          </p:txBody>
        </p:sp>
        <p:sp>
          <p:nvSpPr>
            <p:cNvPr id="77" name="object 77"/>
            <p:cNvSpPr/>
            <p:nvPr/>
          </p:nvSpPr>
          <p:spPr>
            <a:xfrm>
              <a:off x="5869040" y="7676943"/>
              <a:ext cx="351790" cy="163195"/>
            </a:xfrm>
            <a:custGeom>
              <a:avLst/>
              <a:gdLst/>
              <a:ahLst/>
              <a:cxnLst/>
              <a:rect l="l" t="t" r="r" b="b"/>
              <a:pathLst>
                <a:path w="351789" h="163195">
                  <a:moveTo>
                    <a:pt x="6179" y="162940"/>
                  </a:moveTo>
                  <a:lnTo>
                    <a:pt x="0" y="13902"/>
                  </a:lnTo>
                  <a:lnTo>
                    <a:pt x="345392" y="0"/>
                  </a:lnTo>
                  <a:lnTo>
                    <a:pt x="351571" y="149035"/>
                  </a:lnTo>
                  <a:lnTo>
                    <a:pt x="6179" y="162940"/>
                  </a:lnTo>
                  <a:close/>
                </a:path>
              </a:pathLst>
            </a:custGeom>
            <a:solidFill>
              <a:srgbClr val="FFFFFF"/>
            </a:solidFill>
          </p:spPr>
          <p:txBody>
            <a:bodyPr wrap="square" lIns="0" tIns="0" rIns="0" bIns="0" rtlCol="0"/>
            <a:lstStyle/>
            <a:p>
              <a:endParaRPr dirty="0"/>
            </a:p>
          </p:txBody>
        </p:sp>
        <p:sp>
          <p:nvSpPr>
            <p:cNvPr id="78" name="object 78"/>
            <p:cNvSpPr/>
            <p:nvPr/>
          </p:nvSpPr>
          <p:spPr>
            <a:xfrm>
              <a:off x="5869040" y="7676943"/>
              <a:ext cx="351790" cy="163195"/>
            </a:xfrm>
            <a:custGeom>
              <a:avLst/>
              <a:gdLst/>
              <a:ahLst/>
              <a:cxnLst/>
              <a:rect l="l" t="t" r="r" b="b"/>
              <a:pathLst>
                <a:path w="351789" h="163195">
                  <a:moveTo>
                    <a:pt x="345392" y="0"/>
                  </a:moveTo>
                  <a:lnTo>
                    <a:pt x="351571" y="149035"/>
                  </a:lnTo>
                  <a:lnTo>
                    <a:pt x="6179" y="162940"/>
                  </a:lnTo>
                  <a:lnTo>
                    <a:pt x="0" y="13902"/>
                  </a:lnTo>
                  <a:lnTo>
                    <a:pt x="345392" y="0"/>
                  </a:lnTo>
                </a:path>
              </a:pathLst>
            </a:custGeom>
            <a:ln w="25788">
              <a:solidFill>
                <a:srgbClr val="0A6868"/>
              </a:solidFill>
            </a:ln>
          </p:spPr>
          <p:txBody>
            <a:bodyPr wrap="square" lIns="0" tIns="0" rIns="0" bIns="0" rtlCol="0"/>
            <a:lstStyle/>
            <a:p>
              <a:endParaRPr dirty="0"/>
            </a:p>
          </p:txBody>
        </p:sp>
        <p:sp>
          <p:nvSpPr>
            <p:cNvPr id="79" name="object 79"/>
            <p:cNvSpPr/>
            <p:nvPr/>
          </p:nvSpPr>
          <p:spPr>
            <a:xfrm>
              <a:off x="5872621" y="7576970"/>
              <a:ext cx="365125" cy="255270"/>
            </a:xfrm>
            <a:custGeom>
              <a:avLst/>
              <a:gdLst/>
              <a:ahLst/>
              <a:cxnLst/>
              <a:rect l="l" t="t" r="r" b="b"/>
              <a:pathLst>
                <a:path w="365125" h="255270">
                  <a:moveTo>
                    <a:pt x="311099" y="255272"/>
                  </a:moveTo>
                  <a:lnTo>
                    <a:pt x="0" y="139547"/>
                  </a:lnTo>
                  <a:lnTo>
                    <a:pt x="53472" y="0"/>
                  </a:lnTo>
                  <a:lnTo>
                    <a:pt x="364568" y="115727"/>
                  </a:lnTo>
                  <a:lnTo>
                    <a:pt x="311099" y="255272"/>
                  </a:lnTo>
                  <a:close/>
                </a:path>
              </a:pathLst>
            </a:custGeom>
            <a:solidFill>
              <a:srgbClr val="FFFFFF"/>
            </a:solidFill>
          </p:spPr>
          <p:txBody>
            <a:bodyPr wrap="square" lIns="0" tIns="0" rIns="0" bIns="0" rtlCol="0"/>
            <a:lstStyle/>
            <a:p>
              <a:endParaRPr dirty="0"/>
            </a:p>
          </p:txBody>
        </p:sp>
        <p:sp>
          <p:nvSpPr>
            <p:cNvPr id="80" name="object 80"/>
            <p:cNvSpPr/>
            <p:nvPr/>
          </p:nvSpPr>
          <p:spPr>
            <a:xfrm>
              <a:off x="5872621" y="7576970"/>
              <a:ext cx="365125" cy="255270"/>
            </a:xfrm>
            <a:custGeom>
              <a:avLst/>
              <a:gdLst/>
              <a:ahLst/>
              <a:cxnLst/>
              <a:rect l="l" t="t" r="r" b="b"/>
              <a:pathLst>
                <a:path w="365125" h="255270">
                  <a:moveTo>
                    <a:pt x="364568" y="115727"/>
                  </a:moveTo>
                  <a:lnTo>
                    <a:pt x="311099" y="255272"/>
                  </a:lnTo>
                  <a:lnTo>
                    <a:pt x="0" y="139547"/>
                  </a:lnTo>
                  <a:lnTo>
                    <a:pt x="53472" y="0"/>
                  </a:lnTo>
                  <a:lnTo>
                    <a:pt x="364568" y="115727"/>
                  </a:lnTo>
                </a:path>
              </a:pathLst>
            </a:custGeom>
            <a:ln w="25351">
              <a:solidFill>
                <a:srgbClr val="0A6868"/>
              </a:solidFill>
            </a:ln>
          </p:spPr>
          <p:txBody>
            <a:bodyPr wrap="square" lIns="0" tIns="0" rIns="0" bIns="0" rtlCol="0"/>
            <a:lstStyle/>
            <a:p>
              <a:endParaRPr dirty="0"/>
            </a:p>
          </p:txBody>
        </p:sp>
        <p:sp>
          <p:nvSpPr>
            <p:cNvPr id="81" name="object 81"/>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FFFFFF"/>
            </a:solidFill>
          </p:spPr>
          <p:txBody>
            <a:bodyPr wrap="square" lIns="0" tIns="0" rIns="0" bIns="0" rtlCol="0"/>
            <a:lstStyle/>
            <a:p>
              <a:endParaRPr dirty="0"/>
            </a:p>
          </p:txBody>
        </p:sp>
        <p:sp>
          <p:nvSpPr>
            <p:cNvPr id="82" name="object 82"/>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19771">
              <a:solidFill>
                <a:srgbClr val="167C82"/>
              </a:solidFill>
            </a:ln>
          </p:spPr>
          <p:txBody>
            <a:bodyPr wrap="square" lIns="0" tIns="0" rIns="0" bIns="0" rtlCol="0"/>
            <a:lstStyle/>
            <a:p>
              <a:endParaRPr dirty="0"/>
            </a:p>
          </p:txBody>
        </p:sp>
        <p:sp>
          <p:nvSpPr>
            <p:cNvPr id="83" name="object 83"/>
            <p:cNvSpPr/>
            <p:nvPr/>
          </p:nvSpPr>
          <p:spPr>
            <a:xfrm>
              <a:off x="5924840" y="7496885"/>
              <a:ext cx="335280" cy="325120"/>
            </a:xfrm>
            <a:custGeom>
              <a:avLst/>
              <a:gdLst/>
              <a:ahLst/>
              <a:cxnLst/>
              <a:rect l="l" t="t" r="r" b="b"/>
              <a:pathLst>
                <a:path w="335279" h="325120">
                  <a:moveTo>
                    <a:pt x="230221" y="324648"/>
                  </a:moveTo>
                  <a:lnTo>
                    <a:pt x="0" y="107824"/>
                  </a:lnTo>
                  <a:lnTo>
                    <a:pt x="104601" y="0"/>
                  </a:lnTo>
                  <a:lnTo>
                    <a:pt x="334823" y="216823"/>
                  </a:lnTo>
                  <a:lnTo>
                    <a:pt x="230221" y="324648"/>
                  </a:lnTo>
                  <a:close/>
                </a:path>
              </a:pathLst>
            </a:custGeom>
            <a:solidFill>
              <a:srgbClr val="FFFFFF"/>
            </a:solidFill>
          </p:spPr>
          <p:txBody>
            <a:bodyPr wrap="square" lIns="0" tIns="0" rIns="0" bIns="0" rtlCol="0"/>
            <a:lstStyle/>
            <a:p>
              <a:endParaRPr dirty="0"/>
            </a:p>
          </p:txBody>
        </p:sp>
        <p:sp>
          <p:nvSpPr>
            <p:cNvPr id="84" name="object 84"/>
            <p:cNvSpPr/>
            <p:nvPr/>
          </p:nvSpPr>
          <p:spPr>
            <a:xfrm>
              <a:off x="5924840" y="7496885"/>
              <a:ext cx="335280" cy="325120"/>
            </a:xfrm>
            <a:custGeom>
              <a:avLst/>
              <a:gdLst/>
              <a:ahLst/>
              <a:cxnLst/>
              <a:rect l="l" t="t" r="r" b="b"/>
              <a:pathLst>
                <a:path w="335279" h="325120">
                  <a:moveTo>
                    <a:pt x="334823" y="216823"/>
                  </a:moveTo>
                  <a:lnTo>
                    <a:pt x="230221" y="324648"/>
                  </a:lnTo>
                  <a:lnTo>
                    <a:pt x="0" y="107824"/>
                  </a:lnTo>
                  <a:lnTo>
                    <a:pt x="104601" y="0"/>
                  </a:lnTo>
                  <a:lnTo>
                    <a:pt x="334823" y="216823"/>
                  </a:lnTo>
                </a:path>
              </a:pathLst>
            </a:custGeom>
            <a:ln w="24867">
              <a:solidFill>
                <a:srgbClr val="0A6868"/>
              </a:solidFill>
            </a:ln>
          </p:spPr>
          <p:txBody>
            <a:bodyPr wrap="square" lIns="0" tIns="0" rIns="0" bIns="0" rtlCol="0"/>
            <a:lstStyle/>
            <a:p>
              <a:endParaRPr dirty="0"/>
            </a:p>
          </p:txBody>
        </p:sp>
        <p:sp>
          <p:nvSpPr>
            <p:cNvPr id="85" name="object 85"/>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0A6868"/>
            </a:solidFill>
          </p:spPr>
          <p:txBody>
            <a:bodyPr wrap="square" lIns="0" tIns="0" rIns="0" bIns="0" rtlCol="0"/>
            <a:lstStyle/>
            <a:p>
              <a:endParaRPr dirty="0"/>
            </a:p>
          </p:txBody>
        </p:sp>
        <p:sp>
          <p:nvSpPr>
            <p:cNvPr id="86" name="object 86"/>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27426">
              <a:solidFill>
                <a:srgbClr val="0A6868"/>
              </a:solidFill>
            </a:ln>
          </p:spPr>
          <p:txBody>
            <a:bodyPr wrap="square" lIns="0" tIns="0" rIns="0" bIns="0" rtlCol="0"/>
            <a:lstStyle/>
            <a:p>
              <a:endParaRPr dirty="0"/>
            </a:p>
          </p:txBody>
        </p:sp>
        <p:pic>
          <p:nvPicPr>
            <p:cNvPr id="87" name="object 87"/>
            <p:cNvPicPr/>
            <p:nvPr/>
          </p:nvPicPr>
          <p:blipFill>
            <a:blip r:embed="rId12" cstate="screen">
              <a:extLst>
                <a:ext uri="{28A0092B-C50C-407E-A947-70E740481C1C}">
                  <a14:useLocalDpi xmlns:a14="http://schemas.microsoft.com/office/drawing/2010/main"/>
                </a:ext>
              </a:extLst>
            </a:blip>
            <a:stretch>
              <a:fillRect/>
            </a:stretch>
          </p:blipFill>
          <p:spPr>
            <a:xfrm>
              <a:off x="6156706" y="7714090"/>
              <a:ext cx="74213" cy="73523"/>
            </a:xfrm>
            <a:prstGeom prst="rect">
              <a:avLst/>
            </a:prstGeom>
          </p:spPr>
        </p:pic>
      </p:grpSp>
      <p:sp>
        <p:nvSpPr>
          <p:cNvPr id="88" name="object 88"/>
          <p:cNvSpPr txBox="1"/>
          <p:nvPr/>
        </p:nvSpPr>
        <p:spPr>
          <a:xfrm>
            <a:off x="5689181" y="8049635"/>
            <a:ext cx="922019" cy="597535"/>
          </a:xfrm>
          <a:prstGeom prst="rect">
            <a:avLst/>
          </a:prstGeom>
        </p:spPr>
        <p:txBody>
          <a:bodyPr vert="horz" wrap="square" lIns="0" tIns="59690" rIns="0" bIns="0" rtlCol="0">
            <a:spAutoFit/>
          </a:bodyPr>
          <a:lstStyle/>
          <a:p>
            <a:pPr algn="ctr">
              <a:lnSpc>
                <a:spcPct val="100000"/>
              </a:lnSpc>
              <a:spcBef>
                <a:spcPts val="470"/>
              </a:spcBef>
            </a:pPr>
            <a:r>
              <a:rPr lang="en" sz="1100" b="1" spc="-10" dirty="0">
                <a:solidFill>
                  <a:srgbClr val="231F20"/>
                </a:solidFill>
                <a:latin typeface="Calibri"/>
                <a:cs typeface="Calibri"/>
              </a:rPr>
              <a:t>COMPLETE</a:t>
            </a:r>
            <a:endParaRPr lang="fr-FR" sz="1100" b="1" dirty="0">
              <a:latin typeface="Calibri"/>
              <a:cs typeface="Calibri"/>
            </a:endParaRPr>
          </a:p>
          <a:p>
            <a:pPr algn="ctr">
              <a:lnSpc>
                <a:spcPts val="650"/>
              </a:lnSpc>
              <a:spcBef>
                <a:spcPts val="225"/>
              </a:spcBef>
            </a:pPr>
            <a:r>
              <a:rPr lang="en" sz="550" dirty="0">
                <a:solidFill>
                  <a:srgbClr val="231F20"/>
                </a:solidFill>
                <a:latin typeface="Calibri"/>
                <a:cs typeface="Calibri"/>
              </a:rPr>
              <a:t>contains at least</a:t>
            </a:r>
            <a:endParaRPr sz="550" dirty="0">
              <a:latin typeface="Calibri"/>
              <a:cs typeface="Calibri"/>
            </a:endParaRPr>
          </a:p>
          <a:p>
            <a:pPr marL="12065" marR="5080" algn="ctr">
              <a:lnSpc>
                <a:spcPts val="640"/>
              </a:lnSpc>
              <a:spcBef>
                <a:spcPts val="25"/>
              </a:spcBef>
            </a:pPr>
            <a:r>
              <a:rPr lang="en" sz="550" dirty="0">
                <a:solidFill>
                  <a:srgbClr val="231F20"/>
                </a:solidFill>
                <a:latin typeface="Calibri"/>
                <a:cs typeface="Calibri"/>
              </a:rPr>
              <a:t>14 characters and 4 different types: lowercase, uppercase, numbers</a:t>
            </a:r>
            <a:endParaRPr sz="550" dirty="0">
              <a:latin typeface="Calibri"/>
              <a:cs typeface="Calibri"/>
            </a:endParaRPr>
          </a:p>
        </p:txBody>
      </p:sp>
      <p:sp>
        <p:nvSpPr>
          <p:cNvPr id="89" name="object 89"/>
          <p:cNvSpPr txBox="1"/>
          <p:nvPr/>
        </p:nvSpPr>
        <p:spPr>
          <a:xfrm>
            <a:off x="5717144" y="8613975"/>
            <a:ext cx="866140" cy="196215"/>
          </a:xfrm>
          <a:prstGeom prst="rect">
            <a:avLst/>
          </a:prstGeom>
        </p:spPr>
        <p:txBody>
          <a:bodyPr vert="horz" wrap="square" lIns="0" tIns="21590" rIns="0" bIns="0" rtlCol="0">
            <a:spAutoFit/>
          </a:bodyPr>
          <a:lstStyle/>
          <a:p>
            <a:pPr marL="250825" marR="5080" indent="-238760">
              <a:lnSpc>
                <a:spcPts val="640"/>
              </a:lnSpc>
              <a:spcBef>
                <a:spcPts val="170"/>
              </a:spcBef>
            </a:pPr>
            <a:r>
              <a:rPr lang="en" sz="550" dirty="0">
                <a:solidFill>
                  <a:srgbClr val="231F20"/>
                </a:solidFill>
                <a:latin typeface="Calibri"/>
                <a:cs typeface="Calibri"/>
              </a:rPr>
              <a:t>and special characters (€, ?,, #...)</a:t>
            </a:r>
            <a:endParaRPr sz="550" dirty="0">
              <a:latin typeface="Calibri"/>
              <a:cs typeface="Calibri"/>
            </a:endParaRPr>
          </a:p>
        </p:txBody>
      </p:sp>
      <p:grpSp>
        <p:nvGrpSpPr>
          <p:cNvPr id="90" name="object 90"/>
          <p:cNvGrpSpPr/>
          <p:nvPr/>
        </p:nvGrpSpPr>
        <p:grpSpPr>
          <a:xfrm>
            <a:off x="4775778" y="5740497"/>
            <a:ext cx="13848080" cy="4742180"/>
            <a:chOff x="4775778" y="5740497"/>
            <a:chExt cx="13848080" cy="4742180"/>
          </a:xfrm>
        </p:grpSpPr>
        <p:sp>
          <p:nvSpPr>
            <p:cNvPr id="91" name="object 91"/>
            <p:cNvSpPr/>
            <p:nvPr/>
          </p:nvSpPr>
          <p:spPr>
            <a:xfrm>
              <a:off x="5078053" y="6738531"/>
              <a:ext cx="2144395" cy="24765"/>
            </a:xfrm>
            <a:custGeom>
              <a:avLst/>
              <a:gdLst/>
              <a:ahLst/>
              <a:cxnLst/>
              <a:rect l="l" t="t" r="r" b="b"/>
              <a:pathLst>
                <a:path w="2144395" h="24765">
                  <a:moveTo>
                    <a:pt x="2144184" y="24691"/>
                  </a:moveTo>
                  <a:lnTo>
                    <a:pt x="0" y="24691"/>
                  </a:lnTo>
                  <a:lnTo>
                    <a:pt x="0" y="0"/>
                  </a:lnTo>
                  <a:lnTo>
                    <a:pt x="2144184" y="0"/>
                  </a:lnTo>
                  <a:lnTo>
                    <a:pt x="2144184" y="24691"/>
                  </a:lnTo>
                  <a:close/>
                </a:path>
              </a:pathLst>
            </a:custGeom>
            <a:solidFill>
              <a:srgbClr val="9BCCC1"/>
            </a:solidFill>
          </p:spPr>
          <p:txBody>
            <a:bodyPr wrap="square" lIns="0" tIns="0" rIns="0" bIns="0" rtlCol="0"/>
            <a:lstStyle/>
            <a:p>
              <a:endParaRPr dirty="0"/>
            </a:p>
          </p:txBody>
        </p:sp>
        <p:pic>
          <p:nvPicPr>
            <p:cNvPr id="92" name="object 92"/>
            <p:cNvPicPr/>
            <p:nvPr/>
          </p:nvPicPr>
          <p:blipFill>
            <a:blip r:embed="rId13" cstate="screen">
              <a:extLst>
                <a:ext uri="{28A0092B-C50C-407E-A947-70E740481C1C}">
                  <a14:useLocalDpi xmlns:a14="http://schemas.microsoft.com/office/drawing/2010/main"/>
                </a:ext>
              </a:extLst>
            </a:blip>
            <a:stretch>
              <a:fillRect/>
            </a:stretch>
          </p:blipFill>
          <p:spPr>
            <a:xfrm>
              <a:off x="5934250" y="6639315"/>
              <a:ext cx="334162" cy="81467"/>
            </a:xfrm>
            <a:prstGeom prst="rect">
              <a:avLst/>
            </a:prstGeom>
          </p:spPr>
        </p:pic>
        <p:sp>
          <p:nvSpPr>
            <p:cNvPr id="93" name="object 93"/>
            <p:cNvSpPr/>
            <p:nvPr/>
          </p:nvSpPr>
          <p:spPr>
            <a:xfrm>
              <a:off x="7234517" y="6738537"/>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D6EAE2"/>
            </a:solidFill>
          </p:spPr>
          <p:txBody>
            <a:bodyPr wrap="square" lIns="0" tIns="0" rIns="0" bIns="0" rtlCol="0"/>
            <a:lstStyle/>
            <a:p>
              <a:endParaRPr dirty="0"/>
            </a:p>
          </p:txBody>
        </p:sp>
        <p:pic>
          <p:nvPicPr>
            <p:cNvPr id="94" name="object 94"/>
            <p:cNvPicPr/>
            <p:nvPr/>
          </p:nvPicPr>
          <p:blipFill>
            <a:blip r:embed="rId10" cstate="screen">
              <a:extLst>
                <a:ext uri="{28A0092B-C50C-407E-A947-70E740481C1C}">
                  <a14:useLocalDpi xmlns:a14="http://schemas.microsoft.com/office/drawing/2010/main"/>
                </a:ext>
              </a:extLst>
            </a:blip>
            <a:stretch>
              <a:fillRect/>
            </a:stretch>
          </p:blipFill>
          <p:spPr>
            <a:xfrm>
              <a:off x="7196803" y="6712020"/>
              <a:ext cx="78867" cy="77713"/>
            </a:xfrm>
            <a:prstGeom prst="rect">
              <a:avLst/>
            </a:prstGeom>
          </p:spPr>
        </p:pic>
        <p:pic>
          <p:nvPicPr>
            <p:cNvPr id="95" name="object 95"/>
            <p:cNvPicPr/>
            <p:nvPr/>
          </p:nvPicPr>
          <p:blipFill>
            <a:blip r:embed="rId14" cstate="screen">
              <a:extLst>
                <a:ext uri="{28A0092B-C50C-407E-A947-70E740481C1C}">
                  <a14:useLocalDpi xmlns:a14="http://schemas.microsoft.com/office/drawing/2010/main"/>
                </a:ext>
              </a:extLst>
            </a:blip>
            <a:stretch>
              <a:fillRect/>
            </a:stretch>
          </p:blipFill>
          <p:spPr>
            <a:xfrm>
              <a:off x="4948138" y="6693089"/>
              <a:ext cx="153663" cy="102864"/>
            </a:xfrm>
            <a:prstGeom prst="rect">
              <a:avLst/>
            </a:prstGeom>
          </p:spPr>
        </p:pic>
        <p:sp>
          <p:nvSpPr>
            <p:cNvPr id="96" name="object 96"/>
            <p:cNvSpPr/>
            <p:nvPr/>
          </p:nvSpPr>
          <p:spPr>
            <a:xfrm>
              <a:off x="4813561"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7" name="object 97"/>
            <p:cNvSpPr/>
            <p:nvPr/>
          </p:nvSpPr>
          <p:spPr>
            <a:xfrm>
              <a:off x="8953974" y="5771930"/>
              <a:ext cx="9638665" cy="4679315"/>
            </a:xfrm>
            <a:custGeom>
              <a:avLst/>
              <a:gdLst/>
              <a:ahLst/>
              <a:cxnLst/>
              <a:rect l="l" t="t" r="r" b="b"/>
              <a:pathLst>
                <a:path w="9638665" h="467931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4268425"/>
                  </a:lnTo>
                  <a:lnTo>
                    <a:pt x="141608" y="4316300"/>
                  </a:lnTo>
                  <a:lnTo>
                    <a:pt x="149697" y="4362554"/>
                  </a:lnTo>
                  <a:lnTo>
                    <a:pt x="162802" y="4406877"/>
                  </a:lnTo>
                  <a:lnTo>
                    <a:pt x="180614" y="4448962"/>
                  </a:lnTo>
                  <a:lnTo>
                    <a:pt x="202824" y="4488501"/>
                  </a:lnTo>
                  <a:lnTo>
                    <a:pt x="229126" y="4525185"/>
                  </a:lnTo>
                  <a:lnTo>
                    <a:pt x="259209" y="4558708"/>
                  </a:lnTo>
                  <a:lnTo>
                    <a:pt x="292766" y="4588759"/>
                  </a:lnTo>
                  <a:lnTo>
                    <a:pt x="329488" y="4615033"/>
                  </a:lnTo>
                  <a:lnTo>
                    <a:pt x="369067" y="4637220"/>
                  </a:lnTo>
                  <a:lnTo>
                    <a:pt x="411195" y="4655013"/>
                  </a:lnTo>
                  <a:lnTo>
                    <a:pt x="455562" y="4668104"/>
                  </a:lnTo>
                  <a:lnTo>
                    <a:pt x="501861" y="4676184"/>
                  </a:lnTo>
                  <a:lnTo>
                    <a:pt x="549784" y="4678946"/>
                  </a:lnTo>
                  <a:lnTo>
                    <a:pt x="9227143" y="4678946"/>
                  </a:lnTo>
                  <a:lnTo>
                    <a:pt x="9275065" y="4676184"/>
                  </a:lnTo>
                  <a:lnTo>
                    <a:pt x="9321363" y="4668104"/>
                  </a:lnTo>
                  <a:lnTo>
                    <a:pt x="9365729" y="4655013"/>
                  </a:lnTo>
                  <a:lnTo>
                    <a:pt x="9407855" y="4637220"/>
                  </a:lnTo>
                  <a:lnTo>
                    <a:pt x="9447432" y="4615033"/>
                  </a:lnTo>
                  <a:lnTo>
                    <a:pt x="9484152" y="4588759"/>
                  </a:lnTo>
                  <a:lnTo>
                    <a:pt x="9517707" y="4558708"/>
                  </a:lnTo>
                  <a:lnTo>
                    <a:pt x="9547788" y="4525185"/>
                  </a:lnTo>
                  <a:lnTo>
                    <a:pt x="9574087" y="4488501"/>
                  </a:lnTo>
                  <a:lnTo>
                    <a:pt x="9596296" y="4448962"/>
                  </a:lnTo>
                  <a:lnTo>
                    <a:pt x="9614106" y="4406877"/>
                  </a:lnTo>
                  <a:lnTo>
                    <a:pt x="9627209" y="4362554"/>
                  </a:lnTo>
                  <a:lnTo>
                    <a:pt x="9635298" y="4316300"/>
                  </a:lnTo>
                  <a:lnTo>
                    <a:pt x="9638062" y="426842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98" name="object 98"/>
            <p:cNvSpPr/>
            <p:nvPr/>
          </p:nvSpPr>
          <p:spPr>
            <a:xfrm>
              <a:off x="8953953" y="5771930"/>
              <a:ext cx="9638665" cy="4679315"/>
            </a:xfrm>
            <a:custGeom>
              <a:avLst/>
              <a:gdLst/>
              <a:ahLst/>
              <a:cxnLst/>
              <a:rect l="l" t="t" r="r" b="b"/>
              <a:pathLst>
                <a:path w="9638665" h="467931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4268425"/>
                  </a:lnTo>
                  <a:lnTo>
                    <a:pt x="141629" y="4316300"/>
                  </a:lnTo>
                  <a:lnTo>
                    <a:pt x="149718" y="4362554"/>
                  </a:lnTo>
                  <a:lnTo>
                    <a:pt x="162823" y="4406877"/>
                  </a:lnTo>
                  <a:lnTo>
                    <a:pt x="180635" y="4448962"/>
                  </a:lnTo>
                  <a:lnTo>
                    <a:pt x="202845" y="4488501"/>
                  </a:lnTo>
                  <a:lnTo>
                    <a:pt x="229147" y="4525185"/>
                  </a:lnTo>
                  <a:lnTo>
                    <a:pt x="259230" y="4558708"/>
                  </a:lnTo>
                  <a:lnTo>
                    <a:pt x="292787" y="4588759"/>
                  </a:lnTo>
                  <a:lnTo>
                    <a:pt x="329509" y="4615033"/>
                  </a:lnTo>
                  <a:lnTo>
                    <a:pt x="369088" y="4637220"/>
                  </a:lnTo>
                  <a:lnTo>
                    <a:pt x="411216" y="4655013"/>
                  </a:lnTo>
                  <a:lnTo>
                    <a:pt x="455583" y="4668104"/>
                  </a:lnTo>
                  <a:lnTo>
                    <a:pt x="501882" y="4676184"/>
                  </a:lnTo>
                  <a:lnTo>
                    <a:pt x="549805" y="4678946"/>
                  </a:lnTo>
                  <a:lnTo>
                    <a:pt x="762395" y="4678946"/>
                  </a:lnTo>
                  <a:lnTo>
                    <a:pt x="8990815" y="4678946"/>
                  </a:lnTo>
                  <a:lnTo>
                    <a:pt x="9227164" y="4678946"/>
                  </a:lnTo>
                  <a:lnTo>
                    <a:pt x="9275086" y="4676184"/>
                  </a:lnTo>
                  <a:lnTo>
                    <a:pt x="9321384" y="4668104"/>
                  </a:lnTo>
                  <a:lnTo>
                    <a:pt x="9365750" y="4655013"/>
                  </a:lnTo>
                  <a:lnTo>
                    <a:pt x="9407876" y="4637220"/>
                  </a:lnTo>
                  <a:lnTo>
                    <a:pt x="9447453" y="4615033"/>
                  </a:lnTo>
                  <a:lnTo>
                    <a:pt x="9484173" y="4588759"/>
                  </a:lnTo>
                  <a:lnTo>
                    <a:pt x="9517728" y="4558708"/>
                  </a:lnTo>
                  <a:lnTo>
                    <a:pt x="9547809" y="4525185"/>
                  </a:lnTo>
                  <a:lnTo>
                    <a:pt x="9574108" y="4488501"/>
                  </a:lnTo>
                  <a:lnTo>
                    <a:pt x="9596317" y="4448962"/>
                  </a:lnTo>
                  <a:lnTo>
                    <a:pt x="9614127" y="4406877"/>
                  </a:lnTo>
                  <a:lnTo>
                    <a:pt x="9627230" y="4362554"/>
                  </a:lnTo>
                  <a:lnTo>
                    <a:pt x="9635318" y="4316300"/>
                  </a:lnTo>
                  <a:lnTo>
                    <a:pt x="9638083" y="4268425"/>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99" name="object 99"/>
            <p:cNvSpPr/>
            <p:nvPr/>
          </p:nvSpPr>
          <p:spPr>
            <a:xfrm>
              <a:off x="9575554" y="8557159"/>
              <a:ext cx="1760855" cy="0"/>
            </a:xfrm>
            <a:custGeom>
              <a:avLst/>
              <a:gdLst/>
              <a:ahLst/>
              <a:cxnLst/>
              <a:rect l="l" t="t" r="r" b="b"/>
              <a:pathLst>
                <a:path w="1760854">
                  <a:moveTo>
                    <a:pt x="0" y="0"/>
                  </a:moveTo>
                  <a:lnTo>
                    <a:pt x="1760522" y="0"/>
                  </a:lnTo>
                </a:path>
              </a:pathLst>
            </a:custGeom>
            <a:ln w="14659">
              <a:solidFill>
                <a:srgbClr val="231F20"/>
              </a:solidFill>
            </a:ln>
          </p:spPr>
          <p:txBody>
            <a:bodyPr wrap="square" lIns="0" tIns="0" rIns="0" bIns="0" rtlCol="0"/>
            <a:lstStyle/>
            <a:p>
              <a:endParaRPr dirty="0"/>
            </a:p>
          </p:txBody>
        </p:sp>
      </p:grpSp>
      <p:grpSp>
        <p:nvGrpSpPr>
          <p:cNvPr id="145" name="object 110">
            <a:extLst>
              <a:ext uri="{FF2B5EF4-FFF2-40B4-BE49-F238E27FC236}">
                <a16:creationId xmlns:a16="http://schemas.microsoft.com/office/drawing/2014/main" id="{34812AFA-7521-97DB-EFE3-B7823F08381D}"/>
              </a:ext>
            </a:extLst>
          </p:cNvPr>
          <p:cNvGrpSpPr/>
          <p:nvPr/>
        </p:nvGrpSpPr>
        <p:grpSpPr>
          <a:xfrm>
            <a:off x="1238349" y="4182479"/>
            <a:ext cx="5582920" cy="3279775"/>
            <a:chOff x="1238349" y="4182479"/>
            <a:chExt cx="5582920" cy="3279775"/>
          </a:xfrm>
        </p:grpSpPr>
        <p:sp>
          <p:nvSpPr>
            <p:cNvPr id="146" name="object 111">
              <a:extLst>
                <a:ext uri="{FF2B5EF4-FFF2-40B4-BE49-F238E27FC236}">
                  <a16:creationId xmlns:a16="http://schemas.microsoft.com/office/drawing/2014/main" id="{4DADF961-F9D7-CEEF-2F68-82B16F859CD5}"/>
                </a:ext>
              </a:extLst>
            </p:cNvPr>
            <p:cNvSpPr/>
            <p:nvPr/>
          </p:nvSpPr>
          <p:spPr>
            <a:xfrm>
              <a:off x="1238349" y="418247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7" name="object 112">
              <a:extLst>
                <a:ext uri="{FF2B5EF4-FFF2-40B4-BE49-F238E27FC236}">
                  <a16:creationId xmlns:a16="http://schemas.microsoft.com/office/drawing/2014/main" id="{C3838F3F-2EAD-8E78-76F3-4869C05E4A89}"/>
                </a:ext>
              </a:extLst>
            </p:cNvPr>
            <p:cNvSpPr/>
            <p:nvPr/>
          </p:nvSpPr>
          <p:spPr>
            <a:xfrm>
              <a:off x="1364845" y="43089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103" name="object 103"/>
          <p:cNvSpPr txBox="1"/>
          <p:nvPr/>
        </p:nvSpPr>
        <p:spPr>
          <a:xfrm>
            <a:off x="9562854" y="6071488"/>
            <a:ext cx="8413996" cy="1049020"/>
          </a:xfrm>
          <a:prstGeom prst="rect">
            <a:avLst/>
          </a:prstGeom>
        </p:spPr>
        <p:txBody>
          <a:bodyPr vert="horz" wrap="square" lIns="0" tIns="38735" rIns="0" bIns="0" rtlCol="0">
            <a:spAutoFit/>
          </a:bodyPr>
          <a:lstStyle/>
          <a:p>
            <a:pPr marL="12700" marR="5080">
              <a:lnSpc>
                <a:spcPts val="2630"/>
              </a:lnSpc>
              <a:spcBef>
                <a:spcPts val="305"/>
              </a:spcBef>
            </a:pPr>
            <a:r>
              <a:rPr lang="en" sz="2300" b="1" spc="70" dirty="0">
                <a:solidFill>
                  <a:srgbClr val="231F20"/>
                </a:solidFill>
                <a:latin typeface="Calibri"/>
                <a:cs typeface="Calibri"/>
              </a:rPr>
              <a:t>Review the 3 criteria for a strong password by commenting on them:</a:t>
            </a:r>
            <a:endParaRPr sz="2300" b="1" dirty="0">
              <a:latin typeface="Calibri"/>
              <a:cs typeface="Calibri"/>
            </a:endParaRPr>
          </a:p>
          <a:p>
            <a:pPr marL="12700">
              <a:lnSpc>
                <a:spcPts val="2590"/>
              </a:lnSpc>
            </a:pPr>
            <a:r>
              <a:rPr lang="en" sz="2300" i="1" spc="-235" dirty="0">
                <a:solidFill>
                  <a:srgbClr val="231F20"/>
                </a:solidFill>
                <a:latin typeface="Arial Narrow"/>
                <a:cs typeface="Arial Narrow"/>
              </a:rPr>
              <a:t>A good password is strong if it meets three criteria:</a:t>
            </a:r>
            <a:endParaRPr sz="2300" dirty="0">
              <a:latin typeface="Arial Narrow"/>
              <a:cs typeface="Arial Narrow"/>
            </a:endParaRPr>
          </a:p>
        </p:txBody>
      </p:sp>
      <p:sp>
        <p:nvSpPr>
          <p:cNvPr id="104" name="object 104"/>
          <p:cNvSpPr txBox="1"/>
          <p:nvPr/>
        </p:nvSpPr>
        <p:spPr>
          <a:xfrm>
            <a:off x="9562854" y="7114385"/>
            <a:ext cx="7722870" cy="377825"/>
          </a:xfrm>
          <a:prstGeom prst="rect">
            <a:avLst/>
          </a:prstGeom>
        </p:spPr>
        <p:txBody>
          <a:bodyPr vert="horz" wrap="square" lIns="0" tIns="13335" rIns="0" bIns="0" rtlCol="0">
            <a:spAutoFit/>
          </a:bodyPr>
          <a:lstStyle/>
          <a:p>
            <a:pPr marL="12700">
              <a:lnSpc>
                <a:spcPct val="100000"/>
              </a:lnSpc>
              <a:spcBef>
                <a:spcPts val="105"/>
              </a:spcBef>
            </a:pPr>
            <a:r>
              <a:rPr lang="en" sz="2300" i="1" u="sng" spc="-170" dirty="0">
                <a:solidFill>
                  <a:srgbClr val="231F20"/>
                </a:solidFill>
                <a:uFill>
                  <a:solidFill>
                    <a:srgbClr val="231F20"/>
                  </a:solidFill>
                </a:uFill>
                <a:latin typeface="Arial Narrow"/>
                <a:cs typeface="Arial Narrow"/>
              </a:rPr>
              <a:t>Complete:</a:t>
            </a:r>
            <a:r>
              <a:rPr lang="en" sz="2300" i="1" spc="-60" dirty="0">
                <a:solidFill>
                  <a:srgbClr val="231F20"/>
                </a:solidFill>
                <a:latin typeface="Arial Narrow"/>
                <a:cs typeface="Arial Narrow"/>
              </a:rPr>
              <a:t> contains at least 14 characters and 4 different types: lowercase,</a:t>
            </a:r>
            <a:endParaRPr sz="2300" dirty="0">
              <a:latin typeface="Arial Narrow"/>
              <a:cs typeface="Arial Narrow"/>
            </a:endParaRPr>
          </a:p>
        </p:txBody>
      </p:sp>
      <p:sp>
        <p:nvSpPr>
          <p:cNvPr id="105" name="object 105"/>
          <p:cNvSpPr txBox="1"/>
          <p:nvPr/>
        </p:nvSpPr>
        <p:spPr>
          <a:xfrm>
            <a:off x="9562854" y="7486018"/>
            <a:ext cx="8199755" cy="377825"/>
          </a:xfrm>
          <a:prstGeom prst="rect">
            <a:avLst/>
          </a:prstGeom>
        </p:spPr>
        <p:txBody>
          <a:bodyPr vert="horz" wrap="square" lIns="0" tIns="13335" rIns="0" bIns="0" rtlCol="0">
            <a:spAutoFit/>
          </a:bodyPr>
          <a:lstStyle/>
          <a:p>
            <a:pPr marL="12700">
              <a:lnSpc>
                <a:spcPct val="100000"/>
              </a:lnSpc>
              <a:spcBef>
                <a:spcPts val="105"/>
              </a:spcBef>
            </a:pPr>
            <a:r>
              <a:rPr lang="en" sz="2300" i="1" spc="-145" dirty="0">
                <a:solidFill>
                  <a:srgbClr val="231F20"/>
                </a:solidFill>
                <a:latin typeface="Arial Narrow"/>
                <a:cs typeface="Arial Narrow"/>
              </a:rPr>
              <a:t>capitals, numbers, and special characters (punctuation marks or</a:t>
            </a:r>
            <a:endParaRPr sz="2300" dirty="0">
              <a:latin typeface="Arial Narrow"/>
              <a:cs typeface="Arial Narrow"/>
            </a:endParaRPr>
          </a:p>
        </p:txBody>
      </p:sp>
      <p:sp>
        <p:nvSpPr>
          <p:cNvPr id="106" name="object 106"/>
          <p:cNvSpPr txBox="1"/>
          <p:nvPr/>
        </p:nvSpPr>
        <p:spPr>
          <a:xfrm>
            <a:off x="9562854" y="7857652"/>
            <a:ext cx="1675764"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 #...)).</a:t>
            </a:r>
            <a:endParaRPr sz="2300" dirty="0">
              <a:latin typeface="Arial Narrow"/>
              <a:cs typeface="Arial Narrow"/>
            </a:endParaRPr>
          </a:p>
        </p:txBody>
      </p:sp>
      <p:sp>
        <p:nvSpPr>
          <p:cNvPr id="107" name="object 107"/>
          <p:cNvSpPr txBox="1"/>
          <p:nvPr/>
        </p:nvSpPr>
        <p:spPr>
          <a:xfrm>
            <a:off x="9562854" y="8229286"/>
            <a:ext cx="7969250" cy="377825"/>
          </a:xfrm>
          <a:prstGeom prst="rect">
            <a:avLst/>
          </a:prstGeom>
        </p:spPr>
        <p:txBody>
          <a:bodyPr vert="horz" wrap="square" lIns="0" tIns="13335" rIns="0" bIns="0" rtlCol="0">
            <a:spAutoFit/>
          </a:bodyPr>
          <a:lstStyle/>
          <a:p>
            <a:pPr marL="12700">
              <a:lnSpc>
                <a:spcPct val="100000"/>
              </a:lnSpc>
              <a:spcBef>
                <a:spcPts val="105"/>
              </a:spcBef>
            </a:pPr>
            <a:r>
              <a:rPr lang="en" sz="2300" i="1" spc="-235" dirty="0">
                <a:solidFill>
                  <a:srgbClr val="231F20"/>
                </a:solidFill>
                <a:latin typeface="Arial Narrow"/>
                <a:cs typeface="Arial Narrow"/>
              </a:rPr>
              <a:t>Says nothing about you: no one should guess your password from your date</a:t>
            </a:r>
            <a:endParaRPr sz="2300" dirty="0">
              <a:latin typeface="Arial Narrow"/>
              <a:cs typeface="Arial Narrow"/>
            </a:endParaRPr>
          </a:p>
        </p:txBody>
      </p:sp>
      <p:sp>
        <p:nvSpPr>
          <p:cNvPr id="108" name="object 108"/>
          <p:cNvSpPr txBox="1"/>
          <p:nvPr/>
        </p:nvSpPr>
        <p:spPr>
          <a:xfrm>
            <a:off x="9562854" y="8600920"/>
            <a:ext cx="8053705" cy="377825"/>
          </a:xfrm>
          <a:prstGeom prst="rect">
            <a:avLst/>
          </a:prstGeom>
        </p:spPr>
        <p:txBody>
          <a:bodyPr vert="horz" wrap="square" lIns="0" tIns="13335" rIns="0" bIns="0" rtlCol="0">
            <a:spAutoFit/>
          </a:bodyPr>
          <a:lstStyle/>
          <a:p>
            <a:pPr marL="12700">
              <a:lnSpc>
                <a:spcPct val="100000"/>
              </a:lnSpc>
              <a:spcBef>
                <a:spcPts val="105"/>
              </a:spcBef>
            </a:pPr>
            <a:r>
              <a:rPr lang="en" sz="2300" i="1" spc="-140" dirty="0">
                <a:solidFill>
                  <a:srgbClr val="231F20"/>
                </a:solidFill>
                <a:latin typeface="Arial Narrow"/>
                <a:cs typeface="Arial Narrow"/>
              </a:rPr>
              <a:t>birthday, your nickname or your favorite movie. The same goes for the code of your</a:t>
            </a:r>
            <a:endParaRPr sz="2300" dirty="0">
              <a:latin typeface="Arial Narrow"/>
              <a:cs typeface="Arial Narrow"/>
            </a:endParaRPr>
          </a:p>
        </p:txBody>
      </p:sp>
      <p:sp>
        <p:nvSpPr>
          <p:cNvPr id="109" name="object 109"/>
          <p:cNvSpPr txBox="1"/>
          <p:nvPr/>
        </p:nvSpPr>
        <p:spPr>
          <a:xfrm>
            <a:off x="9562854" y="8952742"/>
            <a:ext cx="8585835" cy="1140460"/>
          </a:xfrm>
          <a:prstGeom prst="rect">
            <a:avLst/>
          </a:prstGeom>
        </p:spPr>
        <p:txBody>
          <a:bodyPr vert="horz" wrap="square" lIns="0" tIns="33655" rIns="0" bIns="0" rtlCol="0">
            <a:spAutoFit/>
          </a:bodyPr>
          <a:lstStyle/>
          <a:p>
            <a:pPr marL="12700">
              <a:lnSpc>
                <a:spcPct val="100000"/>
              </a:lnSpc>
              <a:spcBef>
                <a:spcPts val="265"/>
              </a:spcBef>
            </a:pPr>
            <a:r>
              <a:rPr lang="en" sz="2300" i="1" spc="-130" dirty="0">
                <a:solidFill>
                  <a:srgbClr val="231F20"/>
                </a:solidFill>
                <a:latin typeface="Arial Narrow"/>
                <a:cs typeface="Arial Narrow"/>
              </a:rPr>
              <a:t>Smartphone: prefer a random number to a year.</a:t>
            </a:r>
            <a:endParaRPr sz="2300" dirty="0">
              <a:latin typeface="Arial Narrow"/>
              <a:cs typeface="Arial Narrow"/>
            </a:endParaRPr>
          </a:p>
          <a:p>
            <a:pPr marL="12700" marR="5080">
              <a:lnSpc>
                <a:spcPct val="106000"/>
              </a:lnSpc>
            </a:pPr>
            <a:r>
              <a:rPr lang="en" sz="2300" i="1" u="sng" spc="-170" dirty="0">
                <a:solidFill>
                  <a:srgbClr val="231F20"/>
                </a:solidFill>
                <a:uFill>
                  <a:solidFill>
                    <a:srgbClr val="231F20"/>
                  </a:solidFill>
                </a:uFill>
                <a:latin typeface="Arial Narrow"/>
                <a:cs typeface="Arial Narrow"/>
              </a:rPr>
              <a:t>Unique:</a:t>
            </a:r>
            <a:r>
              <a:rPr lang="en" sz="2300" i="1" spc="-60" dirty="0">
                <a:solidFill>
                  <a:srgbClr val="231F20"/>
                </a:solidFill>
                <a:latin typeface="Arial Narrow"/>
                <a:cs typeface="Arial Narrow"/>
              </a:rPr>
              <a:t> each of your online accounts (email, social network, etc.) must have its own password and you should not reuse this password for another account.</a:t>
            </a:r>
            <a:endParaRPr sz="2300" dirty="0">
              <a:latin typeface="Arial Narrow"/>
              <a:cs typeface="Arial Narrow"/>
            </a:endParaRPr>
          </a:p>
        </p:txBody>
      </p:sp>
      <p:sp>
        <p:nvSpPr>
          <p:cNvPr id="113" name="object 113"/>
          <p:cNvSpPr txBox="1"/>
          <p:nvPr/>
        </p:nvSpPr>
        <p:spPr>
          <a:xfrm>
            <a:off x="2504600" y="4805314"/>
            <a:ext cx="3615332" cy="277640"/>
          </a:xfrm>
          <a:prstGeom prst="rect">
            <a:avLst/>
          </a:prstGeom>
        </p:spPr>
        <p:txBody>
          <a:bodyPr vert="horz" wrap="square" lIns="0" tIns="15875" rIns="0" bIns="0" rtlCol="0">
            <a:spAutoFit/>
          </a:bodyPr>
          <a:lstStyle/>
          <a:p>
            <a:pPr marL="12700">
              <a:lnSpc>
                <a:spcPct val="100000"/>
              </a:lnSpc>
              <a:spcBef>
                <a:spcPts val="125"/>
              </a:spcBef>
            </a:pPr>
            <a:r>
              <a:rPr lang="en" sz="1700" b="1" spc="195" dirty="0">
                <a:solidFill>
                  <a:srgbClr val="231F20"/>
                </a:solidFill>
                <a:latin typeface="Calibri"/>
                <a:cs typeface="Calibri"/>
              </a:rPr>
              <a:t>CREATE A STRONG PASSWORD</a:t>
            </a:r>
            <a:endParaRPr lang="fr-FR" sz="1700" b="1" dirty="0">
              <a:latin typeface="Calibri"/>
              <a:cs typeface="Calibri"/>
            </a:endParaRPr>
          </a:p>
        </p:txBody>
      </p:sp>
      <p:grpSp>
        <p:nvGrpSpPr>
          <p:cNvPr id="114" name="object 114"/>
          <p:cNvGrpSpPr/>
          <p:nvPr/>
        </p:nvGrpSpPr>
        <p:grpSpPr>
          <a:xfrm>
            <a:off x="1322961" y="3041909"/>
            <a:ext cx="14894560" cy="4271645"/>
            <a:chOff x="1322961" y="3041909"/>
            <a:chExt cx="14894560" cy="4271645"/>
          </a:xfrm>
        </p:grpSpPr>
        <p:sp>
          <p:nvSpPr>
            <p:cNvPr id="115" name="object 115"/>
            <p:cNvSpPr/>
            <p:nvPr/>
          </p:nvSpPr>
          <p:spPr>
            <a:xfrm>
              <a:off x="1658720" y="4519728"/>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116" name="object 116"/>
            <p:cNvPicPr/>
            <p:nvPr/>
          </p:nvPicPr>
          <p:blipFill>
            <a:blip r:embed="rId15" cstate="screen">
              <a:extLst>
                <a:ext uri="{28A0092B-C50C-407E-A947-70E740481C1C}">
                  <a14:useLocalDpi xmlns:a14="http://schemas.microsoft.com/office/drawing/2010/main"/>
                </a:ext>
              </a:extLst>
            </a:blip>
            <a:stretch>
              <a:fillRect/>
            </a:stretch>
          </p:blipFill>
          <p:spPr>
            <a:xfrm>
              <a:off x="2610051" y="4409488"/>
              <a:ext cx="371291" cy="90519"/>
            </a:xfrm>
            <a:prstGeom prst="rect">
              <a:avLst/>
            </a:prstGeom>
          </p:spPr>
        </p:pic>
        <p:sp>
          <p:nvSpPr>
            <p:cNvPr id="117" name="object 117"/>
            <p:cNvSpPr/>
            <p:nvPr/>
          </p:nvSpPr>
          <p:spPr>
            <a:xfrm>
              <a:off x="4054779" y="4519732"/>
              <a:ext cx="2400300" cy="27940"/>
            </a:xfrm>
            <a:custGeom>
              <a:avLst/>
              <a:gdLst/>
              <a:ahLst/>
              <a:cxnLst/>
              <a:rect l="l" t="t" r="r" b="b"/>
              <a:pathLst>
                <a:path w="2400300" h="27939">
                  <a:moveTo>
                    <a:pt x="2399906" y="6299"/>
                  </a:moveTo>
                  <a:lnTo>
                    <a:pt x="2396871" y="6299"/>
                  </a:lnTo>
                  <a:lnTo>
                    <a:pt x="2396871" y="0"/>
                  </a:lnTo>
                  <a:lnTo>
                    <a:pt x="0" y="0"/>
                  </a:lnTo>
                  <a:lnTo>
                    <a:pt x="0" y="6299"/>
                  </a:lnTo>
                  <a:lnTo>
                    <a:pt x="0" y="21424"/>
                  </a:lnTo>
                  <a:lnTo>
                    <a:pt x="0" y="27736"/>
                  </a:lnTo>
                  <a:lnTo>
                    <a:pt x="2396566" y="27736"/>
                  </a:lnTo>
                  <a:lnTo>
                    <a:pt x="2396566" y="21424"/>
                  </a:lnTo>
                  <a:lnTo>
                    <a:pt x="2399906" y="21424"/>
                  </a:lnTo>
                  <a:lnTo>
                    <a:pt x="2399906" y="6299"/>
                  </a:lnTo>
                  <a:close/>
                </a:path>
              </a:pathLst>
            </a:custGeom>
            <a:solidFill>
              <a:srgbClr val="D6EAE2"/>
            </a:solidFill>
          </p:spPr>
          <p:txBody>
            <a:bodyPr wrap="square" lIns="0" tIns="0" rIns="0" bIns="0" rtlCol="0"/>
            <a:lstStyle/>
            <a:p>
              <a:endParaRPr dirty="0"/>
            </a:p>
          </p:txBody>
        </p:sp>
        <p:pic>
          <p:nvPicPr>
            <p:cNvPr id="118" name="object 118"/>
            <p:cNvPicPr/>
            <p:nvPr/>
          </p:nvPicPr>
          <p:blipFill>
            <a:blip r:embed="rId16" cstate="screen">
              <a:extLst>
                <a:ext uri="{28A0092B-C50C-407E-A947-70E740481C1C}">
                  <a14:useLocalDpi xmlns:a14="http://schemas.microsoft.com/office/drawing/2010/main"/>
                </a:ext>
              </a:extLst>
            </a:blip>
            <a:stretch>
              <a:fillRect/>
            </a:stretch>
          </p:blipFill>
          <p:spPr>
            <a:xfrm>
              <a:off x="4012888" y="4490271"/>
              <a:ext cx="87630" cy="86348"/>
            </a:xfrm>
            <a:prstGeom prst="rect">
              <a:avLst/>
            </a:prstGeom>
          </p:spPr>
        </p:pic>
        <p:pic>
          <p:nvPicPr>
            <p:cNvPr id="119" name="object 119"/>
            <p:cNvPicPr/>
            <p:nvPr/>
          </p:nvPicPr>
          <p:blipFill>
            <a:blip r:embed="rId17" cstate="screen">
              <a:extLst>
                <a:ext uri="{28A0092B-C50C-407E-A947-70E740481C1C}">
                  <a14:useLocalDpi xmlns:a14="http://schemas.microsoft.com/office/drawing/2010/main"/>
                </a:ext>
              </a:extLst>
            </a:blip>
            <a:stretch>
              <a:fillRect/>
            </a:stretch>
          </p:blipFill>
          <p:spPr>
            <a:xfrm>
              <a:off x="1514371" y="4469236"/>
              <a:ext cx="170737" cy="114293"/>
            </a:xfrm>
            <a:prstGeom prst="rect">
              <a:avLst/>
            </a:prstGeom>
          </p:spPr>
        </p:pic>
        <p:sp>
          <p:nvSpPr>
            <p:cNvPr id="120" name="object 120"/>
            <p:cNvSpPr/>
            <p:nvPr/>
          </p:nvSpPr>
          <p:spPr>
            <a:xfrm>
              <a:off x="1364845" y="430896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21" name="object 121"/>
            <p:cNvSpPr/>
            <p:nvPr/>
          </p:nvSpPr>
          <p:spPr>
            <a:xfrm>
              <a:off x="6233047" y="3073322"/>
              <a:ext cx="9952990" cy="2384425"/>
            </a:xfrm>
            <a:custGeom>
              <a:avLst/>
              <a:gdLst/>
              <a:ahLst/>
              <a:cxnLst/>
              <a:rect l="l" t="t" r="r" b="b"/>
              <a:pathLst>
                <a:path w="9952990" h="2384425">
                  <a:moveTo>
                    <a:pt x="9595360" y="0"/>
                  </a:moveTo>
                  <a:lnTo>
                    <a:pt x="9389942"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116406"/>
                  </a:lnTo>
                  <a:lnTo>
                    <a:pt x="114977" y="2161074"/>
                  </a:lnTo>
                  <a:lnTo>
                    <a:pt x="100850" y="2204530"/>
                  </a:lnTo>
                  <a:lnTo>
                    <a:pt x="78428" y="2245864"/>
                  </a:lnTo>
                  <a:lnTo>
                    <a:pt x="48630" y="2284166"/>
                  </a:lnTo>
                  <a:lnTo>
                    <a:pt x="12375" y="2318526"/>
                  </a:lnTo>
                  <a:lnTo>
                    <a:pt x="0" y="2338096"/>
                  </a:lnTo>
                  <a:lnTo>
                    <a:pt x="1565" y="2359701"/>
                  </a:lnTo>
                  <a:lnTo>
                    <a:pt x="14676" y="2377182"/>
                  </a:lnTo>
                  <a:lnTo>
                    <a:pt x="36939" y="2384377"/>
                  </a:lnTo>
                  <a:lnTo>
                    <a:pt x="9629642" y="2384398"/>
                  </a:lnTo>
                  <a:lnTo>
                    <a:pt x="9677357" y="2380897"/>
                  </a:lnTo>
                  <a:lnTo>
                    <a:pt x="9722898" y="2370727"/>
                  </a:lnTo>
                  <a:lnTo>
                    <a:pt x="9765765" y="2354388"/>
                  </a:lnTo>
                  <a:lnTo>
                    <a:pt x="9805460" y="2332379"/>
                  </a:lnTo>
                  <a:lnTo>
                    <a:pt x="9841483" y="2305199"/>
                  </a:lnTo>
                  <a:lnTo>
                    <a:pt x="9873334" y="2273348"/>
                  </a:lnTo>
                  <a:lnTo>
                    <a:pt x="9900514" y="2237326"/>
                  </a:lnTo>
                  <a:lnTo>
                    <a:pt x="9922523" y="2197631"/>
                  </a:lnTo>
                  <a:lnTo>
                    <a:pt x="9938862" y="2154763"/>
                  </a:lnTo>
                  <a:lnTo>
                    <a:pt x="9949032" y="2109222"/>
                  </a:lnTo>
                  <a:lnTo>
                    <a:pt x="9952533" y="2061507"/>
                  </a:lnTo>
                  <a:lnTo>
                    <a:pt x="9952533" y="357172"/>
                  </a:lnTo>
                  <a:lnTo>
                    <a:pt x="9949272" y="308706"/>
                  </a:lnTo>
                  <a:lnTo>
                    <a:pt x="9939774" y="262221"/>
                  </a:lnTo>
                  <a:lnTo>
                    <a:pt x="9924464" y="218144"/>
                  </a:lnTo>
                  <a:lnTo>
                    <a:pt x="9903768" y="176900"/>
                  </a:lnTo>
                  <a:lnTo>
                    <a:pt x="9878111" y="138914"/>
                  </a:lnTo>
                  <a:lnTo>
                    <a:pt x="9847919" y="104613"/>
                  </a:lnTo>
                  <a:lnTo>
                    <a:pt x="9813618" y="74421"/>
                  </a:lnTo>
                  <a:lnTo>
                    <a:pt x="9775632" y="48764"/>
                  </a:lnTo>
                  <a:lnTo>
                    <a:pt x="9734388" y="28068"/>
                  </a:lnTo>
                  <a:lnTo>
                    <a:pt x="9690311" y="12758"/>
                  </a:lnTo>
                  <a:lnTo>
                    <a:pt x="9643827" y="3260"/>
                  </a:lnTo>
                  <a:lnTo>
                    <a:pt x="9595360" y="0"/>
                  </a:lnTo>
                  <a:close/>
                </a:path>
              </a:pathLst>
            </a:custGeom>
            <a:solidFill>
              <a:srgbClr val="FFFFFF"/>
            </a:solidFill>
          </p:spPr>
          <p:txBody>
            <a:bodyPr wrap="square" lIns="0" tIns="0" rIns="0" bIns="0" rtlCol="0"/>
            <a:lstStyle/>
            <a:p>
              <a:endParaRPr dirty="0"/>
            </a:p>
          </p:txBody>
        </p:sp>
        <p:sp>
          <p:nvSpPr>
            <p:cNvPr id="122" name="object 122"/>
            <p:cNvSpPr/>
            <p:nvPr/>
          </p:nvSpPr>
          <p:spPr>
            <a:xfrm>
              <a:off x="6233047" y="3073322"/>
              <a:ext cx="9952990" cy="2384425"/>
            </a:xfrm>
            <a:custGeom>
              <a:avLst/>
              <a:gdLst/>
              <a:ahLst/>
              <a:cxnLst/>
              <a:rect l="l" t="t" r="r" b="b"/>
              <a:pathLst>
                <a:path w="9952990" h="2384425">
                  <a:moveTo>
                    <a:pt x="9389942" y="0"/>
                  </a:moveTo>
                  <a:lnTo>
                    <a:pt x="9595360" y="0"/>
                  </a:lnTo>
                  <a:lnTo>
                    <a:pt x="9643827" y="3260"/>
                  </a:lnTo>
                  <a:lnTo>
                    <a:pt x="9690311" y="12758"/>
                  </a:lnTo>
                  <a:lnTo>
                    <a:pt x="9734388" y="28068"/>
                  </a:lnTo>
                  <a:lnTo>
                    <a:pt x="9775632" y="48764"/>
                  </a:lnTo>
                  <a:lnTo>
                    <a:pt x="9813618" y="74421"/>
                  </a:lnTo>
                  <a:lnTo>
                    <a:pt x="9847919" y="104613"/>
                  </a:lnTo>
                  <a:lnTo>
                    <a:pt x="9878111" y="138914"/>
                  </a:lnTo>
                  <a:lnTo>
                    <a:pt x="9903768" y="176900"/>
                  </a:lnTo>
                  <a:lnTo>
                    <a:pt x="9924464" y="218144"/>
                  </a:lnTo>
                  <a:lnTo>
                    <a:pt x="9939774" y="262221"/>
                  </a:lnTo>
                  <a:lnTo>
                    <a:pt x="9949272" y="308706"/>
                  </a:lnTo>
                  <a:lnTo>
                    <a:pt x="9952533" y="357172"/>
                  </a:lnTo>
                  <a:lnTo>
                    <a:pt x="9952533" y="2061507"/>
                  </a:lnTo>
                  <a:lnTo>
                    <a:pt x="9949032" y="2109222"/>
                  </a:lnTo>
                  <a:lnTo>
                    <a:pt x="9938862" y="2154763"/>
                  </a:lnTo>
                  <a:lnTo>
                    <a:pt x="9922523" y="2197631"/>
                  </a:lnTo>
                  <a:lnTo>
                    <a:pt x="9900514" y="2237326"/>
                  </a:lnTo>
                  <a:lnTo>
                    <a:pt x="9873334" y="2273348"/>
                  </a:lnTo>
                  <a:lnTo>
                    <a:pt x="9841483" y="2305199"/>
                  </a:lnTo>
                  <a:lnTo>
                    <a:pt x="9805460" y="2332379"/>
                  </a:lnTo>
                  <a:lnTo>
                    <a:pt x="9765765" y="2354388"/>
                  </a:lnTo>
                  <a:lnTo>
                    <a:pt x="9722898" y="2370727"/>
                  </a:lnTo>
                  <a:lnTo>
                    <a:pt x="9677357" y="2380897"/>
                  </a:lnTo>
                  <a:lnTo>
                    <a:pt x="9629642" y="2384398"/>
                  </a:lnTo>
                  <a:lnTo>
                    <a:pt x="36939" y="2384377"/>
                  </a:lnTo>
                  <a:lnTo>
                    <a:pt x="14676" y="2377182"/>
                  </a:lnTo>
                  <a:lnTo>
                    <a:pt x="1565" y="2359701"/>
                  </a:lnTo>
                  <a:lnTo>
                    <a:pt x="0" y="2338096"/>
                  </a:lnTo>
                  <a:lnTo>
                    <a:pt x="12375" y="2318526"/>
                  </a:lnTo>
                  <a:lnTo>
                    <a:pt x="48630" y="2284166"/>
                  </a:lnTo>
                  <a:lnTo>
                    <a:pt x="78428" y="2245864"/>
                  </a:lnTo>
                  <a:lnTo>
                    <a:pt x="100850" y="2204530"/>
                  </a:lnTo>
                  <a:lnTo>
                    <a:pt x="114977" y="2161074"/>
                  </a:lnTo>
                  <a:lnTo>
                    <a:pt x="119890" y="2116406"/>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9389942" y="0"/>
                  </a:lnTo>
                  <a:close/>
                </a:path>
              </a:pathLst>
            </a:custGeom>
            <a:ln w="62825">
              <a:solidFill>
                <a:srgbClr val="5BA3A8"/>
              </a:solidFill>
            </a:ln>
          </p:spPr>
          <p:txBody>
            <a:bodyPr wrap="square" lIns="0" tIns="0" rIns="0" bIns="0" rtlCol="0"/>
            <a:lstStyle/>
            <a:p>
              <a:endParaRPr dirty="0"/>
            </a:p>
          </p:txBody>
        </p:sp>
      </p:grpSp>
      <p:sp>
        <p:nvSpPr>
          <p:cNvPr id="123" name="object 123"/>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124" name="object 124"/>
          <p:cNvSpPr txBox="1"/>
          <p:nvPr/>
        </p:nvSpPr>
        <p:spPr>
          <a:xfrm>
            <a:off x="6823110" y="3301862"/>
            <a:ext cx="9226211" cy="1381147"/>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00" dirty="0">
                <a:solidFill>
                  <a:srgbClr val="231F20"/>
                </a:solidFill>
                <a:latin typeface="Arial Narrow"/>
                <a:cs typeface="Arial Narrow"/>
              </a:rPr>
              <a:t>What are the characteristics of a strong password?</a:t>
            </a:r>
            <a:endParaRPr sz="2300" dirty="0">
              <a:latin typeface="Arial Narrow"/>
              <a:cs typeface="Arial Narrow"/>
            </a:endParaRPr>
          </a:p>
          <a:p>
            <a:pPr marL="12700">
              <a:lnSpc>
                <a:spcPct val="100000"/>
              </a:lnSpc>
              <a:spcBef>
                <a:spcPts val="1225"/>
              </a:spcBef>
            </a:pPr>
            <a:r>
              <a:rPr lang="en" sz="2300" i="1" spc="-235" dirty="0">
                <a:solidFill>
                  <a:srgbClr val="231F20"/>
                </a:solidFill>
                <a:latin typeface="Arial Narrow"/>
                <a:cs typeface="Arial Narrow"/>
              </a:rPr>
              <a:t>A different password for each site is already good but not enough! However, it is necessary that</a:t>
            </a:r>
            <a:endParaRPr sz="2300" dirty="0">
              <a:latin typeface="Arial Narrow"/>
              <a:cs typeface="Arial Narrow"/>
            </a:endParaRPr>
          </a:p>
        </p:txBody>
      </p:sp>
      <p:sp>
        <p:nvSpPr>
          <p:cNvPr id="125" name="object 125"/>
          <p:cNvSpPr txBox="1"/>
          <p:nvPr/>
        </p:nvSpPr>
        <p:spPr>
          <a:xfrm>
            <a:off x="6823110" y="4679037"/>
            <a:ext cx="8700770"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Passwords are difficult enough to guess to discourage some fraudsters.</a:t>
            </a:r>
            <a:endParaRPr sz="2300" dirty="0">
              <a:latin typeface="Arial Narrow"/>
              <a:cs typeface="Arial Narrow"/>
            </a:endParaRPr>
          </a:p>
        </p:txBody>
      </p:sp>
      <p:grpSp>
        <p:nvGrpSpPr>
          <p:cNvPr id="127" name="object 2">
            <a:extLst>
              <a:ext uri="{FF2B5EF4-FFF2-40B4-BE49-F238E27FC236}">
                <a16:creationId xmlns:a16="http://schemas.microsoft.com/office/drawing/2014/main" id="{36D574C4-7F38-EA6B-1C0C-2E9633AA6402}"/>
              </a:ext>
            </a:extLst>
          </p:cNvPr>
          <p:cNvGrpSpPr/>
          <p:nvPr/>
        </p:nvGrpSpPr>
        <p:grpSpPr>
          <a:xfrm>
            <a:off x="0" y="0"/>
            <a:ext cx="20104100" cy="1543685"/>
            <a:chOff x="0" y="0"/>
            <a:chExt cx="20104100" cy="1543685"/>
          </a:xfrm>
        </p:grpSpPr>
        <p:sp>
          <p:nvSpPr>
            <p:cNvPr id="128" name="object 3">
              <a:extLst>
                <a:ext uri="{FF2B5EF4-FFF2-40B4-BE49-F238E27FC236}">
                  <a16:creationId xmlns:a16="http://schemas.microsoft.com/office/drawing/2014/main" id="{7B6B16A3-5044-AFB2-CA84-C3D71BE1A7C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29" name="object 4">
              <a:extLst>
                <a:ext uri="{FF2B5EF4-FFF2-40B4-BE49-F238E27FC236}">
                  <a16:creationId xmlns:a16="http://schemas.microsoft.com/office/drawing/2014/main" id="{EB8FE7AF-B124-B3BE-C60E-69E5EDA5D74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30" name="object 5">
              <a:extLst>
                <a:ext uri="{FF2B5EF4-FFF2-40B4-BE49-F238E27FC236}">
                  <a16:creationId xmlns:a16="http://schemas.microsoft.com/office/drawing/2014/main" id="{6C1C7049-357E-6F8F-0C10-48CDDD8B8BB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31" name="object 6">
              <a:extLst>
                <a:ext uri="{FF2B5EF4-FFF2-40B4-BE49-F238E27FC236}">
                  <a16:creationId xmlns:a16="http://schemas.microsoft.com/office/drawing/2014/main" id="{B160522A-2092-83AD-A402-C201DAE2260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32" name="object 7">
              <a:extLst>
                <a:ext uri="{FF2B5EF4-FFF2-40B4-BE49-F238E27FC236}">
                  <a16:creationId xmlns:a16="http://schemas.microsoft.com/office/drawing/2014/main" id="{6E0EAE9D-5A42-51F8-FD0E-35AC8DCE4D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133" name="object 8">
              <a:extLst>
                <a:ext uri="{FF2B5EF4-FFF2-40B4-BE49-F238E27FC236}">
                  <a16:creationId xmlns:a16="http://schemas.microsoft.com/office/drawing/2014/main" id="{F2D7546A-B30A-BEB2-FC01-BA2B05A5109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34" name="object 9">
              <a:extLst>
                <a:ext uri="{FF2B5EF4-FFF2-40B4-BE49-F238E27FC236}">
                  <a16:creationId xmlns:a16="http://schemas.microsoft.com/office/drawing/2014/main" id="{DE2D0E3C-B0EA-BAA5-B303-2321495C8EF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35" name="object 10">
              <a:extLst>
                <a:ext uri="{FF2B5EF4-FFF2-40B4-BE49-F238E27FC236}">
                  <a16:creationId xmlns:a16="http://schemas.microsoft.com/office/drawing/2014/main" id="{AD0DB492-18E2-8445-F5C6-42F96350210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36" name="object 11">
            <a:extLst>
              <a:ext uri="{FF2B5EF4-FFF2-40B4-BE49-F238E27FC236}">
                <a16:creationId xmlns:a16="http://schemas.microsoft.com/office/drawing/2014/main" id="{D6417E2F-C22C-C742-7166-2152125D13F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37" name="object 12">
            <a:extLst>
              <a:ext uri="{FF2B5EF4-FFF2-40B4-BE49-F238E27FC236}">
                <a16:creationId xmlns:a16="http://schemas.microsoft.com/office/drawing/2014/main" id="{2349F9BF-75E2-12CD-CA22-9FE4F078AA9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138" name="object 17">
            <a:extLst>
              <a:ext uri="{FF2B5EF4-FFF2-40B4-BE49-F238E27FC236}">
                <a16:creationId xmlns:a16="http://schemas.microsoft.com/office/drawing/2014/main" id="{F443FDE5-FBB4-A4D0-D68C-0D6EBDAA3D4A}"/>
              </a:ext>
            </a:extLst>
          </p:cNvPr>
          <p:cNvPicPr/>
          <p:nvPr/>
        </p:nvPicPr>
        <p:blipFill>
          <a:blip r:embed="rId19"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3CE4B829-2544-EFC9-83A1-065D48C49376}"/>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B541446B-95C4-4CE0-69AF-33260362FFC8}"/>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screen">
              <a:extLst>
                <a:ext uri="{28A0092B-C50C-407E-A947-70E740481C1C}">
                  <a14:useLocalDpi xmlns:a14="http://schemas.microsoft.com/office/drawing/2010/main"/>
                </a:ext>
              </a:extLst>
            </a:blip>
            <a:stretch>
              <a:fillRect/>
            </a:stretch>
          </p:blipFill>
          <p:spPr>
            <a:xfrm>
              <a:off x="2574356" y="4427691"/>
              <a:ext cx="5266991" cy="2962684"/>
            </a:xfrm>
            <a:prstGeom prst="rect">
              <a:avLst/>
            </a:prstGeom>
          </p:spPr>
        </p:pic>
      </p:grpSp>
      <p:sp>
        <p:nvSpPr>
          <p:cNvPr id="16" name="object 16"/>
          <p:cNvSpPr txBox="1"/>
          <p:nvPr/>
        </p:nvSpPr>
        <p:spPr>
          <a:xfrm>
            <a:off x="3475442" y="6438508"/>
            <a:ext cx="1395008" cy="201337"/>
          </a:xfrm>
          <a:prstGeom prst="rect">
            <a:avLst/>
          </a:prstGeom>
        </p:spPr>
        <p:txBody>
          <a:bodyPr vert="horz" wrap="square" lIns="0" tIns="16510" rIns="0" bIns="0" rtlCol="0">
            <a:spAutoFit/>
          </a:bodyPr>
          <a:lstStyle/>
          <a:p>
            <a:pPr marL="12700">
              <a:lnSpc>
                <a:spcPct val="100000"/>
              </a:lnSpc>
              <a:spcBef>
                <a:spcPts val="130"/>
              </a:spcBef>
            </a:pPr>
            <a:r>
              <a:rPr lang="en" sz="1200" b="1" spc="85" dirty="0">
                <a:solidFill>
                  <a:srgbClr val="231F20"/>
                </a:solidFill>
                <a:latin typeface="Calibri"/>
                <a:cs typeface="Calibri"/>
              </a:rPr>
              <a:t>PASSPHRASE</a:t>
            </a:r>
            <a:endParaRPr lang="fr-FR" sz="1200" b="1" dirty="0">
              <a:latin typeface="Calibri"/>
              <a:cs typeface="Calibri"/>
            </a:endParaRPr>
          </a:p>
        </p:txBody>
      </p:sp>
      <p:sp>
        <p:nvSpPr>
          <p:cNvPr id="17" name="object 17"/>
          <p:cNvSpPr txBox="1"/>
          <p:nvPr/>
        </p:nvSpPr>
        <p:spPr>
          <a:xfrm>
            <a:off x="3578595" y="6565789"/>
            <a:ext cx="1141866" cy="201337"/>
          </a:xfrm>
          <a:prstGeom prst="rect">
            <a:avLst/>
          </a:prstGeom>
        </p:spPr>
        <p:txBody>
          <a:bodyPr vert="horz" wrap="square" lIns="0" tIns="16510" rIns="0" bIns="0" rtlCol="0">
            <a:spAutoFit/>
          </a:bodyPr>
          <a:lstStyle/>
          <a:p>
            <a:pPr marL="12700">
              <a:lnSpc>
                <a:spcPct val="100000"/>
              </a:lnSpc>
              <a:spcBef>
                <a:spcPts val="130"/>
              </a:spcBef>
            </a:pPr>
            <a:r>
              <a:rPr lang="en" sz="1200" b="1" spc="60" dirty="0">
                <a:solidFill>
                  <a:srgbClr val="231F20"/>
                </a:solidFill>
                <a:latin typeface="Calibri"/>
                <a:cs typeface="Calibri"/>
              </a:rPr>
              <a:t>(PASSPHRASE)</a:t>
            </a:r>
            <a:endParaRPr lang="fr-FR" sz="1200" b="1" dirty="0">
              <a:latin typeface="Calibri"/>
              <a:cs typeface="Calibri"/>
            </a:endParaRPr>
          </a:p>
        </p:txBody>
      </p:sp>
      <p:sp>
        <p:nvSpPr>
          <p:cNvPr id="18" name="object 18"/>
          <p:cNvSpPr txBox="1"/>
          <p:nvPr/>
        </p:nvSpPr>
        <p:spPr>
          <a:xfrm>
            <a:off x="3464655" y="4908242"/>
            <a:ext cx="2777395" cy="1040028"/>
          </a:xfrm>
          <a:prstGeom prst="rect">
            <a:avLst/>
          </a:prstGeom>
        </p:spPr>
        <p:txBody>
          <a:bodyPr vert="horz" wrap="square" lIns="0" tIns="11430" rIns="0" bIns="0" rtlCol="0">
            <a:spAutoFit/>
          </a:bodyPr>
          <a:lstStyle/>
          <a:p>
            <a:pPr marL="982980">
              <a:lnSpc>
                <a:spcPct val="100000"/>
              </a:lnSpc>
              <a:spcBef>
                <a:spcPts val="90"/>
              </a:spcBef>
            </a:pPr>
            <a:r>
              <a:rPr lang="en" sz="2600" b="1" spc="-204" dirty="0">
                <a:solidFill>
                  <a:srgbClr val="231F20"/>
                </a:solidFill>
                <a:latin typeface="Calibri"/>
                <a:cs typeface="Calibri"/>
              </a:rPr>
              <a:t>2 TIPS:</a:t>
            </a:r>
            <a:endParaRPr lang="fr-FR" sz="2600" b="1" dirty="0">
              <a:latin typeface="Calibri"/>
              <a:cs typeface="Calibri"/>
            </a:endParaRPr>
          </a:p>
          <a:p>
            <a:pPr marL="18415" marR="1362710" indent="-6350" algn="just">
              <a:lnSpc>
                <a:spcPts val="1000"/>
              </a:lnSpc>
              <a:spcBef>
                <a:spcPts val="1850"/>
              </a:spcBef>
            </a:pPr>
            <a:r>
              <a:rPr lang="en" sz="900" spc="75" dirty="0">
                <a:solidFill>
                  <a:srgbClr val="231F20"/>
                </a:solidFill>
                <a:latin typeface="Calibri"/>
                <a:cs typeface="Calibri"/>
              </a:rPr>
              <a:t>I </a:t>
            </a:r>
            <a:r>
              <a:rPr lang="en" sz="900" dirty="0">
                <a:solidFill>
                  <a:srgbClr val="231F20"/>
                </a:solidFill>
                <a:latin typeface="Calibri"/>
                <a:cs typeface="Calibri"/>
              </a:rPr>
              <a:t> 'm not </a:t>
            </a:r>
            <a:r>
              <a:rPr lang="en" sz="900" spc="-10" dirty="0">
                <a:solidFill>
                  <a:srgbClr val="231F20"/>
                </a:solidFill>
                <a:latin typeface="Calibri"/>
                <a:cs typeface="Calibri"/>
              </a:rPr>
              <a:t>1 hacker </a:t>
            </a:r>
            <a:r>
              <a:rPr lang="en" sz="900" dirty="0">
                <a:solidFill>
                  <a:srgbClr val="231F20"/>
                </a:solidFill>
                <a:latin typeface="Calibri"/>
                <a:cs typeface="Calibri"/>
              </a:rPr>
              <a:t>and yet I </a:t>
            </a:r>
            <a:r>
              <a:rPr lang="en" sz="900" spc="-10" dirty="0">
                <a:solidFill>
                  <a:srgbClr val="231F20"/>
                </a:solidFill>
                <a:latin typeface="Calibri"/>
                <a:cs typeface="Calibri"/>
              </a:rPr>
              <a:t>work </a:t>
            </a:r>
            <a:r>
              <a:rPr lang="en" sz="900" dirty="0">
                <a:solidFill>
                  <a:srgbClr val="231F20"/>
                </a:solidFill>
                <a:latin typeface="Calibri"/>
                <a:cs typeface="Calibri"/>
              </a:rPr>
              <a:t>in </a:t>
            </a:r>
            <a:r>
              <a:rPr lang="en" sz="900" spc="50" dirty="0">
                <a:solidFill>
                  <a:srgbClr val="231F20"/>
                </a:solidFill>
                <a:latin typeface="Calibri"/>
                <a:cs typeface="Calibri"/>
              </a:rPr>
              <a:t> </a:t>
            </a:r>
            <a:r>
              <a:rPr lang="en" sz="900" dirty="0">
                <a:solidFill>
                  <a:srgbClr val="231F20"/>
                </a:solidFill>
                <a:latin typeface="Calibri"/>
                <a:cs typeface="Calibri"/>
              </a:rPr>
              <a:t>cybersecurity </a:t>
            </a:r>
            <a:r>
              <a:rPr lang="en" sz="900" spc="-50" dirty="0">
                <a:solidFill>
                  <a:srgbClr val="38A5B2"/>
                </a:solidFill>
                <a:latin typeface="Calibri"/>
                <a:cs typeface="Calibri"/>
              </a:rPr>
              <a:t>!</a:t>
            </a:r>
            <a:endParaRPr sz="900" dirty="0">
              <a:latin typeface="Calibri"/>
              <a:cs typeface="Calibri"/>
            </a:endParaRPr>
          </a:p>
        </p:txBody>
      </p:sp>
      <p:sp>
        <p:nvSpPr>
          <p:cNvPr id="19" name="object 19"/>
          <p:cNvSpPr txBox="1"/>
          <p:nvPr/>
        </p:nvSpPr>
        <p:spPr>
          <a:xfrm>
            <a:off x="5706260" y="6438508"/>
            <a:ext cx="1254806" cy="201337"/>
          </a:xfrm>
          <a:prstGeom prst="rect">
            <a:avLst/>
          </a:prstGeom>
        </p:spPr>
        <p:txBody>
          <a:bodyPr vert="horz" wrap="square" lIns="0" tIns="16510" rIns="0" bIns="0" rtlCol="0">
            <a:spAutoFit/>
          </a:bodyPr>
          <a:lstStyle/>
          <a:p>
            <a:pPr marL="12700">
              <a:lnSpc>
                <a:spcPct val="100000"/>
              </a:lnSpc>
              <a:spcBef>
                <a:spcPts val="130"/>
              </a:spcBef>
            </a:pPr>
            <a:r>
              <a:rPr lang="en" sz="1200" b="1" dirty="0">
                <a:solidFill>
                  <a:srgbClr val="231F20"/>
                </a:solidFill>
                <a:latin typeface="Calibri"/>
                <a:cs typeface="Calibri"/>
              </a:rPr>
              <a:t>COMBINED WORDS</a:t>
            </a:r>
            <a:endParaRPr lang="fr-FR" sz="1200" b="1" dirty="0">
              <a:latin typeface="Calibri"/>
              <a:cs typeface="Calibri"/>
            </a:endParaRPr>
          </a:p>
        </p:txBody>
      </p:sp>
      <p:sp>
        <p:nvSpPr>
          <p:cNvPr id="20" name="object 20"/>
          <p:cNvSpPr txBox="1"/>
          <p:nvPr/>
        </p:nvSpPr>
        <p:spPr>
          <a:xfrm>
            <a:off x="5532277" y="6068061"/>
            <a:ext cx="1155700" cy="136576"/>
          </a:xfrm>
          <a:prstGeom prst="rect">
            <a:avLst/>
          </a:prstGeom>
        </p:spPr>
        <p:txBody>
          <a:bodyPr vert="horz" wrap="square" lIns="0" tIns="13335" rIns="0" bIns="0" rtlCol="0">
            <a:spAutoFit/>
          </a:bodyPr>
          <a:lstStyle/>
          <a:p>
            <a:pPr marL="12700">
              <a:lnSpc>
                <a:spcPct val="100000"/>
              </a:lnSpc>
              <a:spcBef>
                <a:spcPts val="105"/>
              </a:spcBef>
            </a:pPr>
            <a:r>
              <a:rPr lang="en" sz="800" spc="-10" dirty="0">
                <a:solidFill>
                  <a:srgbClr val="FFFFFF"/>
                </a:solidFill>
                <a:latin typeface="Calibri"/>
                <a:cs typeface="Calibri"/>
              </a:rPr>
              <a:t>Swan EdgeMagnifying Glass</a:t>
            </a:r>
            <a:endParaRPr sz="800" dirty="0">
              <a:latin typeface="Calibri"/>
              <a:cs typeface="Calibri"/>
            </a:endParaRPr>
          </a:p>
        </p:txBody>
      </p:sp>
      <p:grpSp>
        <p:nvGrpSpPr>
          <p:cNvPr id="21" name="object 21"/>
          <p:cNvGrpSpPr/>
          <p:nvPr/>
        </p:nvGrpSpPr>
        <p:grpSpPr>
          <a:xfrm>
            <a:off x="2532472" y="3425547"/>
            <a:ext cx="14549119" cy="6396990"/>
            <a:chOff x="2532472" y="3425547"/>
            <a:chExt cx="14549119" cy="6396990"/>
          </a:xfrm>
        </p:grpSpPr>
        <p:sp>
          <p:nvSpPr>
            <p:cNvPr id="22" name="object 22"/>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screen">
              <a:extLst>
                <a:ext uri="{28A0092B-C50C-407E-A947-70E740481C1C}">
                  <a14:useLocalDpi xmlns:a14="http://schemas.microsoft.com/office/drawing/2010/main"/>
                </a:ext>
              </a:extLst>
            </a:blip>
            <a:stretch>
              <a:fillRect/>
            </a:stretch>
          </p:blipFill>
          <p:spPr>
            <a:xfrm>
              <a:off x="3819562" y="4528216"/>
              <a:ext cx="371291" cy="90519"/>
            </a:xfrm>
            <a:prstGeom prst="rect">
              <a:avLst/>
            </a:prstGeom>
          </p:spPr>
        </p:pic>
        <p:sp>
          <p:nvSpPr>
            <p:cNvPr id="24" name="object 24"/>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screen">
              <a:extLst>
                <a:ext uri="{28A0092B-C50C-407E-A947-70E740481C1C}">
                  <a14:useLocalDpi xmlns:a14="http://schemas.microsoft.com/office/drawing/2010/main"/>
                </a:ext>
              </a:extLst>
            </a:blip>
            <a:stretch>
              <a:fillRect/>
            </a:stretch>
          </p:blipFill>
          <p:spPr>
            <a:xfrm>
              <a:off x="5222399" y="4608999"/>
              <a:ext cx="87630" cy="86348"/>
            </a:xfrm>
            <a:prstGeom prst="rect">
              <a:avLst/>
            </a:prstGeom>
          </p:spPr>
        </p:pic>
        <p:pic>
          <p:nvPicPr>
            <p:cNvPr id="26" name="object 26"/>
            <p:cNvPicPr/>
            <p:nvPr/>
          </p:nvPicPr>
          <p:blipFill>
            <a:blip r:embed="rId5" cstate="screen">
              <a:extLst>
                <a:ext uri="{28A0092B-C50C-407E-A947-70E740481C1C}">
                  <a14:useLocalDpi xmlns:a14="http://schemas.microsoft.com/office/drawing/2010/main"/>
                </a:ext>
              </a:extLst>
            </a:blip>
            <a:stretch>
              <a:fillRect/>
            </a:stretch>
          </p:blipFill>
          <p:spPr>
            <a:xfrm>
              <a:off x="2723882" y="4587964"/>
              <a:ext cx="170737" cy="114293"/>
            </a:xfrm>
            <a:prstGeom prst="rect">
              <a:avLst/>
            </a:prstGeom>
          </p:spPr>
        </p:pic>
        <p:sp>
          <p:nvSpPr>
            <p:cNvPr id="27" name="object 27"/>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28" name="object 28"/>
            <p:cNvSpPr/>
            <p:nvPr/>
          </p:nvSpPr>
          <p:spPr>
            <a:xfrm>
              <a:off x="7412075" y="3456959"/>
              <a:ext cx="9638665" cy="6334125"/>
            </a:xfrm>
            <a:custGeom>
              <a:avLst/>
              <a:gdLst/>
              <a:ahLst/>
              <a:cxnLst/>
              <a:rect l="l" t="t" r="r" b="b"/>
              <a:pathLst>
                <a:path w="9638665" h="633412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5923159"/>
                  </a:lnTo>
                  <a:lnTo>
                    <a:pt x="141608" y="5971035"/>
                  </a:lnTo>
                  <a:lnTo>
                    <a:pt x="149697" y="6017289"/>
                  </a:lnTo>
                  <a:lnTo>
                    <a:pt x="162802" y="6061612"/>
                  </a:lnTo>
                  <a:lnTo>
                    <a:pt x="180614" y="6103697"/>
                  </a:lnTo>
                  <a:lnTo>
                    <a:pt x="202824" y="6143236"/>
                  </a:lnTo>
                  <a:lnTo>
                    <a:pt x="229126" y="6179920"/>
                  </a:lnTo>
                  <a:lnTo>
                    <a:pt x="259209" y="6213443"/>
                  </a:lnTo>
                  <a:lnTo>
                    <a:pt x="292766" y="6243494"/>
                  </a:lnTo>
                  <a:lnTo>
                    <a:pt x="329488" y="6269768"/>
                  </a:lnTo>
                  <a:lnTo>
                    <a:pt x="369067" y="6291955"/>
                  </a:lnTo>
                  <a:lnTo>
                    <a:pt x="411195" y="6309748"/>
                  </a:lnTo>
                  <a:lnTo>
                    <a:pt x="455562" y="6322839"/>
                  </a:lnTo>
                  <a:lnTo>
                    <a:pt x="501861" y="6330919"/>
                  </a:lnTo>
                  <a:lnTo>
                    <a:pt x="549784" y="6333681"/>
                  </a:lnTo>
                  <a:lnTo>
                    <a:pt x="9227143" y="6333681"/>
                  </a:lnTo>
                  <a:lnTo>
                    <a:pt x="9275065" y="6330919"/>
                  </a:lnTo>
                  <a:lnTo>
                    <a:pt x="9321363" y="6322839"/>
                  </a:lnTo>
                  <a:lnTo>
                    <a:pt x="9365729" y="6309748"/>
                  </a:lnTo>
                  <a:lnTo>
                    <a:pt x="9407855" y="6291955"/>
                  </a:lnTo>
                  <a:lnTo>
                    <a:pt x="9447432" y="6269768"/>
                  </a:lnTo>
                  <a:lnTo>
                    <a:pt x="9484152" y="6243494"/>
                  </a:lnTo>
                  <a:lnTo>
                    <a:pt x="9517707" y="6213443"/>
                  </a:lnTo>
                  <a:lnTo>
                    <a:pt x="9547788" y="6179920"/>
                  </a:lnTo>
                  <a:lnTo>
                    <a:pt x="9574087" y="6143236"/>
                  </a:lnTo>
                  <a:lnTo>
                    <a:pt x="9596296" y="6103697"/>
                  </a:lnTo>
                  <a:lnTo>
                    <a:pt x="9614106" y="6061612"/>
                  </a:lnTo>
                  <a:lnTo>
                    <a:pt x="9627209" y="6017289"/>
                  </a:lnTo>
                  <a:lnTo>
                    <a:pt x="9635298" y="5971035"/>
                  </a:lnTo>
                  <a:lnTo>
                    <a:pt x="9638062" y="5923159"/>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7412054" y="3456959"/>
              <a:ext cx="9638665" cy="6334125"/>
            </a:xfrm>
            <a:custGeom>
              <a:avLst/>
              <a:gdLst/>
              <a:ahLst/>
              <a:cxnLst/>
              <a:rect l="l" t="t" r="r" b="b"/>
              <a:pathLst>
                <a:path w="9638665" h="633412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5923159"/>
                  </a:lnTo>
                  <a:lnTo>
                    <a:pt x="141629" y="5971035"/>
                  </a:lnTo>
                  <a:lnTo>
                    <a:pt x="149718" y="6017289"/>
                  </a:lnTo>
                  <a:lnTo>
                    <a:pt x="162823" y="6061612"/>
                  </a:lnTo>
                  <a:lnTo>
                    <a:pt x="180635" y="6103697"/>
                  </a:lnTo>
                  <a:lnTo>
                    <a:pt x="202845" y="6143236"/>
                  </a:lnTo>
                  <a:lnTo>
                    <a:pt x="229147" y="6179920"/>
                  </a:lnTo>
                  <a:lnTo>
                    <a:pt x="259230" y="6213443"/>
                  </a:lnTo>
                  <a:lnTo>
                    <a:pt x="292787" y="6243494"/>
                  </a:lnTo>
                  <a:lnTo>
                    <a:pt x="329509" y="6269768"/>
                  </a:lnTo>
                  <a:lnTo>
                    <a:pt x="369088" y="6291955"/>
                  </a:lnTo>
                  <a:lnTo>
                    <a:pt x="411216" y="6309748"/>
                  </a:lnTo>
                  <a:lnTo>
                    <a:pt x="455583" y="6322839"/>
                  </a:lnTo>
                  <a:lnTo>
                    <a:pt x="501882" y="6330919"/>
                  </a:lnTo>
                  <a:lnTo>
                    <a:pt x="549805" y="6333681"/>
                  </a:lnTo>
                  <a:lnTo>
                    <a:pt x="762395" y="6333681"/>
                  </a:lnTo>
                  <a:lnTo>
                    <a:pt x="8990815" y="6333681"/>
                  </a:lnTo>
                  <a:lnTo>
                    <a:pt x="9227164" y="6333681"/>
                  </a:lnTo>
                  <a:lnTo>
                    <a:pt x="9275086" y="6330919"/>
                  </a:lnTo>
                  <a:lnTo>
                    <a:pt x="9321384" y="6322839"/>
                  </a:lnTo>
                  <a:lnTo>
                    <a:pt x="9365750" y="6309748"/>
                  </a:lnTo>
                  <a:lnTo>
                    <a:pt x="9407876" y="6291955"/>
                  </a:lnTo>
                  <a:lnTo>
                    <a:pt x="9447453" y="6269768"/>
                  </a:lnTo>
                  <a:lnTo>
                    <a:pt x="9484173" y="6243494"/>
                  </a:lnTo>
                  <a:lnTo>
                    <a:pt x="9517728" y="6213443"/>
                  </a:lnTo>
                  <a:lnTo>
                    <a:pt x="9547809" y="6179920"/>
                  </a:lnTo>
                  <a:lnTo>
                    <a:pt x="9574108" y="6143236"/>
                  </a:lnTo>
                  <a:lnTo>
                    <a:pt x="9596317" y="6103697"/>
                  </a:lnTo>
                  <a:lnTo>
                    <a:pt x="9614127" y="6061612"/>
                  </a:lnTo>
                  <a:lnTo>
                    <a:pt x="9627230" y="6017289"/>
                  </a:lnTo>
                  <a:lnTo>
                    <a:pt x="9635318" y="5971035"/>
                  </a:lnTo>
                  <a:lnTo>
                    <a:pt x="9638083" y="5923159"/>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2519770" y="7555100"/>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32" name="object 32"/>
          <p:cNvSpPr txBox="1"/>
          <p:nvPr/>
        </p:nvSpPr>
        <p:spPr>
          <a:xfrm>
            <a:off x="8020956" y="3738901"/>
            <a:ext cx="7962265" cy="768985"/>
          </a:xfrm>
          <a:prstGeom prst="rect">
            <a:avLst/>
          </a:prstGeom>
        </p:spPr>
        <p:txBody>
          <a:bodyPr vert="horz" wrap="square" lIns="0" tIns="12065" rIns="0" bIns="0" rtlCol="0">
            <a:spAutoFit/>
          </a:bodyPr>
          <a:lstStyle/>
          <a:p>
            <a:pPr marL="12700" marR="5080">
              <a:lnSpc>
                <a:spcPct val="106000"/>
              </a:lnSpc>
              <a:spcBef>
                <a:spcPts val="95"/>
              </a:spcBef>
            </a:pPr>
            <a:r>
              <a:rPr lang="en" sz="2300" i="1" spc="-204" dirty="0">
                <a:solidFill>
                  <a:srgbClr val="231F20"/>
                </a:solidFill>
                <a:latin typeface="Arial Narrow"/>
                <a:cs typeface="Arial Narrow"/>
              </a:rPr>
              <a:t>It's not easy to create a strong and easy-to-remember password. However, there is the passphrase technique or combined words.</a:t>
            </a:r>
            <a:endParaRPr sz="2300" dirty="0">
              <a:latin typeface="Arial Narrow"/>
              <a:cs typeface="Arial Narrow"/>
            </a:endParaRPr>
          </a:p>
        </p:txBody>
      </p:sp>
      <p:sp>
        <p:nvSpPr>
          <p:cNvPr id="33" name="object 33"/>
          <p:cNvSpPr txBox="1"/>
          <p:nvPr/>
        </p:nvSpPr>
        <p:spPr>
          <a:xfrm>
            <a:off x="8020956" y="4853801"/>
            <a:ext cx="8618220" cy="1884045"/>
          </a:xfrm>
          <a:prstGeom prst="rect">
            <a:avLst/>
          </a:prstGeom>
        </p:spPr>
        <p:txBody>
          <a:bodyPr vert="horz" wrap="square" lIns="0" tIns="12065" rIns="0" bIns="0" rtlCol="0">
            <a:spAutoFit/>
          </a:bodyPr>
          <a:lstStyle/>
          <a:p>
            <a:pPr marL="12700" marR="440690">
              <a:lnSpc>
                <a:spcPct val="106000"/>
              </a:lnSpc>
              <a:spcBef>
                <a:spcPts val="95"/>
              </a:spcBef>
            </a:pPr>
            <a:r>
              <a:rPr lang="en" sz="2300" i="1" spc="-175" dirty="0">
                <a:solidFill>
                  <a:srgbClr val="231F20"/>
                </a:solidFill>
                <a:latin typeface="Arial Narrow"/>
                <a:cs typeface="Arial Narrow"/>
              </a:rPr>
              <a:t>Memorize a phrase and then use the first letter of each word to create your password. The sentence must contain numbers and special characters! The CNIL provides</a:t>
            </a:r>
            <a:endParaRPr sz="2300" dirty="0">
              <a:latin typeface="Arial Narrow"/>
              <a:cs typeface="Arial Narrow"/>
            </a:endParaRPr>
          </a:p>
          <a:p>
            <a:pPr marL="12700" marR="5080">
              <a:lnSpc>
                <a:spcPct val="106000"/>
              </a:lnSpc>
              <a:spcBef>
                <a:spcPts val="5"/>
              </a:spcBef>
            </a:pPr>
            <a:r>
              <a:rPr lang="en" sz="2300" i="1" spc="-110" dirty="0">
                <a:solidFill>
                  <a:srgbClr val="231F20"/>
                </a:solidFill>
                <a:latin typeface="Arial Narrow"/>
                <a:cs typeface="Arial Narrow"/>
              </a:rPr>
              <a:t>A generator that allows you to design your password in seconds! Example: "I'm not 1 hacker and yet I work in cybersecurity!" can become: Jnsp1h&amp;pjtdlc!</a:t>
            </a:r>
            <a:endParaRPr sz="2300" dirty="0">
              <a:latin typeface="Arial Narrow"/>
              <a:cs typeface="Arial Narrow"/>
            </a:endParaRPr>
          </a:p>
        </p:txBody>
      </p:sp>
      <p:sp>
        <p:nvSpPr>
          <p:cNvPr id="34" name="object 34"/>
          <p:cNvSpPr txBox="1"/>
          <p:nvPr/>
        </p:nvSpPr>
        <p:spPr>
          <a:xfrm>
            <a:off x="8020956" y="7083607"/>
            <a:ext cx="8696325" cy="2255520"/>
          </a:xfrm>
          <a:prstGeom prst="rect">
            <a:avLst/>
          </a:prstGeom>
        </p:spPr>
        <p:txBody>
          <a:bodyPr vert="horz" wrap="square" lIns="0" tIns="12065" rIns="0" bIns="0" rtlCol="0">
            <a:spAutoFit/>
          </a:bodyPr>
          <a:lstStyle/>
          <a:p>
            <a:pPr marL="12700" marR="5080">
              <a:lnSpc>
                <a:spcPct val="106000"/>
              </a:lnSpc>
              <a:spcBef>
                <a:spcPts val="95"/>
              </a:spcBef>
            </a:pPr>
            <a:r>
              <a:rPr lang="en" sz="2300" i="1" spc="-229" dirty="0">
                <a:solidFill>
                  <a:srgbClr val="231F20"/>
                </a:solidFill>
                <a:latin typeface="Arial Narrow"/>
                <a:cs typeface="Arial Narrow"/>
              </a:rPr>
              <a:t>Another technique for creating a strong password is to combine random sets of four words. For example, "SwanSongBearerMagnifying Glass" is a password that is very complicated to guess, but easy to remember. The strongest passwords are random sets of three or four words. When you choose words of different lengths and place them in a specific order, it is more difficult to crack your password: the hacker has no idea how long the password is or what types of words/characters it contains.</a:t>
            </a:r>
            <a:endParaRPr sz="2300" dirty="0">
              <a:latin typeface="Arial Narrow"/>
              <a:cs typeface="Arial Narrow"/>
            </a:endParaRPr>
          </a:p>
        </p:txBody>
      </p:sp>
      <p:grpSp>
        <p:nvGrpSpPr>
          <p:cNvPr id="35" name="object 2">
            <a:extLst>
              <a:ext uri="{FF2B5EF4-FFF2-40B4-BE49-F238E27FC236}">
                <a16:creationId xmlns:a16="http://schemas.microsoft.com/office/drawing/2014/main" id="{DEF70E07-E0DE-3E47-DA99-0F676DC94C7D}"/>
              </a:ext>
            </a:extLst>
          </p:cNvPr>
          <p:cNvGrpSpPr/>
          <p:nvPr/>
        </p:nvGrpSpPr>
        <p:grpSpPr>
          <a:xfrm>
            <a:off x="0" y="0"/>
            <a:ext cx="20104100" cy="1543685"/>
            <a:chOff x="0" y="0"/>
            <a:chExt cx="20104100" cy="1543685"/>
          </a:xfrm>
        </p:grpSpPr>
        <p:sp>
          <p:nvSpPr>
            <p:cNvPr id="36" name="object 3">
              <a:extLst>
                <a:ext uri="{FF2B5EF4-FFF2-40B4-BE49-F238E27FC236}">
                  <a16:creationId xmlns:a16="http://schemas.microsoft.com/office/drawing/2014/main" id="{E5C21D69-8AB9-AC92-ADBD-0136F290EB4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37" name="object 4">
              <a:extLst>
                <a:ext uri="{FF2B5EF4-FFF2-40B4-BE49-F238E27FC236}">
                  <a16:creationId xmlns:a16="http://schemas.microsoft.com/office/drawing/2014/main" id="{016735AC-720C-AF81-3C42-EF1053AD6C5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38" name="object 5">
              <a:extLst>
                <a:ext uri="{FF2B5EF4-FFF2-40B4-BE49-F238E27FC236}">
                  <a16:creationId xmlns:a16="http://schemas.microsoft.com/office/drawing/2014/main" id="{E0F7CED4-3D30-BD3E-CD9C-6C9C9410B15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39" name="object 6">
              <a:extLst>
                <a:ext uri="{FF2B5EF4-FFF2-40B4-BE49-F238E27FC236}">
                  <a16:creationId xmlns:a16="http://schemas.microsoft.com/office/drawing/2014/main" id="{2CA92014-694F-9D8A-0C2F-3CFEF58D80FA}"/>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0" name="object 7">
              <a:extLst>
                <a:ext uri="{FF2B5EF4-FFF2-40B4-BE49-F238E27FC236}">
                  <a16:creationId xmlns:a16="http://schemas.microsoft.com/office/drawing/2014/main" id="{0F2B45E4-D0E4-4276-1EBA-62216B5FB534}"/>
                </a:ext>
              </a:extLst>
            </p:cNvPr>
            <p:cNvPicPr/>
            <p:nvPr/>
          </p:nvPicPr>
          <p:blipFill>
            <a:blip r:embed="rId6"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41" name="object 8">
              <a:extLst>
                <a:ext uri="{FF2B5EF4-FFF2-40B4-BE49-F238E27FC236}">
                  <a16:creationId xmlns:a16="http://schemas.microsoft.com/office/drawing/2014/main" id="{47390966-86C2-BC57-3AF7-918F666E4E0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2" name="object 9">
              <a:extLst>
                <a:ext uri="{FF2B5EF4-FFF2-40B4-BE49-F238E27FC236}">
                  <a16:creationId xmlns:a16="http://schemas.microsoft.com/office/drawing/2014/main" id="{CD846C8C-692B-C573-8B92-4AA49CC5D97A}"/>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3" name="object 10">
              <a:extLst>
                <a:ext uri="{FF2B5EF4-FFF2-40B4-BE49-F238E27FC236}">
                  <a16:creationId xmlns:a16="http://schemas.microsoft.com/office/drawing/2014/main" id="{5A586A37-B871-76E0-C45C-76A5DE62FA5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4" name="object 11">
            <a:extLst>
              <a:ext uri="{FF2B5EF4-FFF2-40B4-BE49-F238E27FC236}">
                <a16:creationId xmlns:a16="http://schemas.microsoft.com/office/drawing/2014/main" id="{2D994F80-36F9-6A12-82BC-2E093460A55E}"/>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45" name="object 12">
            <a:extLst>
              <a:ext uri="{FF2B5EF4-FFF2-40B4-BE49-F238E27FC236}">
                <a16:creationId xmlns:a16="http://schemas.microsoft.com/office/drawing/2014/main" id="{3434D6DC-DD4E-7A81-492B-AB9AFE6CD3ED}"/>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46" name="object 17">
            <a:extLst>
              <a:ext uri="{FF2B5EF4-FFF2-40B4-BE49-F238E27FC236}">
                <a16:creationId xmlns:a16="http://schemas.microsoft.com/office/drawing/2014/main" id="{9CCEAE65-E0B1-A81A-EE7E-010D56C28D81}"/>
              </a:ext>
            </a:extLst>
          </p:cNvPr>
          <p:cNvPicPr/>
          <p:nvPr/>
        </p:nvPicPr>
        <p:blipFill>
          <a:blip r:embed="rId7"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125797A7-129A-FA7C-55E4-F4AE625E6418}"/>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6CED35AD-7F73-B6F6-944E-90B14F022B8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2574356" y="442769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6" name="object 16"/>
            <p:cNvSpPr/>
            <p:nvPr/>
          </p:nvSpPr>
          <p:spPr>
            <a:xfrm>
              <a:off x="3714257" y="6167810"/>
              <a:ext cx="4127500" cy="1223010"/>
            </a:xfrm>
            <a:custGeom>
              <a:avLst/>
              <a:gdLst/>
              <a:ahLst/>
              <a:cxnLst/>
              <a:rect l="l" t="t" r="r" b="b"/>
              <a:pathLst>
                <a:path w="4127500" h="1223009">
                  <a:moveTo>
                    <a:pt x="3978680" y="1222571"/>
                  </a:moveTo>
                  <a:lnTo>
                    <a:pt x="0" y="1222571"/>
                  </a:lnTo>
                  <a:lnTo>
                    <a:pt x="21875" y="1205929"/>
                  </a:lnTo>
                  <a:lnTo>
                    <a:pt x="63213" y="1175147"/>
                  </a:lnTo>
                  <a:lnTo>
                    <a:pt x="104823" y="1144821"/>
                  </a:lnTo>
                  <a:lnTo>
                    <a:pt x="146703" y="1114954"/>
                  </a:lnTo>
                  <a:lnTo>
                    <a:pt x="188847" y="1085547"/>
                  </a:lnTo>
                  <a:lnTo>
                    <a:pt x="231251" y="1056602"/>
                  </a:lnTo>
                  <a:lnTo>
                    <a:pt x="273911" y="1028122"/>
                  </a:lnTo>
                  <a:lnTo>
                    <a:pt x="316822" y="1000108"/>
                  </a:lnTo>
                  <a:lnTo>
                    <a:pt x="359979" y="972562"/>
                  </a:lnTo>
                  <a:lnTo>
                    <a:pt x="403379" y="945487"/>
                  </a:lnTo>
                  <a:lnTo>
                    <a:pt x="447017" y="918883"/>
                  </a:lnTo>
                  <a:lnTo>
                    <a:pt x="490888" y="892754"/>
                  </a:lnTo>
                  <a:lnTo>
                    <a:pt x="534988" y="867100"/>
                  </a:lnTo>
                  <a:lnTo>
                    <a:pt x="579313" y="841924"/>
                  </a:lnTo>
                  <a:lnTo>
                    <a:pt x="623858" y="817228"/>
                  </a:lnTo>
                  <a:lnTo>
                    <a:pt x="668619" y="793014"/>
                  </a:lnTo>
                  <a:lnTo>
                    <a:pt x="713591" y="769283"/>
                  </a:lnTo>
                  <a:lnTo>
                    <a:pt x="758770" y="746039"/>
                  </a:lnTo>
                  <a:lnTo>
                    <a:pt x="804151" y="723281"/>
                  </a:lnTo>
                  <a:lnTo>
                    <a:pt x="849731" y="701014"/>
                  </a:lnTo>
                  <a:lnTo>
                    <a:pt x="895504" y="679237"/>
                  </a:lnTo>
                  <a:lnTo>
                    <a:pt x="941466" y="657954"/>
                  </a:lnTo>
                  <a:lnTo>
                    <a:pt x="987612" y="637167"/>
                  </a:lnTo>
                  <a:lnTo>
                    <a:pt x="1033939" y="616877"/>
                  </a:lnTo>
                  <a:lnTo>
                    <a:pt x="1080442" y="597086"/>
                  </a:lnTo>
                  <a:lnTo>
                    <a:pt x="1127116" y="577796"/>
                  </a:lnTo>
                  <a:lnTo>
                    <a:pt x="1173958" y="559009"/>
                  </a:lnTo>
                  <a:lnTo>
                    <a:pt x="1220961" y="540727"/>
                  </a:lnTo>
                  <a:lnTo>
                    <a:pt x="1268123" y="522953"/>
                  </a:lnTo>
                  <a:lnTo>
                    <a:pt x="1315439" y="505687"/>
                  </a:lnTo>
                  <a:lnTo>
                    <a:pt x="1362903" y="488932"/>
                  </a:lnTo>
                  <a:lnTo>
                    <a:pt x="1410513" y="472690"/>
                  </a:lnTo>
                  <a:lnTo>
                    <a:pt x="1458263" y="456963"/>
                  </a:lnTo>
                  <a:lnTo>
                    <a:pt x="1506149" y="441752"/>
                  </a:lnTo>
                  <a:lnTo>
                    <a:pt x="1554166" y="427060"/>
                  </a:lnTo>
                  <a:lnTo>
                    <a:pt x="1602311" y="412889"/>
                  </a:lnTo>
                  <a:lnTo>
                    <a:pt x="1650578" y="399240"/>
                  </a:lnTo>
                  <a:lnTo>
                    <a:pt x="1698963" y="386116"/>
                  </a:lnTo>
                  <a:lnTo>
                    <a:pt x="1747463" y="373518"/>
                  </a:lnTo>
                  <a:lnTo>
                    <a:pt x="1796071" y="361448"/>
                  </a:lnTo>
                  <a:lnTo>
                    <a:pt x="1844785" y="349909"/>
                  </a:lnTo>
                  <a:lnTo>
                    <a:pt x="1893599" y="338902"/>
                  </a:lnTo>
                  <a:lnTo>
                    <a:pt x="1942509" y="328429"/>
                  </a:lnTo>
                  <a:lnTo>
                    <a:pt x="1991510" y="318492"/>
                  </a:lnTo>
                  <a:lnTo>
                    <a:pt x="2040599" y="309093"/>
                  </a:lnTo>
                  <a:lnTo>
                    <a:pt x="2089771" y="300234"/>
                  </a:lnTo>
                  <a:lnTo>
                    <a:pt x="2139021" y="291917"/>
                  </a:lnTo>
                  <a:lnTo>
                    <a:pt x="2188345" y="284144"/>
                  </a:lnTo>
                  <a:lnTo>
                    <a:pt x="2238173" y="276842"/>
                  </a:lnTo>
                  <a:lnTo>
                    <a:pt x="2288097" y="270035"/>
                  </a:lnTo>
                  <a:lnTo>
                    <a:pt x="2388193" y="257749"/>
                  </a:lnTo>
                  <a:lnTo>
                    <a:pt x="2538839" y="242036"/>
                  </a:lnTo>
                  <a:lnTo>
                    <a:pt x="3143294" y="191311"/>
                  </a:lnTo>
                  <a:lnTo>
                    <a:pt x="3293773" y="176244"/>
                  </a:lnTo>
                  <a:lnTo>
                    <a:pt x="3393721" y="164532"/>
                  </a:lnTo>
                  <a:lnTo>
                    <a:pt x="3493296" y="151111"/>
                  </a:lnTo>
                  <a:lnTo>
                    <a:pt x="3542922" y="143660"/>
                  </a:lnTo>
                  <a:lnTo>
                    <a:pt x="3592431" y="135661"/>
                  </a:lnTo>
                  <a:lnTo>
                    <a:pt x="3641814" y="127075"/>
                  </a:lnTo>
                  <a:lnTo>
                    <a:pt x="3691062" y="117861"/>
                  </a:lnTo>
                  <a:lnTo>
                    <a:pt x="3740168" y="107979"/>
                  </a:lnTo>
                  <a:lnTo>
                    <a:pt x="3789124" y="97388"/>
                  </a:lnTo>
                  <a:lnTo>
                    <a:pt x="3837921" y="86050"/>
                  </a:lnTo>
                  <a:lnTo>
                    <a:pt x="3886551" y="73924"/>
                  </a:lnTo>
                  <a:lnTo>
                    <a:pt x="3935006" y="60969"/>
                  </a:lnTo>
                  <a:lnTo>
                    <a:pt x="3983278" y="47146"/>
                  </a:lnTo>
                  <a:lnTo>
                    <a:pt x="4031359" y="32413"/>
                  </a:lnTo>
                  <a:lnTo>
                    <a:pt x="4079240" y="16733"/>
                  </a:lnTo>
                  <a:lnTo>
                    <a:pt x="4127084" y="0"/>
                  </a:lnTo>
                  <a:lnTo>
                    <a:pt x="4127084" y="1074168"/>
                  </a:lnTo>
                  <a:lnTo>
                    <a:pt x="4119518" y="1121073"/>
                  </a:lnTo>
                  <a:lnTo>
                    <a:pt x="4098452" y="1161811"/>
                  </a:lnTo>
                  <a:lnTo>
                    <a:pt x="4066327" y="1193936"/>
                  </a:lnTo>
                  <a:lnTo>
                    <a:pt x="4025589" y="1215005"/>
                  </a:lnTo>
                  <a:lnTo>
                    <a:pt x="3978680" y="1222571"/>
                  </a:lnTo>
                  <a:close/>
                </a:path>
              </a:pathLst>
            </a:custGeom>
            <a:solidFill>
              <a:srgbClr val="CCE5E0"/>
            </a:solidFill>
          </p:spPr>
          <p:txBody>
            <a:bodyPr wrap="square" lIns="0" tIns="0" rIns="0" bIns="0" rtlCol="0"/>
            <a:lstStyle/>
            <a:p>
              <a:endParaRPr dirty="0"/>
            </a:p>
          </p:txBody>
        </p:sp>
        <p:pic>
          <p:nvPicPr>
            <p:cNvPr id="17" name="object 17"/>
            <p:cNvPicPr/>
            <p:nvPr/>
          </p:nvPicPr>
          <p:blipFill>
            <a:blip r:embed="rId2" cstate="screen">
              <a:extLst>
                <a:ext uri="{28A0092B-C50C-407E-A947-70E740481C1C}">
                  <a14:useLocalDpi xmlns:a14="http://schemas.microsoft.com/office/drawing/2010/main"/>
                </a:ext>
              </a:extLst>
            </a:blip>
            <a:stretch>
              <a:fillRect/>
            </a:stretch>
          </p:blipFill>
          <p:spPr>
            <a:xfrm>
              <a:off x="5183427" y="5329241"/>
              <a:ext cx="2342357" cy="1794398"/>
            </a:xfrm>
            <a:prstGeom prst="rect">
              <a:avLst/>
            </a:prstGeom>
          </p:spPr>
        </p:pic>
        <p:pic>
          <p:nvPicPr>
            <p:cNvPr id="18" name="object 18"/>
            <p:cNvPicPr/>
            <p:nvPr/>
          </p:nvPicPr>
          <p:blipFill>
            <a:blip r:embed="rId3" cstate="screen">
              <a:extLst>
                <a:ext uri="{28A0092B-C50C-407E-A947-70E740481C1C}">
                  <a14:useLocalDpi xmlns:a14="http://schemas.microsoft.com/office/drawing/2010/main"/>
                </a:ext>
              </a:extLst>
            </a:blip>
            <a:stretch>
              <a:fillRect/>
            </a:stretch>
          </p:blipFill>
          <p:spPr>
            <a:xfrm>
              <a:off x="4533919" y="5738256"/>
              <a:ext cx="452033" cy="442427"/>
            </a:xfrm>
            <a:prstGeom prst="rect">
              <a:avLst/>
            </a:prstGeom>
          </p:spPr>
        </p:pic>
        <p:sp>
          <p:nvSpPr>
            <p:cNvPr id="19" name="object 19"/>
            <p:cNvSpPr/>
            <p:nvPr/>
          </p:nvSpPr>
          <p:spPr>
            <a:xfrm>
              <a:off x="3914984" y="5738256"/>
              <a:ext cx="452120" cy="442595"/>
            </a:xfrm>
            <a:custGeom>
              <a:avLst/>
              <a:gdLst/>
              <a:ahLst/>
              <a:cxnLst/>
              <a:rect l="l" t="t" r="r" b="b"/>
              <a:pathLst>
                <a:path w="452120" h="442595">
                  <a:moveTo>
                    <a:pt x="452033" y="442427"/>
                  </a:moveTo>
                  <a:lnTo>
                    <a:pt x="0" y="442427"/>
                  </a:lnTo>
                  <a:lnTo>
                    <a:pt x="0" y="0"/>
                  </a:lnTo>
                  <a:lnTo>
                    <a:pt x="452033" y="0"/>
                  </a:lnTo>
                  <a:lnTo>
                    <a:pt x="452033" y="442427"/>
                  </a:lnTo>
                  <a:close/>
                </a:path>
              </a:pathLst>
            </a:custGeom>
            <a:solidFill>
              <a:srgbClr val="231F20">
                <a:alpha val="44999"/>
              </a:srgbClr>
            </a:solidFill>
          </p:spPr>
          <p:txBody>
            <a:bodyPr wrap="square" lIns="0" tIns="0" rIns="0" bIns="0" rtlCol="0"/>
            <a:lstStyle/>
            <a:p>
              <a:endParaRPr dirty="0"/>
            </a:p>
          </p:txBody>
        </p:sp>
        <p:sp>
          <p:nvSpPr>
            <p:cNvPr id="20" name="object 20"/>
            <p:cNvSpPr/>
            <p:nvPr/>
          </p:nvSpPr>
          <p:spPr>
            <a:xfrm>
              <a:off x="3943048" y="5765892"/>
              <a:ext cx="389890" cy="381635"/>
            </a:xfrm>
            <a:custGeom>
              <a:avLst/>
              <a:gdLst/>
              <a:ahLst/>
              <a:cxnLst/>
              <a:rect l="l" t="t" r="r" b="b"/>
              <a:pathLst>
                <a:path w="389889" h="381635">
                  <a:moveTo>
                    <a:pt x="350320" y="381072"/>
                  </a:moveTo>
                  <a:lnTo>
                    <a:pt x="39459" y="381072"/>
                  </a:lnTo>
                  <a:lnTo>
                    <a:pt x="24099" y="378017"/>
                  </a:lnTo>
                  <a:lnTo>
                    <a:pt x="11556" y="369686"/>
                  </a:lnTo>
                  <a:lnTo>
                    <a:pt x="3100" y="357329"/>
                  </a:lnTo>
                  <a:lnTo>
                    <a:pt x="0" y="342195"/>
                  </a:lnTo>
                  <a:lnTo>
                    <a:pt x="0" y="38876"/>
                  </a:lnTo>
                  <a:lnTo>
                    <a:pt x="3100" y="23743"/>
                  </a:lnTo>
                  <a:lnTo>
                    <a:pt x="11556" y="11385"/>
                  </a:lnTo>
                  <a:lnTo>
                    <a:pt x="24099" y="3054"/>
                  </a:lnTo>
                  <a:lnTo>
                    <a:pt x="39459" y="0"/>
                  </a:lnTo>
                  <a:lnTo>
                    <a:pt x="350320" y="0"/>
                  </a:lnTo>
                  <a:lnTo>
                    <a:pt x="365679" y="3054"/>
                  </a:lnTo>
                  <a:lnTo>
                    <a:pt x="378222" y="11385"/>
                  </a:lnTo>
                  <a:lnTo>
                    <a:pt x="386679" y="23743"/>
                  </a:lnTo>
                  <a:lnTo>
                    <a:pt x="389780" y="38876"/>
                  </a:lnTo>
                  <a:lnTo>
                    <a:pt x="389780" y="342195"/>
                  </a:lnTo>
                  <a:lnTo>
                    <a:pt x="386679" y="357329"/>
                  </a:lnTo>
                  <a:lnTo>
                    <a:pt x="378222" y="369686"/>
                  </a:lnTo>
                  <a:lnTo>
                    <a:pt x="365679" y="378017"/>
                  </a:lnTo>
                  <a:lnTo>
                    <a:pt x="350320" y="381072"/>
                  </a:lnTo>
                  <a:close/>
                </a:path>
              </a:pathLst>
            </a:custGeom>
            <a:solidFill>
              <a:srgbClr val="FFFFFF"/>
            </a:solidFill>
          </p:spPr>
          <p:txBody>
            <a:bodyPr wrap="square" lIns="0" tIns="0" rIns="0" bIns="0" rtlCol="0"/>
            <a:lstStyle/>
            <a:p>
              <a:endParaRPr dirty="0"/>
            </a:p>
          </p:txBody>
        </p:sp>
        <p:pic>
          <p:nvPicPr>
            <p:cNvPr id="21" name="object 21"/>
            <p:cNvPicPr/>
            <p:nvPr/>
          </p:nvPicPr>
          <p:blipFill>
            <a:blip r:embed="rId4" cstate="screen">
              <a:extLst>
                <a:ext uri="{28A0092B-C50C-407E-A947-70E740481C1C}">
                  <a14:useLocalDpi xmlns:a14="http://schemas.microsoft.com/office/drawing/2010/main"/>
                </a:ext>
              </a:extLst>
            </a:blip>
            <a:stretch>
              <a:fillRect/>
            </a:stretch>
          </p:blipFill>
          <p:spPr>
            <a:xfrm>
              <a:off x="3137845" y="5738256"/>
              <a:ext cx="452033" cy="442427"/>
            </a:xfrm>
            <a:prstGeom prst="rect">
              <a:avLst/>
            </a:prstGeom>
          </p:spPr>
        </p:pic>
      </p:grpSp>
      <p:sp>
        <p:nvSpPr>
          <p:cNvPr id="22" name="object 22"/>
          <p:cNvSpPr txBox="1"/>
          <p:nvPr/>
        </p:nvSpPr>
        <p:spPr>
          <a:xfrm>
            <a:off x="2919028" y="6158419"/>
            <a:ext cx="2096135" cy="178254"/>
          </a:xfrm>
          <a:prstGeom prst="rect">
            <a:avLst/>
          </a:prstGeom>
        </p:spPr>
        <p:txBody>
          <a:bodyPr vert="horz" wrap="square" lIns="0" tIns="16510" rIns="0" bIns="0" rtlCol="0">
            <a:spAutoFit/>
          </a:bodyPr>
          <a:lstStyle/>
          <a:p>
            <a:pPr marL="12700">
              <a:lnSpc>
                <a:spcPct val="100000"/>
              </a:lnSpc>
              <a:spcBef>
                <a:spcPts val="130"/>
              </a:spcBef>
            </a:pPr>
            <a:r>
              <a:rPr lang="en" sz="1050" b="1" dirty="0">
                <a:solidFill>
                  <a:srgbClr val="231F20"/>
                </a:solidFill>
                <a:latin typeface="Calibri"/>
                <a:cs typeface="Calibri"/>
              </a:rPr>
              <a:t>PASSWORDSAFE ZENYWAY KEEPASS</a:t>
            </a:r>
            <a:endParaRPr lang="fr-FR" sz="1050" b="1" dirty="0">
              <a:latin typeface="Calibri"/>
              <a:cs typeface="Calibri"/>
            </a:endParaRPr>
          </a:p>
        </p:txBody>
      </p:sp>
      <p:sp>
        <p:nvSpPr>
          <p:cNvPr id="23" name="object 23"/>
          <p:cNvSpPr txBox="1"/>
          <p:nvPr/>
        </p:nvSpPr>
        <p:spPr>
          <a:xfrm>
            <a:off x="3195717" y="4924042"/>
            <a:ext cx="4024629" cy="277640"/>
          </a:xfrm>
          <a:prstGeom prst="rect">
            <a:avLst/>
          </a:prstGeom>
        </p:spPr>
        <p:txBody>
          <a:bodyPr vert="horz" wrap="square" lIns="0" tIns="15875" rIns="0" bIns="0" rtlCol="0">
            <a:spAutoFit/>
          </a:bodyPr>
          <a:lstStyle/>
          <a:p>
            <a:pPr marL="12700">
              <a:lnSpc>
                <a:spcPct val="100000"/>
              </a:lnSpc>
              <a:spcBef>
                <a:spcPts val="125"/>
              </a:spcBef>
            </a:pPr>
            <a:r>
              <a:rPr lang="en" sz="1700" b="1" spc="-150" dirty="0">
                <a:solidFill>
                  <a:srgbClr val="231F20"/>
                </a:solidFill>
                <a:latin typeface="Calibri"/>
                <a:cs typeface="Calibri"/>
              </a:rPr>
              <a:t>USE A PASSWORD MANAGER</a:t>
            </a:r>
            <a:endParaRPr lang="fr-FR" sz="1700" b="1" spc="-150" dirty="0">
              <a:latin typeface="Calibri"/>
              <a:cs typeface="Calibri"/>
            </a:endParaRPr>
          </a:p>
        </p:txBody>
      </p:sp>
      <p:grpSp>
        <p:nvGrpSpPr>
          <p:cNvPr id="24" name="object 24"/>
          <p:cNvGrpSpPr/>
          <p:nvPr/>
        </p:nvGrpSpPr>
        <p:grpSpPr>
          <a:xfrm>
            <a:off x="2532472" y="3150995"/>
            <a:ext cx="14744700" cy="7179945"/>
            <a:chOff x="2532472" y="3150995"/>
            <a:chExt cx="14744700" cy="7179945"/>
          </a:xfrm>
        </p:grpSpPr>
        <p:sp>
          <p:nvSpPr>
            <p:cNvPr id="25" name="object 25"/>
            <p:cNvSpPr/>
            <p:nvPr/>
          </p:nvSpPr>
          <p:spPr>
            <a:xfrm>
              <a:off x="4901910" y="5703266"/>
              <a:ext cx="255270" cy="127000"/>
            </a:xfrm>
            <a:custGeom>
              <a:avLst/>
              <a:gdLst/>
              <a:ahLst/>
              <a:cxnLst/>
              <a:rect l="l" t="t" r="r" b="b"/>
              <a:pathLst>
                <a:path w="255270" h="127000">
                  <a:moveTo>
                    <a:pt x="244826" y="28902"/>
                  </a:moveTo>
                  <a:lnTo>
                    <a:pt x="222948" y="28902"/>
                  </a:lnTo>
                  <a:lnTo>
                    <a:pt x="221144" y="27086"/>
                  </a:lnTo>
                  <a:lnTo>
                    <a:pt x="219566" y="25536"/>
                  </a:lnTo>
                  <a:lnTo>
                    <a:pt x="218182" y="24217"/>
                  </a:lnTo>
                  <a:lnTo>
                    <a:pt x="213953" y="20341"/>
                  </a:lnTo>
                  <a:lnTo>
                    <a:pt x="211035" y="17866"/>
                  </a:lnTo>
                  <a:lnTo>
                    <a:pt x="204425" y="12594"/>
                  </a:lnTo>
                  <a:lnTo>
                    <a:pt x="204083" y="7563"/>
                  </a:lnTo>
                  <a:lnTo>
                    <a:pt x="209392" y="411"/>
                  </a:lnTo>
                  <a:lnTo>
                    <a:pt x="215052" y="0"/>
                  </a:lnTo>
                  <a:lnTo>
                    <a:pt x="218432" y="2696"/>
                  </a:lnTo>
                  <a:lnTo>
                    <a:pt x="227717" y="10653"/>
                  </a:lnTo>
                  <a:lnTo>
                    <a:pt x="236412" y="19243"/>
                  </a:lnTo>
                  <a:lnTo>
                    <a:pt x="244482" y="28447"/>
                  </a:lnTo>
                  <a:lnTo>
                    <a:pt x="244826" y="28902"/>
                  </a:lnTo>
                  <a:close/>
                </a:path>
                <a:path w="255270" h="127000">
                  <a:moveTo>
                    <a:pt x="11281" y="126959"/>
                  </a:moveTo>
                  <a:lnTo>
                    <a:pt x="5607" y="125209"/>
                  </a:lnTo>
                  <a:lnTo>
                    <a:pt x="0" y="118370"/>
                  </a:lnTo>
                  <a:lnTo>
                    <a:pt x="1648" y="113558"/>
                  </a:lnTo>
                  <a:lnTo>
                    <a:pt x="31011" y="88767"/>
                  </a:lnTo>
                  <a:lnTo>
                    <a:pt x="83506" y="56537"/>
                  </a:lnTo>
                  <a:lnTo>
                    <a:pt x="134746" y="36712"/>
                  </a:lnTo>
                  <a:lnTo>
                    <a:pt x="183007" y="27719"/>
                  </a:lnTo>
                  <a:lnTo>
                    <a:pt x="204682" y="27127"/>
                  </a:lnTo>
                  <a:lnTo>
                    <a:pt x="222943" y="28916"/>
                  </a:lnTo>
                  <a:lnTo>
                    <a:pt x="229271" y="35667"/>
                  </a:lnTo>
                  <a:lnTo>
                    <a:pt x="231687" y="38667"/>
                  </a:lnTo>
                  <a:lnTo>
                    <a:pt x="221664" y="43428"/>
                  </a:lnTo>
                  <a:lnTo>
                    <a:pt x="200945" y="43428"/>
                  </a:lnTo>
                  <a:lnTo>
                    <a:pt x="189812" y="43702"/>
                  </a:lnTo>
                  <a:lnTo>
                    <a:pt x="152343" y="49018"/>
                  </a:lnTo>
                  <a:lnTo>
                    <a:pt x="150285" y="49474"/>
                  </a:lnTo>
                  <a:lnTo>
                    <a:pt x="142058" y="51578"/>
                  </a:lnTo>
                  <a:lnTo>
                    <a:pt x="103355" y="65350"/>
                  </a:lnTo>
                  <a:lnTo>
                    <a:pt x="81621" y="75847"/>
                  </a:lnTo>
                  <a:lnTo>
                    <a:pt x="79985" y="76708"/>
                  </a:lnTo>
                  <a:lnTo>
                    <a:pt x="76048" y="78897"/>
                  </a:lnTo>
                  <a:lnTo>
                    <a:pt x="37358" y="104630"/>
                  </a:lnTo>
                  <a:lnTo>
                    <a:pt x="14675" y="123820"/>
                  </a:lnTo>
                  <a:lnTo>
                    <a:pt x="11281" y="126959"/>
                  </a:lnTo>
                  <a:close/>
                </a:path>
                <a:path w="255270" h="127000">
                  <a:moveTo>
                    <a:pt x="249777" y="35448"/>
                  </a:moveTo>
                  <a:lnTo>
                    <a:pt x="247104" y="34528"/>
                  </a:lnTo>
                  <a:lnTo>
                    <a:pt x="226193" y="29235"/>
                  </a:lnTo>
                  <a:lnTo>
                    <a:pt x="222943" y="28916"/>
                  </a:lnTo>
                  <a:lnTo>
                    <a:pt x="222496" y="28447"/>
                  </a:lnTo>
                  <a:lnTo>
                    <a:pt x="222948" y="28902"/>
                  </a:lnTo>
                  <a:lnTo>
                    <a:pt x="244826" y="28902"/>
                  </a:lnTo>
                  <a:lnTo>
                    <a:pt x="249777" y="35448"/>
                  </a:lnTo>
                  <a:close/>
                </a:path>
                <a:path w="255270" h="127000">
                  <a:moveTo>
                    <a:pt x="231687" y="38667"/>
                  </a:moveTo>
                  <a:lnTo>
                    <a:pt x="229210" y="35601"/>
                  </a:lnTo>
                  <a:lnTo>
                    <a:pt x="222943" y="28916"/>
                  </a:lnTo>
                  <a:lnTo>
                    <a:pt x="226193" y="29235"/>
                  </a:lnTo>
                  <a:lnTo>
                    <a:pt x="246453" y="34364"/>
                  </a:lnTo>
                  <a:lnTo>
                    <a:pt x="240747" y="34364"/>
                  </a:lnTo>
                  <a:lnTo>
                    <a:pt x="231687" y="38667"/>
                  </a:lnTo>
                  <a:close/>
                </a:path>
                <a:path w="255270" h="127000">
                  <a:moveTo>
                    <a:pt x="232424" y="39583"/>
                  </a:moveTo>
                  <a:lnTo>
                    <a:pt x="231687" y="38667"/>
                  </a:lnTo>
                  <a:lnTo>
                    <a:pt x="240747" y="34364"/>
                  </a:lnTo>
                  <a:lnTo>
                    <a:pt x="240704" y="35984"/>
                  </a:lnTo>
                  <a:lnTo>
                    <a:pt x="232424" y="39583"/>
                  </a:lnTo>
                  <a:close/>
                </a:path>
                <a:path w="255270" h="127000">
                  <a:moveTo>
                    <a:pt x="240704" y="35984"/>
                  </a:moveTo>
                  <a:lnTo>
                    <a:pt x="240747" y="34364"/>
                  </a:lnTo>
                  <a:lnTo>
                    <a:pt x="246453" y="34364"/>
                  </a:lnTo>
                  <a:lnTo>
                    <a:pt x="247104" y="34528"/>
                  </a:lnTo>
                  <a:lnTo>
                    <a:pt x="249512" y="35357"/>
                  </a:lnTo>
                  <a:lnTo>
                    <a:pt x="242148" y="35357"/>
                  </a:lnTo>
                  <a:lnTo>
                    <a:pt x="240704" y="35984"/>
                  </a:lnTo>
                  <a:close/>
                </a:path>
                <a:path w="255270" h="127000">
                  <a:moveTo>
                    <a:pt x="240581" y="40636"/>
                  </a:moveTo>
                  <a:lnTo>
                    <a:pt x="240704" y="35984"/>
                  </a:lnTo>
                  <a:lnTo>
                    <a:pt x="242148" y="35357"/>
                  </a:lnTo>
                  <a:lnTo>
                    <a:pt x="240581" y="40636"/>
                  </a:lnTo>
                  <a:close/>
                </a:path>
                <a:path w="255270" h="127000">
                  <a:moveTo>
                    <a:pt x="247051" y="49487"/>
                  </a:moveTo>
                  <a:lnTo>
                    <a:pt x="240346" y="49487"/>
                  </a:lnTo>
                  <a:lnTo>
                    <a:pt x="240581" y="40636"/>
                  </a:lnTo>
                  <a:lnTo>
                    <a:pt x="242148" y="35357"/>
                  </a:lnTo>
                  <a:lnTo>
                    <a:pt x="249512" y="35357"/>
                  </a:lnTo>
                  <a:lnTo>
                    <a:pt x="249777" y="35448"/>
                  </a:lnTo>
                  <a:lnTo>
                    <a:pt x="250898" y="36930"/>
                  </a:lnTo>
                  <a:lnTo>
                    <a:pt x="252065" y="39222"/>
                  </a:lnTo>
                  <a:lnTo>
                    <a:pt x="251848" y="45740"/>
                  </a:lnTo>
                  <a:lnTo>
                    <a:pt x="249760" y="48201"/>
                  </a:lnTo>
                  <a:lnTo>
                    <a:pt x="247051" y="49487"/>
                  </a:lnTo>
                  <a:close/>
                </a:path>
                <a:path w="255270" h="127000">
                  <a:moveTo>
                    <a:pt x="250898" y="36930"/>
                  </a:moveTo>
                  <a:lnTo>
                    <a:pt x="249777" y="35448"/>
                  </a:lnTo>
                  <a:lnTo>
                    <a:pt x="250222" y="35601"/>
                  </a:lnTo>
                  <a:lnTo>
                    <a:pt x="250898" y="36930"/>
                  </a:lnTo>
                  <a:close/>
                </a:path>
                <a:path w="255270" h="127000">
                  <a:moveTo>
                    <a:pt x="238437" y="47863"/>
                  </a:moveTo>
                  <a:lnTo>
                    <a:pt x="234063" y="41617"/>
                  </a:lnTo>
                  <a:lnTo>
                    <a:pt x="232424" y="39583"/>
                  </a:lnTo>
                  <a:lnTo>
                    <a:pt x="240704" y="35984"/>
                  </a:lnTo>
                  <a:lnTo>
                    <a:pt x="240581" y="40636"/>
                  </a:lnTo>
                  <a:lnTo>
                    <a:pt x="238437" y="47863"/>
                  </a:lnTo>
                  <a:close/>
                </a:path>
                <a:path w="255270" h="127000">
                  <a:moveTo>
                    <a:pt x="207044" y="68490"/>
                  </a:moveTo>
                  <a:lnTo>
                    <a:pt x="249760" y="48201"/>
                  </a:lnTo>
                  <a:lnTo>
                    <a:pt x="251848" y="45740"/>
                  </a:lnTo>
                  <a:lnTo>
                    <a:pt x="252065" y="39222"/>
                  </a:lnTo>
                  <a:lnTo>
                    <a:pt x="250898" y="36930"/>
                  </a:lnTo>
                  <a:lnTo>
                    <a:pt x="251814" y="38141"/>
                  </a:lnTo>
                  <a:lnTo>
                    <a:pt x="254991" y="42676"/>
                  </a:lnTo>
                  <a:lnTo>
                    <a:pt x="253126" y="48464"/>
                  </a:lnTo>
                  <a:lnTo>
                    <a:pt x="207044" y="68490"/>
                  </a:lnTo>
                  <a:close/>
                </a:path>
                <a:path w="255270" h="127000">
                  <a:moveTo>
                    <a:pt x="220287" y="44857"/>
                  </a:moveTo>
                  <a:lnTo>
                    <a:pt x="219054" y="44667"/>
                  </a:lnTo>
                  <a:lnTo>
                    <a:pt x="231687" y="38667"/>
                  </a:lnTo>
                  <a:lnTo>
                    <a:pt x="232424" y="39583"/>
                  </a:lnTo>
                  <a:lnTo>
                    <a:pt x="220287" y="44857"/>
                  </a:lnTo>
                  <a:close/>
                </a:path>
                <a:path w="255270" h="127000">
                  <a:moveTo>
                    <a:pt x="236854" y="48347"/>
                  </a:moveTo>
                  <a:lnTo>
                    <a:pt x="233751" y="47493"/>
                  </a:lnTo>
                  <a:lnTo>
                    <a:pt x="228764" y="46297"/>
                  </a:lnTo>
                  <a:lnTo>
                    <a:pt x="225362" y="45641"/>
                  </a:lnTo>
                  <a:lnTo>
                    <a:pt x="220287" y="44857"/>
                  </a:lnTo>
                  <a:lnTo>
                    <a:pt x="232424" y="39583"/>
                  </a:lnTo>
                  <a:lnTo>
                    <a:pt x="234063" y="41617"/>
                  </a:lnTo>
                  <a:lnTo>
                    <a:pt x="238437" y="47863"/>
                  </a:lnTo>
                  <a:lnTo>
                    <a:pt x="240389" y="47863"/>
                  </a:lnTo>
                  <a:lnTo>
                    <a:pt x="235449" y="47896"/>
                  </a:lnTo>
                  <a:lnTo>
                    <a:pt x="236854" y="48347"/>
                  </a:lnTo>
                  <a:close/>
                </a:path>
                <a:path w="255270" h="127000">
                  <a:moveTo>
                    <a:pt x="240389" y="47863"/>
                  </a:moveTo>
                  <a:lnTo>
                    <a:pt x="238437" y="47863"/>
                  </a:lnTo>
                  <a:lnTo>
                    <a:pt x="240581" y="40636"/>
                  </a:lnTo>
                  <a:lnTo>
                    <a:pt x="240389" y="47863"/>
                  </a:lnTo>
                  <a:close/>
                </a:path>
                <a:path w="255270" h="127000">
                  <a:moveTo>
                    <a:pt x="204417" y="43478"/>
                  </a:moveTo>
                  <a:lnTo>
                    <a:pt x="200945" y="43428"/>
                  </a:lnTo>
                  <a:lnTo>
                    <a:pt x="221664" y="43428"/>
                  </a:lnTo>
                  <a:lnTo>
                    <a:pt x="203933" y="43458"/>
                  </a:lnTo>
                  <a:lnTo>
                    <a:pt x="204417" y="43478"/>
                  </a:lnTo>
                  <a:close/>
                </a:path>
                <a:path w="255270" h="127000">
                  <a:moveTo>
                    <a:pt x="221462" y="43524"/>
                  </a:moveTo>
                  <a:lnTo>
                    <a:pt x="205765" y="43524"/>
                  </a:lnTo>
                  <a:lnTo>
                    <a:pt x="203933" y="43458"/>
                  </a:lnTo>
                  <a:lnTo>
                    <a:pt x="221601" y="43458"/>
                  </a:lnTo>
                  <a:lnTo>
                    <a:pt x="221462" y="43524"/>
                  </a:lnTo>
                  <a:close/>
                </a:path>
                <a:path w="255270" h="127000">
                  <a:moveTo>
                    <a:pt x="219054" y="44667"/>
                  </a:moveTo>
                  <a:lnTo>
                    <a:pt x="204417" y="43478"/>
                  </a:lnTo>
                  <a:lnTo>
                    <a:pt x="205765" y="43524"/>
                  </a:lnTo>
                  <a:lnTo>
                    <a:pt x="221462" y="43524"/>
                  </a:lnTo>
                  <a:lnTo>
                    <a:pt x="219054" y="44667"/>
                  </a:lnTo>
                  <a:close/>
                </a:path>
                <a:path w="255270" h="127000">
                  <a:moveTo>
                    <a:pt x="202783" y="70341"/>
                  </a:moveTo>
                  <a:lnTo>
                    <a:pt x="198036" y="67686"/>
                  </a:lnTo>
                  <a:lnTo>
                    <a:pt x="194408" y="59489"/>
                  </a:lnTo>
                  <a:lnTo>
                    <a:pt x="197181" y="55056"/>
                  </a:lnTo>
                  <a:lnTo>
                    <a:pt x="219054" y="44667"/>
                  </a:lnTo>
                  <a:lnTo>
                    <a:pt x="220287" y="44857"/>
                  </a:lnTo>
                  <a:lnTo>
                    <a:pt x="201087" y="53202"/>
                  </a:lnTo>
                  <a:lnTo>
                    <a:pt x="207042" y="68490"/>
                  </a:lnTo>
                  <a:lnTo>
                    <a:pt x="202783" y="70341"/>
                  </a:lnTo>
                  <a:close/>
                </a:path>
                <a:path w="255270" h="127000">
                  <a:moveTo>
                    <a:pt x="207042" y="68490"/>
                  </a:moveTo>
                  <a:lnTo>
                    <a:pt x="201087" y="53202"/>
                  </a:lnTo>
                  <a:lnTo>
                    <a:pt x="220287" y="44857"/>
                  </a:lnTo>
                  <a:lnTo>
                    <a:pt x="225362" y="45641"/>
                  </a:lnTo>
                  <a:lnTo>
                    <a:pt x="228764" y="46297"/>
                  </a:lnTo>
                  <a:lnTo>
                    <a:pt x="233751" y="47493"/>
                  </a:lnTo>
                  <a:lnTo>
                    <a:pt x="235352" y="47948"/>
                  </a:lnTo>
                  <a:lnTo>
                    <a:pt x="236854" y="48347"/>
                  </a:lnTo>
                  <a:lnTo>
                    <a:pt x="239500" y="49197"/>
                  </a:lnTo>
                  <a:lnTo>
                    <a:pt x="240346" y="49487"/>
                  </a:lnTo>
                  <a:lnTo>
                    <a:pt x="247051" y="49487"/>
                  </a:lnTo>
                  <a:lnTo>
                    <a:pt x="207042" y="68490"/>
                  </a:lnTo>
                  <a:close/>
                </a:path>
                <a:path w="255270" h="127000">
                  <a:moveTo>
                    <a:pt x="238038" y="48662"/>
                  </a:moveTo>
                  <a:lnTo>
                    <a:pt x="236765" y="48319"/>
                  </a:lnTo>
                  <a:lnTo>
                    <a:pt x="235449" y="47896"/>
                  </a:lnTo>
                  <a:lnTo>
                    <a:pt x="238038" y="48662"/>
                  </a:lnTo>
                  <a:close/>
                </a:path>
                <a:path w="255270" h="127000">
                  <a:moveTo>
                    <a:pt x="240368" y="48662"/>
                  </a:moveTo>
                  <a:lnTo>
                    <a:pt x="238038" y="48662"/>
                  </a:lnTo>
                  <a:lnTo>
                    <a:pt x="235449" y="47896"/>
                  </a:lnTo>
                  <a:lnTo>
                    <a:pt x="240389" y="47896"/>
                  </a:lnTo>
                  <a:lnTo>
                    <a:pt x="240368" y="48662"/>
                  </a:lnTo>
                  <a:close/>
                </a:path>
                <a:path w="255270" h="127000">
                  <a:moveTo>
                    <a:pt x="240346" y="49487"/>
                  </a:moveTo>
                  <a:lnTo>
                    <a:pt x="239500" y="49197"/>
                  </a:lnTo>
                  <a:lnTo>
                    <a:pt x="236854" y="48347"/>
                  </a:lnTo>
                  <a:lnTo>
                    <a:pt x="238038" y="48662"/>
                  </a:lnTo>
                  <a:lnTo>
                    <a:pt x="240368" y="48662"/>
                  </a:lnTo>
                  <a:lnTo>
                    <a:pt x="240346" y="49487"/>
                  </a:lnTo>
                  <a:close/>
                </a:path>
                <a:path w="255270" h="127000">
                  <a:moveTo>
                    <a:pt x="150941" y="49328"/>
                  </a:moveTo>
                  <a:lnTo>
                    <a:pt x="152267" y="49018"/>
                  </a:lnTo>
                  <a:lnTo>
                    <a:pt x="150941" y="49328"/>
                  </a:lnTo>
                  <a:close/>
                </a:path>
                <a:path w="255270" h="127000">
                  <a:moveTo>
                    <a:pt x="150352" y="49474"/>
                  </a:moveTo>
                  <a:lnTo>
                    <a:pt x="150941" y="49328"/>
                  </a:lnTo>
                  <a:lnTo>
                    <a:pt x="150352" y="49474"/>
                  </a:lnTo>
                  <a:close/>
                </a:path>
                <a:path w="255270" h="127000">
                  <a:moveTo>
                    <a:pt x="80771" y="76295"/>
                  </a:moveTo>
                  <a:lnTo>
                    <a:pt x="81583" y="75847"/>
                  </a:lnTo>
                  <a:lnTo>
                    <a:pt x="80771" y="76295"/>
                  </a:lnTo>
                  <a:close/>
                </a:path>
                <a:path w="255270" h="127000">
                  <a:moveTo>
                    <a:pt x="80020" y="76708"/>
                  </a:moveTo>
                  <a:lnTo>
                    <a:pt x="80771" y="76295"/>
                  </a:lnTo>
                  <a:lnTo>
                    <a:pt x="80020" y="76708"/>
                  </a:lnTo>
                  <a:close/>
                </a:path>
              </a:pathLst>
            </a:custGeom>
            <a:solidFill>
              <a:srgbClr val="1C1C1C"/>
            </a:solidFill>
          </p:spPr>
          <p:txBody>
            <a:bodyPr wrap="square" lIns="0" tIns="0" rIns="0" bIns="0" rtlCol="0"/>
            <a:lstStyle/>
            <a:p>
              <a:endParaRPr dirty="0"/>
            </a:p>
          </p:txBody>
        </p:sp>
        <p:sp>
          <p:nvSpPr>
            <p:cNvPr id="26" name="object 26"/>
            <p:cNvSpPr/>
            <p:nvPr/>
          </p:nvSpPr>
          <p:spPr>
            <a:xfrm>
              <a:off x="3984073" y="5804843"/>
              <a:ext cx="307975" cy="303530"/>
            </a:xfrm>
            <a:custGeom>
              <a:avLst/>
              <a:gdLst/>
              <a:ahLst/>
              <a:cxnLst/>
              <a:rect l="l" t="t" r="r" b="b"/>
              <a:pathLst>
                <a:path w="307975" h="303529">
                  <a:moveTo>
                    <a:pt x="153863" y="303203"/>
                  </a:moveTo>
                  <a:lnTo>
                    <a:pt x="105230" y="295474"/>
                  </a:lnTo>
                  <a:lnTo>
                    <a:pt x="62994" y="273953"/>
                  </a:lnTo>
                  <a:lnTo>
                    <a:pt x="29687" y="241136"/>
                  </a:lnTo>
                  <a:lnTo>
                    <a:pt x="7844" y="199520"/>
                  </a:lnTo>
                  <a:lnTo>
                    <a:pt x="0" y="151601"/>
                  </a:lnTo>
                  <a:lnTo>
                    <a:pt x="7844" y="103683"/>
                  </a:lnTo>
                  <a:lnTo>
                    <a:pt x="29687" y="62067"/>
                  </a:lnTo>
                  <a:lnTo>
                    <a:pt x="62994" y="29249"/>
                  </a:lnTo>
                  <a:lnTo>
                    <a:pt x="105230" y="7728"/>
                  </a:lnTo>
                  <a:lnTo>
                    <a:pt x="153863" y="0"/>
                  </a:lnTo>
                  <a:lnTo>
                    <a:pt x="202496" y="7728"/>
                  </a:lnTo>
                  <a:lnTo>
                    <a:pt x="244734" y="29249"/>
                  </a:lnTo>
                  <a:lnTo>
                    <a:pt x="278041" y="62067"/>
                  </a:lnTo>
                  <a:lnTo>
                    <a:pt x="299884" y="103683"/>
                  </a:lnTo>
                  <a:lnTo>
                    <a:pt x="307728" y="151601"/>
                  </a:lnTo>
                  <a:lnTo>
                    <a:pt x="306144" y="173436"/>
                  </a:lnTo>
                  <a:lnTo>
                    <a:pt x="294129" y="214000"/>
                  </a:lnTo>
                  <a:lnTo>
                    <a:pt x="175710" y="232444"/>
                  </a:lnTo>
                  <a:lnTo>
                    <a:pt x="162318" y="183357"/>
                  </a:lnTo>
                  <a:lnTo>
                    <a:pt x="167764" y="182081"/>
                  </a:lnTo>
                  <a:lnTo>
                    <a:pt x="170723" y="180995"/>
                  </a:lnTo>
                  <a:lnTo>
                    <a:pt x="180276" y="173818"/>
                  </a:lnTo>
                  <a:lnTo>
                    <a:pt x="183244" y="166716"/>
                  </a:lnTo>
                  <a:lnTo>
                    <a:pt x="181723" y="149212"/>
                  </a:lnTo>
                  <a:lnTo>
                    <a:pt x="177402" y="142417"/>
                  </a:lnTo>
                  <a:lnTo>
                    <a:pt x="168955" y="138620"/>
                  </a:lnTo>
                  <a:lnTo>
                    <a:pt x="162374" y="136378"/>
                  </a:lnTo>
                  <a:lnTo>
                    <a:pt x="155656" y="135362"/>
                  </a:lnTo>
                  <a:lnTo>
                    <a:pt x="148837" y="135362"/>
                  </a:lnTo>
                  <a:lnTo>
                    <a:pt x="141952" y="136168"/>
                  </a:lnTo>
                  <a:lnTo>
                    <a:pt x="139981" y="136491"/>
                  </a:lnTo>
                  <a:lnTo>
                    <a:pt x="139001" y="137860"/>
                  </a:lnTo>
                  <a:lnTo>
                    <a:pt x="138870" y="140650"/>
                  </a:lnTo>
                  <a:lnTo>
                    <a:pt x="138878" y="226184"/>
                  </a:lnTo>
                  <a:lnTo>
                    <a:pt x="136787" y="229457"/>
                  </a:lnTo>
                  <a:lnTo>
                    <a:pt x="129298" y="231857"/>
                  </a:lnTo>
                  <a:lnTo>
                    <a:pt x="126288" y="232378"/>
                  </a:lnTo>
                  <a:lnTo>
                    <a:pt x="115064" y="232500"/>
                  </a:lnTo>
                  <a:lnTo>
                    <a:pt x="89073" y="232474"/>
                  </a:lnTo>
                  <a:lnTo>
                    <a:pt x="88006" y="232392"/>
                  </a:lnTo>
                  <a:lnTo>
                    <a:pt x="82850" y="231333"/>
                  </a:lnTo>
                  <a:lnTo>
                    <a:pt x="81085" y="229166"/>
                  </a:lnTo>
                  <a:lnTo>
                    <a:pt x="81124" y="129968"/>
                  </a:lnTo>
                  <a:lnTo>
                    <a:pt x="81207" y="128775"/>
                  </a:lnTo>
                  <a:lnTo>
                    <a:pt x="82221" y="122424"/>
                  </a:lnTo>
                  <a:lnTo>
                    <a:pt x="85356" y="119593"/>
                  </a:lnTo>
                  <a:lnTo>
                    <a:pt x="91542" y="119102"/>
                  </a:lnTo>
                  <a:lnTo>
                    <a:pt x="110628" y="119102"/>
                  </a:lnTo>
                  <a:lnTo>
                    <a:pt x="112045" y="117720"/>
                  </a:lnTo>
                  <a:lnTo>
                    <a:pt x="112156" y="105460"/>
                  </a:lnTo>
                  <a:lnTo>
                    <a:pt x="111914" y="94792"/>
                  </a:lnTo>
                  <a:lnTo>
                    <a:pt x="113094" y="88759"/>
                  </a:lnTo>
                  <a:lnTo>
                    <a:pt x="140526" y="59426"/>
                  </a:lnTo>
                  <a:lnTo>
                    <a:pt x="153806" y="57392"/>
                  </a:lnTo>
                  <a:lnTo>
                    <a:pt x="160490" y="57624"/>
                  </a:lnTo>
                  <a:lnTo>
                    <a:pt x="194244" y="82568"/>
                  </a:lnTo>
                  <a:lnTo>
                    <a:pt x="197106" y="100824"/>
                  </a:lnTo>
                  <a:lnTo>
                    <a:pt x="196953" y="106623"/>
                  </a:lnTo>
                  <a:lnTo>
                    <a:pt x="197067" y="117357"/>
                  </a:lnTo>
                  <a:lnTo>
                    <a:pt x="198002" y="118298"/>
                  </a:lnTo>
                  <a:lnTo>
                    <a:pt x="208148" y="118356"/>
                  </a:lnTo>
                  <a:lnTo>
                    <a:pt x="213329" y="118191"/>
                  </a:lnTo>
                  <a:lnTo>
                    <a:pt x="224296" y="118943"/>
                  </a:lnTo>
                  <a:lnTo>
                    <a:pt x="226799" y="121950"/>
                  </a:lnTo>
                  <a:lnTo>
                    <a:pt x="226782" y="222420"/>
                  </a:lnTo>
                  <a:lnTo>
                    <a:pt x="227074" y="225117"/>
                  </a:lnTo>
                  <a:lnTo>
                    <a:pt x="228461" y="226414"/>
                  </a:lnTo>
                  <a:lnTo>
                    <a:pt x="232242" y="226576"/>
                  </a:lnTo>
                  <a:lnTo>
                    <a:pt x="233698" y="225509"/>
                  </a:lnTo>
                  <a:lnTo>
                    <a:pt x="234269" y="222618"/>
                  </a:lnTo>
                  <a:lnTo>
                    <a:pt x="234266" y="122677"/>
                  </a:lnTo>
                  <a:lnTo>
                    <a:pt x="233021" y="118485"/>
                  </a:lnTo>
                  <a:lnTo>
                    <a:pt x="226164" y="112453"/>
                  </a:lnTo>
                  <a:lnTo>
                    <a:pt x="222403" y="111292"/>
                  </a:lnTo>
                  <a:lnTo>
                    <a:pt x="214582" y="111034"/>
                  </a:lnTo>
                  <a:lnTo>
                    <a:pt x="210868" y="111133"/>
                  </a:lnTo>
                  <a:lnTo>
                    <a:pt x="204865" y="111086"/>
                  </a:lnTo>
                  <a:lnTo>
                    <a:pt x="204523" y="110741"/>
                  </a:lnTo>
                  <a:lnTo>
                    <a:pt x="204476" y="103778"/>
                  </a:lnTo>
                  <a:lnTo>
                    <a:pt x="204592" y="93445"/>
                  </a:lnTo>
                  <a:lnTo>
                    <a:pt x="203159" y="85747"/>
                  </a:lnTo>
                  <a:lnTo>
                    <a:pt x="172739" y="52551"/>
                  </a:lnTo>
                  <a:lnTo>
                    <a:pt x="159072" y="50163"/>
                  </a:lnTo>
                  <a:lnTo>
                    <a:pt x="152153" y="50187"/>
                  </a:lnTo>
                  <a:lnTo>
                    <a:pt x="116627" y="66046"/>
                  </a:lnTo>
                  <a:lnTo>
                    <a:pt x="104369" y="94794"/>
                  </a:lnTo>
                  <a:lnTo>
                    <a:pt x="104594" y="101266"/>
                  </a:lnTo>
                  <a:lnTo>
                    <a:pt x="104586" y="111734"/>
                  </a:lnTo>
                  <a:lnTo>
                    <a:pt x="96367" y="111816"/>
                  </a:lnTo>
                  <a:lnTo>
                    <a:pt x="92105" y="111613"/>
                  </a:lnTo>
                  <a:lnTo>
                    <a:pt x="73785" y="153802"/>
                  </a:lnTo>
                  <a:lnTo>
                    <a:pt x="73579" y="232598"/>
                  </a:lnTo>
                  <a:lnTo>
                    <a:pt x="78170" y="238139"/>
                  </a:lnTo>
                  <a:lnTo>
                    <a:pt x="87068" y="239661"/>
                  </a:lnTo>
                  <a:lnTo>
                    <a:pt x="88833" y="239845"/>
                  </a:lnTo>
                  <a:lnTo>
                    <a:pt x="98704" y="239878"/>
                  </a:lnTo>
                  <a:lnTo>
                    <a:pt x="127004" y="239834"/>
                  </a:lnTo>
                  <a:lnTo>
                    <a:pt x="130879" y="239321"/>
                  </a:lnTo>
                  <a:lnTo>
                    <a:pt x="141030" y="235697"/>
                  </a:lnTo>
                  <a:lnTo>
                    <a:pt x="146323" y="229857"/>
                  </a:lnTo>
                  <a:lnTo>
                    <a:pt x="146118" y="208699"/>
                  </a:lnTo>
                  <a:lnTo>
                    <a:pt x="146170" y="143240"/>
                  </a:lnTo>
                  <a:lnTo>
                    <a:pt x="146532" y="142837"/>
                  </a:lnTo>
                  <a:lnTo>
                    <a:pt x="153425" y="142433"/>
                  </a:lnTo>
                  <a:lnTo>
                    <a:pt x="157925" y="142691"/>
                  </a:lnTo>
                  <a:lnTo>
                    <a:pt x="169022" y="145884"/>
                  </a:lnTo>
                  <a:lnTo>
                    <a:pt x="173480" y="149928"/>
                  </a:lnTo>
                  <a:lnTo>
                    <a:pt x="174861" y="156917"/>
                  </a:lnTo>
                  <a:lnTo>
                    <a:pt x="174884" y="164002"/>
                  </a:lnTo>
                  <a:lnTo>
                    <a:pt x="172228" y="169854"/>
                  </a:lnTo>
                  <a:lnTo>
                    <a:pt x="167270" y="173972"/>
                  </a:lnTo>
                  <a:lnTo>
                    <a:pt x="160389" y="175851"/>
                  </a:lnTo>
                  <a:lnTo>
                    <a:pt x="158788" y="175991"/>
                  </a:lnTo>
                  <a:lnTo>
                    <a:pt x="156165" y="176430"/>
                  </a:lnTo>
                  <a:lnTo>
                    <a:pt x="155062" y="177585"/>
                  </a:lnTo>
                  <a:lnTo>
                    <a:pt x="154804" y="180144"/>
                  </a:lnTo>
                  <a:lnTo>
                    <a:pt x="155199" y="220034"/>
                  </a:lnTo>
                  <a:lnTo>
                    <a:pt x="184989" y="240010"/>
                  </a:lnTo>
                  <a:lnTo>
                    <a:pt x="191616" y="239875"/>
                  </a:lnTo>
                  <a:lnTo>
                    <a:pt x="276796" y="239900"/>
                  </a:lnTo>
                  <a:lnTo>
                    <a:pt x="277699" y="240183"/>
                  </a:lnTo>
                  <a:lnTo>
                    <a:pt x="278601" y="240375"/>
                  </a:lnTo>
                  <a:lnTo>
                    <a:pt x="254536" y="266249"/>
                  </a:lnTo>
                  <a:lnTo>
                    <a:pt x="224998" y="286062"/>
                  </a:lnTo>
                  <a:lnTo>
                    <a:pt x="191077" y="298738"/>
                  </a:lnTo>
                  <a:lnTo>
                    <a:pt x="153863" y="303203"/>
                  </a:lnTo>
                  <a:close/>
                </a:path>
              </a:pathLst>
            </a:custGeom>
            <a:solidFill>
              <a:srgbClr val="38A5B2"/>
            </a:solidFill>
          </p:spPr>
          <p:txBody>
            <a:bodyPr wrap="square" lIns="0" tIns="0" rIns="0" bIns="0" rtlCol="0"/>
            <a:lstStyle/>
            <a:p>
              <a:endParaRPr dirty="0"/>
            </a:p>
          </p:txBody>
        </p:sp>
        <p:sp>
          <p:nvSpPr>
            <p:cNvPr id="27" name="object 27"/>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8" name="object 28"/>
            <p:cNvPicPr/>
            <p:nvPr/>
          </p:nvPicPr>
          <p:blipFill>
            <a:blip r:embed="rId5" cstate="screen">
              <a:extLst>
                <a:ext uri="{28A0092B-C50C-407E-A947-70E740481C1C}">
                  <a14:useLocalDpi xmlns:a14="http://schemas.microsoft.com/office/drawing/2010/main"/>
                </a:ext>
              </a:extLst>
            </a:blip>
            <a:stretch>
              <a:fillRect/>
            </a:stretch>
          </p:blipFill>
          <p:spPr>
            <a:xfrm>
              <a:off x="3819562" y="4528216"/>
              <a:ext cx="371291" cy="90519"/>
            </a:xfrm>
            <a:prstGeom prst="rect">
              <a:avLst/>
            </a:prstGeom>
          </p:spPr>
        </p:pic>
        <p:sp>
          <p:nvSpPr>
            <p:cNvPr id="29" name="object 29"/>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30" name="object 30"/>
            <p:cNvPicPr/>
            <p:nvPr/>
          </p:nvPicPr>
          <p:blipFill>
            <a:blip r:embed="rId6" cstate="screen">
              <a:extLst>
                <a:ext uri="{28A0092B-C50C-407E-A947-70E740481C1C}">
                  <a14:useLocalDpi xmlns:a14="http://schemas.microsoft.com/office/drawing/2010/main"/>
                </a:ext>
              </a:extLst>
            </a:blip>
            <a:stretch>
              <a:fillRect/>
            </a:stretch>
          </p:blipFill>
          <p:spPr>
            <a:xfrm>
              <a:off x="5222399" y="4608999"/>
              <a:ext cx="87630" cy="86348"/>
            </a:xfrm>
            <a:prstGeom prst="rect">
              <a:avLst/>
            </a:prstGeom>
          </p:spPr>
        </p:pic>
        <p:pic>
          <p:nvPicPr>
            <p:cNvPr id="31" name="object 31"/>
            <p:cNvPicPr/>
            <p:nvPr/>
          </p:nvPicPr>
          <p:blipFill>
            <a:blip r:embed="rId7" cstate="screen">
              <a:extLst>
                <a:ext uri="{28A0092B-C50C-407E-A947-70E740481C1C}">
                  <a14:useLocalDpi xmlns:a14="http://schemas.microsoft.com/office/drawing/2010/main"/>
                </a:ext>
              </a:extLst>
            </a:blip>
            <a:stretch>
              <a:fillRect/>
            </a:stretch>
          </p:blipFill>
          <p:spPr>
            <a:xfrm>
              <a:off x="2723882" y="4587964"/>
              <a:ext cx="170737" cy="114293"/>
            </a:xfrm>
            <a:prstGeom prst="rect">
              <a:avLst/>
            </a:prstGeom>
          </p:spPr>
        </p:pic>
        <p:sp>
          <p:nvSpPr>
            <p:cNvPr id="32" name="object 32"/>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3" name="object 33"/>
            <p:cNvSpPr/>
            <p:nvPr/>
          </p:nvSpPr>
          <p:spPr>
            <a:xfrm>
              <a:off x="7412056" y="3182407"/>
              <a:ext cx="9833610" cy="7117080"/>
            </a:xfrm>
            <a:custGeom>
              <a:avLst/>
              <a:gdLst/>
              <a:ahLst/>
              <a:cxnLst/>
              <a:rect l="l" t="t" r="r" b="b"/>
              <a:pathLst>
                <a:path w="9833610" h="7117080">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6655315"/>
                  </a:lnTo>
                  <a:lnTo>
                    <a:pt x="144120" y="6705574"/>
                  </a:lnTo>
                  <a:lnTo>
                    <a:pt x="151331" y="6754266"/>
                  </a:lnTo>
                  <a:lnTo>
                    <a:pt x="163036" y="6801108"/>
                  </a:lnTo>
                  <a:lnTo>
                    <a:pt x="178979" y="6845820"/>
                  </a:lnTo>
                  <a:lnTo>
                    <a:pt x="198904" y="6888120"/>
                  </a:lnTo>
                  <a:lnTo>
                    <a:pt x="222557" y="6927727"/>
                  </a:lnTo>
                  <a:lnTo>
                    <a:pt x="249681" y="6964359"/>
                  </a:lnTo>
                  <a:lnTo>
                    <a:pt x="280019" y="6997735"/>
                  </a:lnTo>
                  <a:lnTo>
                    <a:pt x="313317" y="7027574"/>
                  </a:lnTo>
                  <a:lnTo>
                    <a:pt x="349319" y="7053594"/>
                  </a:lnTo>
                  <a:lnTo>
                    <a:pt x="387768" y="7075515"/>
                  </a:lnTo>
                  <a:lnTo>
                    <a:pt x="428409" y="7093053"/>
                  </a:lnTo>
                  <a:lnTo>
                    <a:pt x="470986" y="7105930"/>
                  </a:lnTo>
                  <a:lnTo>
                    <a:pt x="515243" y="7113862"/>
                  </a:lnTo>
                  <a:lnTo>
                    <a:pt x="560925" y="7116568"/>
                  </a:lnTo>
                  <a:lnTo>
                    <a:pt x="9414226" y="7116568"/>
                  </a:lnTo>
                  <a:lnTo>
                    <a:pt x="9459908" y="7113862"/>
                  </a:lnTo>
                  <a:lnTo>
                    <a:pt x="9504165" y="7105930"/>
                  </a:lnTo>
                  <a:lnTo>
                    <a:pt x="9546742" y="7093053"/>
                  </a:lnTo>
                  <a:lnTo>
                    <a:pt x="9587383" y="7075515"/>
                  </a:lnTo>
                  <a:lnTo>
                    <a:pt x="9625832" y="7053594"/>
                  </a:lnTo>
                  <a:lnTo>
                    <a:pt x="9661834" y="7027574"/>
                  </a:lnTo>
                  <a:lnTo>
                    <a:pt x="9695132" y="6997735"/>
                  </a:lnTo>
                  <a:lnTo>
                    <a:pt x="9725470" y="6964359"/>
                  </a:lnTo>
                  <a:lnTo>
                    <a:pt x="9752594" y="6927727"/>
                  </a:lnTo>
                  <a:lnTo>
                    <a:pt x="9776246" y="6888120"/>
                  </a:lnTo>
                  <a:lnTo>
                    <a:pt x="9796172" y="6845820"/>
                  </a:lnTo>
                  <a:lnTo>
                    <a:pt x="9812115" y="6801108"/>
                  </a:lnTo>
                  <a:lnTo>
                    <a:pt x="9823820" y="6754266"/>
                  </a:lnTo>
                  <a:lnTo>
                    <a:pt x="9831030" y="6705574"/>
                  </a:lnTo>
                  <a:lnTo>
                    <a:pt x="9833491" y="6655315"/>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dirty="0"/>
            </a:p>
          </p:txBody>
        </p:sp>
        <p:sp>
          <p:nvSpPr>
            <p:cNvPr id="34" name="object 34"/>
            <p:cNvSpPr/>
            <p:nvPr/>
          </p:nvSpPr>
          <p:spPr>
            <a:xfrm>
              <a:off x="7412035" y="3182407"/>
              <a:ext cx="9833610" cy="7117080"/>
            </a:xfrm>
            <a:custGeom>
              <a:avLst/>
              <a:gdLst/>
              <a:ahLst/>
              <a:cxnLst/>
              <a:rect l="l" t="t" r="r" b="b"/>
              <a:pathLst>
                <a:path w="9833610" h="7117080">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6655315"/>
                  </a:lnTo>
                  <a:lnTo>
                    <a:pt x="144141" y="6705574"/>
                  </a:lnTo>
                  <a:lnTo>
                    <a:pt x="151352" y="6754266"/>
                  </a:lnTo>
                  <a:lnTo>
                    <a:pt x="163056" y="6801108"/>
                  </a:lnTo>
                  <a:lnTo>
                    <a:pt x="179000" y="6845820"/>
                  </a:lnTo>
                  <a:lnTo>
                    <a:pt x="198925" y="6888120"/>
                  </a:lnTo>
                  <a:lnTo>
                    <a:pt x="222578" y="6927727"/>
                  </a:lnTo>
                  <a:lnTo>
                    <a:pt x="249701" y="6964359"/>
                  </a:lnTo>
                  <a:lnTo>
                    <a:pt x="280040" y="6997735"/>
                  </a:lnTo>
                  <a:lnTo>
                    <a:pt x="313338" y="7027574"/>
                  </a:lnTo>
                  <a:lnTo>
                    <a:pt x="349340" y="7053594"/>
                  </a:lnTo>
                  <a:lnTo>
                    <a:pt x="387789" y="7075515"/>
                  </a:lnTo>
                  <a:lnTo>
                    <a:pt x="428430" y="7093053"/>
                  </a:lnTo>
                  <a:lnTo>
                    <a:pt x="471007" y="7105930"/>
                  </a:lnTo>
                  <a:lnTo>
                    <a:pt x="515264" y="7113862"/>
                  </a:lnTo>
                  <a:lnTo>
                    <a:pt x="560946" y="7116568"/>
                  </a:lnTo>
                  <a:lnTo>
                    <a:pt x="777871" y="7116568"/>
                  </a:lnTo>
                  <a:lnTo>
                    <a:pt x="9173113" y="7116568"/>
                  </a:lnTo>
                  <a:lnTo>
                    <a:pt x="9414247" y="7116568"/>
                  </a:lnTo>
                  <a:lnTo>
                    <a:pt x="9459929" y="7113862"/>
                  </a:lnTo>
                  <a:lnTo>
                    <a:pt x="9504186" y="7105930"/>
                  </a:lnTo>
                  <a:lnTo>
                    <a:pt x="9546763" y="7093053"/>
                  </a:lnTo>
                  <a:lnTo>
                    <a:pt x="9587404" y="7075515"/>
                  </a:lnTo>
                  <a:lnTo>
                    <a:pt x="9625853" y="7053594"/>
                  </a:lnTo>
                  <a:lnTo>
                    <a:pt x="9661855" y="7027574"/>
                  </a:lnTo>
                  <a:lnTo>
                    <a:pt x="9695153" y="6997735"/>
                  </a:lnTo>
                  <a:lnTo>
                    <a:pt x="9725491" y="6964359"/>
                  </a:lnTo>
                  <a:lnTo>
                    <a:pt x="9752615" y="6927727"/>
                  </a:lnTo>
                  <a:lnTo>
                    <a:pt x="9776267" y="6888120"/>
                  </a:lnTo>
                  <a:lnTo>
                    <a:pt x="9796193" y="6845820"/>
                  </a:lnTo>
                  <a:lnTo>
                    <a:pt x="9812136" y="6801108"/>
                  </a:lnTo>
                  <a:lnTo>
                    <a:pt x="9823841" y="6754266"/>
                  </a:lnTo>
                  <a:lnTo>
                    <a:pt x="9831051" y="6705574"/>
                  </a:lnTo>
                  <a:lnTo>
                    <a:pt x="9833512" y="6655315"/>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BA3A8"/>
              </a:solidFill>
            </a:ln>
          </p:spPr>
          <p:txBody>
            <a:bodyPr wrap="square" lIns="0" tIns="0" rIns="0" bIns="0" rtlCol="0"/>
            <a:lstStyle/>
            <a:p>
              <a:endParaRPr dirty="0"/>
            </a:p>
          </p:txBody>
        </p:sp>
      </p:grpSp>
      <p:sp>
        <p:nvSpPr>
          <p:cNvPr id="35" name="object 35"/>
          <p:cNvSpPr txBox="1"/>
          <p:nvPr/>
        </p:nvSpPr>
        <p:spPr>
          <a:xfrm>
            <a:off x="2519770" y="7555100"/>
            <a:ext cx="1847334"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 TO PROJECT</a:t>
            </a:r>
            <a:endParaRPr lang="fr-FR" sz="1700" b="1" dirty="0">
              <a:latin typeface="Calibri"/>
              <a:cs typeface="Calibri"/>
            </a:endParaRPr>
          </a:p>
        </p:txBody>
      </p:sp>
      <p:sp>
        <p:nvSpPr>
          <p:cNvPr id="37" name="object 37"/>
          <p:cNvSpPr txBox="1"/>
          <p:nvPr/>
        </p:nvSpPr>
        <p:spPr>
          <a:xfrm>
            <a:off x="8154522" y="3622950"/>
            <a:ext cx="8641715" cy="6036945"/>
          </a:xfrm>
          <a:prstGeom prst="rect">
            <a:avLst/>
          </a:prstGeom>
        </p:spPr>
        <p:txBody>
          <a:bodyPr vert="horz" wrap="square" lIns="0" tIns="67945" rIns="0" bIns="0" rtlCol="0">
            <a:spAutoFit/>
          </a:bodyPr>
          <a:lstStyle/>
          <a:p>
            <a:pPr marL="12700" marR="340360" algn="just">
              <a:lnSpc>
                <a:spcPts val="2340"/>
              </a:lnSpc>
              <a:spcBef>
                <a:spcPts val="535"/>
              </a:spcBef>
            </a:pPr>
            <a:r>
              <a:rPr lang="en" sz="2300" b="1" spc="65" dirty="0">
                <a:solidFill>
                  <a:srgbClr val="231F20"/>
                </a:solidFill>
                <a:latin typeface="Calibri"/>
                <a:cs typeface="Calibri"/>
              </a:rPr>
              <a:t>Explain that another solution is to use a password generator whose main advantage is to create random passwords that are therefore difficult to guess:</a:t>
            </a:r>
            <a:endParaRPr sz="2300" b="1" dirty="0">
              <a:latin typeface="Calibri"/>
              <a:cs typeface="Calibri"/>
            </a:endParaRPr>
          </a:p>
          <a:p>
            <a:pPr marL="12700" marR="5080">
              <a:lnSpc>
                <a:spcPct val="106000"/>
              </a:lnSpc>
              <a:spcBef>
                <a:spcPts val="1185"/>
              </a:spcBef>
            </a:pPr>
            <a:r>
              <a:rPr lang="en" sz="2300" i="1" spc="-75" dirty="0">
                <a:solidFill>
                  <a:srgbClr val="231F20"/>
                </a:solidFill>
                <a:latin typeface="Arial Narrow"/>
                <a:cs typeface="Arial Narrow"/>
              </a:rPr>
              <a:t>It can be difficult to remember the many passwords, especially if they are strong and randomly generated. That's why password managers were created! It's a convenient solution that allows you to save ALL accounts and passwords with peace of mind.</a:t>
            </a:r>
            <a:endParaRPr sz="2300" dirty="0">
              <a:latin typeface="Arial Narrow"/>
              <a:cs typeface="Arial Narrow"/>
            </a:endParaRPr>
          </a:p>
          <a:p>
            <a:pPr marL="12700" marR="91440">
              <a:lnSpc>
                <a:spcPct val="106000"/>
              </a:lnSpc>
              <a:spcBef>
                <a:spcPts val="1880"/>
              </a:spcBef>
            </a:pPr>
            <a:r>
              <a:rPr lang="en" sz="2300" i="1" spc="-225" dirty="0">
                <a:solidFill>
                  <a:srgbClr val="231F20"/>
                </a:solidFill>
                <a:latin typeface="Arial Narrow"/>
                <a:cs typeface="Arial Narrow"/>
              </a:rPr>
              <a:t>With a password manager, all usernames and passwords can be stored in a secure database encrypted by a "master" password that has been verified for security. This allows you to have only one password to access all the others. Passwords can be very long, very complex and all different because it is the computer that generates them and remembers them for you. This software also makes it easier to enter passwords without errors and allows you to remember the many usernames and accounts that you accumulate over time.</a:t>
            </a:r>
            <a:endParaRPr sz="2300" dirty="0">
              <a:latin typeface="Arial Narrow"/>
              <a:cs typeface="Arial Narrow"/>
            </a:endParaRPr>
          </a:p>
          <a:p>
            <a:pPr marL="12700" marR="10795">
              <a:lnSpc>
                <a:spcPct val="106000"/>
              </a:lnSpc>
              <a:spcBef>
                <a:spcPts val="1695"/>
              </a:spcBef>
            </a:pPr>
            <a:r>
              <a:rPr lang="en" sz="2300" i="1" spc="-250" dirty="0">
                <a:solidFill>
                  <a:srgbClr val="231F20"/>
                </a:solidFill>
                <a:latin typeface="Arial Narrow"/>
                <a:cs typeface="Arial Narrow"/>
              </a:rPr>
              <a:t>In practice, there are many solutions on the market. Among the free software products are </a:t>
            </a:r>
            <a:r>
              <a:rPr lang="en" sz="2300" i="1" u="sng" spc="-245" dirty="0">
                <a:solidFill>
                  <a:srgbClr val="167C82"/>
                </a:solidFill>
                <a:uFill>
                  <a:solidFill>
                    <a:srgbClr val="167C82"/>
                  </a:solidFill>
                </a:uFill>
                <a:latin typeface="Arial Narrow"/>
                <a:cs typeface="Arial Narrow"/>
                <a:hlinkClick r:id="rId8"/>
              </a:rPr>
              <a:t>KeePass </a:t>
            </a:r>
            <a:r>
              <a:rPr lang="en" sz="2300" i="1" spc="-140" dirty="0">
                <a:solidFill>
                  <a:srgbClr val="231F20"/>
                </a:solidFill>
                <a:latin typeface="Arial Narrow"/>
                <a:cs typeface="Arial Narrow"/>
              </a:rPr>
              <a:t>(whose security has been evaluated by the ANSSI), </a:t>
            </a:r>
            <a:r>
              <a:rPr lang="en" sz="2300" i="1" u="sng" spc="-215" dirty="0">
                <a:solidFill>
                  <a:srgbClr val="167C82"/>
                </a:solidFill>
                <a:uFill>
                  <a:solidFill>
                    <a:srgbClr val="167C82"/>
                  </a:solidFill>
                </a:uFill>
                <a:latin typeface="Arial Narrow"/>
                <a:cs typeface="Arial Narrow"/>
                <a:hlinkClick r:id="rId9"/>
              </a:rPr>
              <a:t>Zenyway </a:t>
            </a:r>
            <a:r>
              <a:rPr lang="en" sz="2300" i="1" spc="-160" dirty="0">
                <a:solidFill>
                  <a:srgbClr val="231F20"/>
                </a:solidFill>
                <a:latin typeface="Arial Narrow"/>
                <a:cs typeface="Arial Narrow"/>
              </a:rPr>
              <a:t>and </a:t>
            </a:r>
            <a:r>
              <a:rPr lang="en" sz="2300" i="1" u="sng" spc="-85" dirty="0">
                <a:solidFill>
                  <a:srgbClr val="167C82"/>
                </a:solidFill>
                <a:uFill>
                  <a:solidFill>
                    <a:srgbClr val="167C82"/>
                  </a:solidFill>
                </a:uFill>
                <a:latin typeface="Arial Narrow"/>
                <a:cs typeface="Arial Narrow"/>
                <a:hlinkClick r:id="rId10"/>
              </a:rPr>
              <a:t>Passwordsafe</a:t>
            </a:r>
            <a:r>
              <a:rPr lang="en" sz="2300" i="1" spc="-85" dirty="0">
                <a:solidFill>
                  <a:srgbClr val="231F20"/>
                </a:solidFill>
                <a:latin typeface="Arial Narrow"/>
                <a:cs typeface="Arial Narrow"/>
              </a:rPr>
              <a:t>.</a:t>
            </a:r>
            <a:endParaRPr sz="2300" dirty="0">
              <a:latin typeface="Arial Narrow"/>
              <a:cs typeface="Arial Narrow"/>
            </a:endParaRPr>
          </a:p>
        </p:txBody>
      </p:sp>
      <p:grpSp>
        <p:nvGrpSpPr>
          <p:cNvPr id="38" name="object 2">
            <a:extLst>
              <a:ext uri="{FF2B5EF4-FFF2-40B4-BE49-F238E27FC236}">
                <a16:creationId xmlns:a16="http://schemas.microsoft.com/office/drawing/2014/main" id="{22545137-8FAA-DCB7-EF06-53BC085596EB}"/>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B352DBBA-D4DD-D11D-91CD-B5E3648F1BA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BE05C462-E665-8A88-AB15-E80C30F5CD8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0BAA705E-F698-9F10-BB92-E6D8E601F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12528350-49EB-5A53-040B-602208B4423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41ACAC27-E8F9-0E28-A46B-106D8CDB9B6D}"/>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7D72ECE0-702E-57FF-B785-26E154F94B9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3DE7A3A0-1938-9F14-83E8-704BE06BA45D}"/>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45142085-B974-4649-6A09-57CFDC607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7" name="object 11">
            <a:extLst>
              <a:ext uri="{FF2B5EF4-FFF2-40B4-BE49-F238E27FC236}">
                <a16:creationId xmlns:a16="http://schemas.microsoft.com/office/drawing/2014/main" id="{87276F0D-7585-1759-E933-0796DAFD00BD}"/>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48" name="object 12">
            <a:extLst>
              <a:ext uri="{FF2B5EF4-FFF2-40B4-BE49-F238E27FC236}">
                <a16:creationId xmlns:a16="http://schemas.microsoft.com/office/drawing/2014/main" id="{43926D36-D83B-60F0-6DB5-0170A0EFD57B}"/>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49" name="object 17">
            <a:extLst>
              <a:ext uri="{FF2B5EF4-FFF2-40B4-BE49-F238E27FC236}">
                <a16:creationId xmlns:a16="http://schemas.microsoft.com/office/drawing/2014/main" id="{4AEA293D-5619-4E92-A937-E9ABC860D9A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746D5556-FB8A-BEB5-3654-490311A15BEA}"/>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12DC47BC-930B-4142-7B72-4D5375887E4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5455195" y="6938186"/>
            <a:ext cx="5601970" cy="3291204"/>
            <a:chOff x="5455195" y="6938186"/>
            <a:chExt cx="5601970" cy="3291204"/>
          </a:xfrm>
        </p:grpSpPr>
        <p:sp>
          <p:nvSpPr>
            <p:cNvPr id="14" name="object 14"/>
            <p:cNvSpPr/>
            <p:nvPr/>
          </p:nvSpPr>
          <p:spPr>
            <a:xfrm>
              <a:off x="5455195" y="693818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5582196" y="7065188"/>
              <a:ext cx="5286375" cy="2973705"/>
            </a:xfrm>
            <a:custGeom>
              <a:avLst/>
              <a:gdLst/>
              <a:ahLst/>
              <a:cxnLst/>
              <a:rect l="l" t="t" r="r" b="b"/>
              <a:pathLst>
                <a:path w="5286375" h="2973704">
                  <a:moveTo>
                    <a:pt x="5137016" y="0"/>
                  </a:moveTo>
                  <a:lnTo>
                    <a:pt x="148937" y="0"/>
                  </a:ln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close/>
                </a:path>
              </a:pathLst>
            </a:custGeom>
            <a:solidFill>
              <a:srgbClr val="FFFFFF"/>
            </a:solidFill>
          </p:spPr>
          <p:txBody>
            <a:bodyPr wrap="square" lIns="0" tIns="0" rIns="0" bIns="0" rtlCol="0"/>
            <a:lstStyle/>
            <a:p>
              <a:endParaRPr dirty="0"/>
            </a:p>
          </p:txBody>
        </p:sp>
        <p:sp>
          <p:nvSpPr>
            <p:cNvPr id="16" name="object 16"/>
            <p:cNvSpPr/>
            <p:nvPr/>
          </p:nvSpPr>
          <p:spPr>
            <a:xfrm>
              <a:off x="6311887" y="8706453"/>
              <a:ext cx="3968763" cy="979169"/>
            </a:xfrm>
            <a:custGeom>
              <a:avLst/>
              <a:gdLst/>
              <a:ahLst/>
              <a:cxnLst/>
              <a:rect l="l" t="t" r="r" b="b"/>
              <a:pathLst>
                <a:path w="3819525" h="979170">
                  <a:moveTo>
                    <a:pt x="3818877" y="228930"/>
                  </a:moveTo>
                  <a:lnTo>
                    <a:pt x="3818204" y="177812"/>
                  </a:lnTo>
                  <a:lnTo>
                    <a:pt x="3816616" y="126707"/>
                  </a:lnTo>
                  <a:lnTo>
                    <a:pt x="3814127" y="75603"/>
                  </a:lnTo>
                  <a:lnTo>
                    <a:pt x="3810736" y="24523"/>
                  </a:lnTo>
                  <a:lnTo>
                    <a:pt x="3770134" y="5651"/>
                  </a:lnTo>
                  <a:lnTo>
                    <a:pt x="3658171" y="4445"/>
                  </a:lnTo>
                  <a:lnTo>
                    <a:pt x="3544011" y="3390"/>
                  </a:lnTo>
                  <a:lnTo>
                    <a:pt x="3427933" y="2501"/>
                  </a:lnTo>
                  <a:lnTo>
                    <a:pt x="3310153" y="1752"/>
                  </a:lnTo>
                  <a:lnTo>
                    <a:pt x="3190913" y="1143"/>
                  </a:lnTo>
                  <a:lnTo>
                    <a:pt x="3070466" y="673"/>
                  </a:lnTo>
                  <a:lnTo>
                    <a:pt x="2949041" y="330"/>
                  </a:lnTo>
                  <a:lnTo>
                    <a:pt x="2826880" y="101"/>
                  </a:lnTo>
                  <a:lnTo>
                    <a:pt x="2704236" y="0"/>
                  </a:lnTo>
                  <a:lnTo>
                    <a:pt x="2519857" y="38"/>
                  </a:lnTo>
                  <a:lnTo>
                    <a:pt x="2335733" y="317"/>
                  </a:lnTo>
                  <a:lnTo>
                    <a:pt x="2152662" y="787"/>
                  </a:lnTo>
                  <a:lnTo>
                    <a:pt x="1971471" y="1447"/>
                  </a:lnTo>
                  <a:lnTo>
                    <a:pt x="1734185" y="2590"/>
                  </a:lnTo>
                  <a:lnTo>
                    <a:pt x="1503603" y="3962"/>
                  </a:lnTo>
                  <a:lnTo>
                    <a:pt x="1281645" y="5537"/>
                  </a:lnTo>
                  <a:lnTo>
                    <a:pt x="1019251" y="7696"/>
                  </a:lnTo>
                  <a:lnTo>
                    <a:pt x="777100" y="9982"/>
                  </a:lnTo>
                  <a:lnTo>
                    <a:pt x="518553" y="12763"/>
                  </a:lnTo>
                  <a:lnTo>
                    <a:pt x="269252" y="15849"/>
                  </a:lnTo>
                  <a:lnTo>
                    <a:pt x="107899" y="18161"/>
                  </a:lnTo>
                  <a:lnTo>
                    <a:pt x="66040" y="18834"/>
                  </a:lnTo>
                  <a:lnTo>
                    <a:pt x="15989" y="30441"/>
                  </a:lnTo>
                  <a:lnTo>
                    <a:pt x="457" y="373621"/>
                  </a:lnTo>
                  <a:lnTo>
                    <a:pt x="254" y="417017"/>
                  </a:lnTo>
                  <a:lnTo>
                    <a:pt x="26695" y="450684"/>
                  </a:lnTo>
                  <a:lnTo>
                    <a:pt x="74739" y="454126"/>
                  </a:lnTo>
                  <a:lnTo>
                    <a:pt x="141655" y="453948"/>
                  </a:lnTo>
                  <a:lnTo>
                    <a:pt x="271614" y="453745"/>
                  </a:lnTo>
                  <a:lnTo>
                    <a:pt x="396633" y="453758"/>
                  </a:lnTo>
                  <a:lnTo>
                    <a:pt x="517029" y="453974"/>
                  </a:lnTo>
                  <a:lnTo>
                    <a:pt x="633120" y="454355"/>
                  </a:lnTo>
                  <a:lnTo>
                    <a:pt x="745223" y="454901"/>
                  </a:lnTo>
                  <a:lnTo>
                    <a:pt x="853630" y="455587"/>
                  </a:lnTo>
                  <a:lnTo>
                    <a:pt x="958672" y="456387"/>
                  </a:lnTo>
                  <a:lnTo>
                    <a:pt x="1060653" y="457288"/>
                  </a:lnTo>
                  <a:lnTo>
                    <a:pt x="1208570" y="458800"/>
                  </a:lnTo>
                  <a:lnTo>
                    <a:pt x="1803742" y="465848"/>
                  </a:lnTo>
                  <a:lnTo>
                    <a:pt x="1936445" y="467245"/>
                  </a:lnTo>
                  <a:lnTo>
                    <a:pt x="2025103" y="468058"/>
                  </a:lnTo>
                  <a:lnTo>
                    <a:pt x="2114296" y="468744"/>
                  </a:lnTo>
                  <a:lnTo>
                    <a:pt x="2204326" y="469303"/>
                  </a:lnTo>
                  <a:lnTo>
                    <a:pt x="2295499" y="469696"/>
                  </a:lnTo>
                  <a:lnTo>
                    <a:pt x="2388133" y="469925"/>
                  </a:lnTo>
                  <a:lnTo>
                    <a:pt x="2482545" y="469950"/>
                  </a:lnTo>
                  <a:lnTo>
                    <a:pt x="2579027" y="469760"/>
                  </a:lnTo>
                  <a:lnTo>
                    <a:pt x="2628150" y="469582"/>
                  </a:lnTo>
                  <a:lnTo>
                    <a:pt x="2677909" y="469341"/>
                  </a:lnTo>
                  <a:lnTo>
                    <a:pt x="2728353" y="469036"/>
                  </a:lnTo>
                  <a:lnTo>
                    <a:pt x="2779496" y="468668"/>
                  </a:lnTo>
                  <a:lnTo>
                    <a:pt x="2831414" y="468236"/>
                  </a:lnTo>
                  <a:lnTo>
                    <a:pt x="2884106" y="467728"/>
                  </a:lnTo>
                  <a:lnTo>
                    <a:pt x="2937637" y="467156"/>
                  </a:lnTo>
                  <a:lnTo>
                    <a:pt x="2992043" y="466496"/>
                  </a:lnTo>
                  <a:lnTo>
                    <a:pt x="3047365" y="465772"/>
                  </a:lnTo>
                  <a:lnTo>
                    <a:pt x="3103626" y="464959"/>
                  </a:lnTo>
                  <a:lnTo>
                    <a:pt x="3160877" y="464070"/>
                  </a:lnTo>
                  <a:lnTo>
                    <a:pt x="3219158" y="463092"/>
                  </a:lnTo>
                  <a:lnTo>
                    <a:pt x="3278505" y="462038"/>
                  </a:lnTo>
                  <a:lnTo>
                    <a:pt x="3661803" y="454545"/>
                  </a:lnTo>
                  <a:lnTo>
                    <a:pt x="3727666" y="451053"/>
                  </a:lnTo>
                  <a:lnTo>
                    <a:pt x="3783368" y="437057"/>
                  </a:lnTo>
                  <a:lnTo>
                    <a:pt x="3814064" y="397027"/>
                  </a:lnTo>
                  <a:lnTo>
                    <a:pt x="3817518" y="331152"/>
                  </a:lnTo>
                  <a:lnTo>
                    <a:pt x="3818648" y="280035"/>
                  </a:lnTo>
                  <a:lnTo>
                    <a:pt x="3818877" y="228930"/>
                  </a:lnTo>
                  <a:close/>
                </a:path>
                <a:path w="3819525" h="979170">
                  <a:moveTo>
                    <a:pt x="3818902" y="548779"/>
                  </a:moveTo>
                  <a:lnTo>
                    <a:pt x="3811422" y="535482"/>
                  </a:lnTo>
                  <a:lnTo>
                    <a:pt x="3792207" y="528307"/>
                  </a:lnTo>
                  <a:lnTo>
                    <a:pt x="3767645" y="525373"/>
                  </a:lnTo>
                  <a:lnTo>
                    <a:pt x="3744163" y="524865"/>
                  </a:lnTo>
                  <a:lnTo>
                    <a:pt x="3677234" y="525043"/>
                  </a:lnTo>
                  <a:lnTo>
                    <a:pt x="3547287" y="525246"/>
                  </a:lnTo>
                  <a:lnTo>
                    <a:pt x="3422269" y="525233"/>
                  </a:lnTo>
                  <a:lnTo>
                    <a:pt x="3301860" y="525018"/>
                  </a:lnTo>
                  <a:lnTo>
                    <a:pt x="3185769" y="524637"/>
                  </a:lnTo>
                  <a:lnTo>
                    <a:pt x="3073679" y="524090"/>
                  </a:lnTo>
                  <a:lnTo>
                    <a:pt x="2965259" y="523405"/>
                  </a:lnTo>
                  <a:lnTo>
                    <a:pt x="2860217" y="522605"/>
                  </a:lnTo>
                  <a:lnTo>
                    <a:pt x="2758236" y="521703"/>
                  </a:lnTo>
                  <a:lnTo>
                    <a:pt x="2610320" y="520192"/>
                  </a:lnTo>
                  <a:lnTo>
                    <a:pt x="2015159" y="513143"/>
                  </a:lnTo>
                  <a:lnTo>
                    <a:pt x="1882457" y="511746"/>
                  </a:lnTo>
                  <a:lnTo>
                    <a:pt x="1793786" y="510933"/>
                  </a:lnTo>
                  <a:lnTo>
                    <a:pt x="1704594" y="510247"/>
                  </a:lnTo>
                  <a:lnTo>
                    <a:pt x="1614563" y="509689"/>
                  </a:lnTo>
                  <a:lnTo>
                    <a:pt x="1523390" y="509295"/>
                  </a:lnTo>
                  <a:lnTo>
                    <a:pt x="1430756" y="509066"/>
                  </a:lnTo>
                  <a:lnTo>
                    <a:pt x="1336357" y="509041"/>
                  </a:lnTo>
                  <a:lnTo>
                    <a:pt x="1239862" y="509231"/>
                  </a:lnTo>
                  <a:lnTo>
                    <a:pt x="1190739" y="509409"/>
                  </a:lnTo>
                  <a:lnTo>
                    <a:pt x="1140980" y="509651"/>
                  </a:lnTo>
                  <a:lnTo>
                    <a:pt x="1090549" y="509955"/>
                  </a:lnTo>
                  <a:lnTo>
                    <a:pt x="1039393" y="510324"/>
                  </a:lnTo>
                  <a:lnTo>
                    <a:pt x="987488" y="510755"/>
                  </a:lnTo>
                  <a:lnTo>
                    <a:pt x="934783" y="511263"/>
                  </a:lnTo>
                  <a:lnTo>
                    <a:pt x="881253" y="511835"/>
                  </a:lnTo>
                  <a:lnTo>
                    <a:pt x="826846" y="512495"/>
                  </a:lnTo>
                  <a:lnTo>
                    <a:pt x="771537" y="513219"/>
                  </a:lnTo>
                  <a:lnTo>
                    <a:pt x="715276" y="514032"/>
                  </a:lnTo>
                  <a:lnTo>
                    <a:pt x="658012" y="514921"/>
                  </a:lnTo>
                  <a:lnTo>
                    <a:pt x="599744" y="515899"/>
                  </a:lnTo>
                  <a:lnTo>
                    <a:pt x="540397" y="516953"/>
                  </a:lnTo>
                  <a:lnTo>
                    <a:pt x="157086" y="524446"/>
                  </a:lnTo>
                  <a:lnTo>
                    <a:pt x="91236" y="527939"/>
                  </a:lnTo>
                  <a:lnTo>
                    <a:pt x="35534" y="541934"/>
                  </a:lnTo>
                  <a:lnTo>
                    <a:pt x="4826" y="581964"/>
                  </a:lnTo>
                  <a:lnTo>
                    <a:pt x="1371" y="647839"/>
                  </a:lnTo>
                  <a:lnTo>
                    <a:pt x="241" y="698957"/>
                  </a:lnTo>
                  <a:lnTo>
                    <a:pt x="12" y="750062"/>
                  </a:lnTo>
                  <a:lnTo>
                    <a:pt x="698" y="801179"/>
                  </a:lnTo>
                  <a:lnTo>
                    <a:pt x="2273" y="852284"/>
                  </a:lnTo>
                  <a:lnTo>
                    <a:pt x="4762" y="903389"/>
                  </a:lnTo>
                  <a:lnTo>
                    <a:pt x="8166" y="954468"/>
                  </a:lnTo>
                  <a:lnTo>
                    <a:pt x="48755" y="973340"/>
                  </a:lnTo>
                  <a:lnTo>
                    <a:pt x="160731" y="974547"/>
                  </a:lnTo>
                  <a:lnTo>
                    <a:pt x="274878" y="975601"/>
                  </a:lnTo>
                  <a:lnTo>
                    <a:pt x="390969" y="976490"/>
                  </a:lnTo>
                  <a:lnTo>
                    <a:pt x="508749" y="977239"/>
                  </a:lnTo>
                  <a:lnTo>
                    <a:pt x="627976" y="977849"/>
                  </a:lnTo>
                  <a:lnTo>
                    <a:pt x="748436" y="978319"/>
                  </a:lnTo>
                  <a:lnTo>
                    <a:pt x="869861" y="978662"/>
                  </a:lnTo>
                  <a:lnTo>
                    <a:pt x="992009" y="978890"/>
                  </a:lnTo>
                  <a:lnTo>
                    <a:pt x="1114666" y="978992"/>
                  </a:lnTo>
                  <a:lnTo>
                    <a:pt x="1299032" y="978954"/>
                  </a:lnTo>
                  <a:lnTo>
                    <a:pt x="1483169" y="978674"/>
                  </a:lnTo>
                  <a:lnTo>
                    <a:pt x="1666227" y="978204"/>
                  </a:lnTo>
                  <a:lnTo>
                    <a:pt x="1847430" y="977544"/>
                  </a:lnTo>
                  <a:lnTo>
                    <a:pt x="2084705" y="976401"/>
                  </a:lnTo>
                  <a:lnTo>
                    <a:pt x="2315286" y="975029"/>
                  </a:lnTo>
                  <a:lnTo>
                    <a:pt x="2537256" y="973455"/>
                  </a:lnTo>
                  <a:lnTo>
                    <a:pt x="2799638" y="971296"/>
                  </a:lnTo>
                  <a:lnTo>
                    <a:pt x="3041789" y="969010"/>
                  </a:lnTo>
                  <a:lnTo>
                    <a:pt x="3300349" y="966228"/>
                  </a:lnTo>
                  <a:lnTo>
                    <a:pt x="3549637" y="963142"/>
                  </a:lnTo>
                  <a:lnTo>
                    <a:pt x="3711003" y="960831"/>
                  </a:lnTo>
                  <a:lnTo>
                    <a:pt x="3752850" y="960158"/>
                  </a:lnTo>
                  <a:lnTo>
                    <a:pt x="3802913" y="948550"/>
                  </a:lnTo>
                  <a:lnTo>
                    <a:pt x="3818432" y="605370"/>
                  </a:lnTo>
                  <a:lnTo>
                    <a:pt x="3818648" y="561962"/>
                  </a:lnTo>
                  <a:lnTo>
                    <a:pt x="3818902" y="548779"/>
                  </a:lnTo>
                  <a:close/>
                </a:path>
              </a:pathLst>
            </a:custGeom>
            <a:solidFill>
              <a:srgbClr val="D6EAE2"/>
            </a:solidFill>
          </p:spPr>
          <p:txBody>
            <a:bodyPr wrap="square" lIns="0" tIns="0" rIns="0" bIns="0" rtlCol="0"/>
            <a:lstStyle/>
            <a:p>
              <a:endParaRPr dirty="0"/>
            </a:p>
          </p:txBody>
        </p:sp>
      </p:grpSp>
      <p:sp>
        <p:nvSpPr>
          <p:cNvPr id="17" name="object 17"/>
          <p:cNvSpPr txBox="1"/>
          <p:nvPr/>
        </p:nvSpPr>
        <p:spPr>
          <a:xfrm>
            <a:off x="6345766" y="8285752"/>
            <a:ext cx="3785645" cy="800476"/>
          </a:xfrm>
          <a:prstGeom prst="rect">
            <a:avLst/>
          </a:prstGeom>
        </p:spPr>
        <p:txBody>
          <a:bodyPr vert="horz" wrap="square" lIns="0" tIns="12700" rIns="0" bIns="0" rtlCol="0">
            <a:spAutoFit/>
          </a:bodyPr>
          <a:lstStyle/>
          <a:p>
            <a:pPr marL="1174750">
              <a:lnSpc>
                <a:spcPct val="100000"/>
              </a:lnSpc>
              <a:spcBef>
                <a:spcPts val="100"/>
              </a:spcBef>
            </a:pPr>
            <a:r>
              <a:rPr lang="en" sz="1950" b="1" u="sng" spc="240" dirty="0">
                <a:solidFill>
                  <a:srgbClr val="231F20"/>
                </a:solidFill>
                <a:uFill>
                  <a:solidFill>
                    <a:srgbClr val="231F20"/>
                  </a:solidFill>
                </a:uFill>
                <a:latin typeface="Calibri"/>
                <a:cs typeface="Calibri"/>
              </a:rPr>
              <a:t>TO REMEMBER:</a:t>
            </a:r>
            <a:endParaRPr lang="fr-FR" sz="1950" b="1" dirty="0">
              <a:latin typeface="Calibri"/>
              <a:cs typeface="Calibri"/>
            </a:endParaRPr>
          </a:p>
          <a:p>
            <a:pPr marL="12700" marR="5080">
              <a:lnSpc>
                <a:spcPts val="1130"/>
              </a:lnSpc>
              <a:spcBef>
                <a:spcPts val="1570"/>
              </a:spcBef>
            </a:pPr>
            <a:r>
              <a:rPr lang="en" sz="1050" b="1" spc="105" dirty="0">
                <a:solidFill>
                  <a:srgbClr val="231F20"/>
                </a:solidFill>
                <a:latin typeface="Calibri"/>
                <a:cs typeface="Calibri"/>
              </a:rPr>
              <a:t>SECURE ACCOUNTS AND DEVICES WITH STRONG PASSWORDS OR PASSPHRASES</a:t>
            </a:r>
            <a:endParaRPr lang="fr-FR" sz="1050" b="1" dirty="0">
              <a:latin typeface="Calibri"/>
              <a:cs typeface="Calibri"/>
            </a:endParaRPr>
          </a:p>
        </p:txBody>
      </p:sp>
      <p:sp>
        <p:nvSpPr>
          <p:cNvPr id="18" name="object 18"/>
          <p:cNvSpPr txBox="1"/>
          <p:nvPr/>
        </p:nvSpPr>
        <p:spPr>
          <a:xfrm>
            <a:off x="6343487" y="9271969"/>
            <a:ext cx="3937163" cy="318292"/>
          </a:xfrm>
          <a:prstGeom prst="rect">
            <a:avLst/>
          </a:prstGeom>
        </p:spPr>
        <p:txBody>
          <a:bodyPr vert="horz" wrap="square" lIns="0" tIns="35560" rIns="0" bIns="0" rtlCol="0">
            <a:spAutoFit/>
          </a:bodyPr>
          <a:lstStyle/>
          <a:p>
            <a:pPr marL="12700" marR="5080">
              <a:lnSpc>
                <a:spcPts val="1130"/>
              </a:lnSpc>
              <a:spcBef>
                <a:spcPts val="280"/>
              </a:spcBef>
            </a:pPr>
            <a:r>
              <a:rPr lang="en" sz="1050" b="1" spc="85" dirty="0">
                <a:solidFill>
                  <a:srgbClr val="231F20"/>
                </a:solidFill>
                <a:latin typeface="Calibri"/>
                <a:cs typeface="Calibri"/>
              </a:rPr>
              <a:t>MAKE SURE PASSWORDS OR PASSPHRASES ARE UNIQUE FOR EACH ACCOUNT AND DEVICE</a:t>
            </a:r>
            <a:endParaRPr lang="fr-FR" sz="1050" b="1" dirty="0">
              <a:latin typeface="Calibri"/>
              <a:cs typeface="Calibri"/>
            </a:endParaRPr>
          </a:p>
        </p:txBody>
      </p:sp>
      <p:grpSp>
        <p:nvGrpSpPr>
          <p:cNvPr id="19" name="object 19"/>
          <p:cNvGrpSpPr/>
          <p:nvPr/>
        </p:nvGrpSpPr>
        <p:grpSpPr>
          <a:xfrm>
            <a:off x="2299458" y="4471874"/>
            <a:ext cx="8611235" cy="5608955"/>
            <a:chOff x="2299458" y="4471874"/>
            <a:chExt cx="8611235" cy="5608955"/>
          </a:xfrm>
        </p:grpSpPr>
        <p:sp>
          <p:nvSpPr>
            <p:cNvPr id="20" name="object 20"/>
            <p:cNvSpPr/>
            <p:nvPr/>
          </p:nvSpPr>
          <p:spPr>
            <a:xfrm>
              <a:off x="8059219" y="8133637"/>
              <a:ext cx="349250" cy="157480"/>
            </a:xfrm>
            <a:custGeom>
              <a:avLst/>
              <a:gdLst/>
              <a:ahLst/>
              <a:cxnLst/>
              <a:rect l="l" t="t" r="r" b="b"/>
              <a:pathLst>
                <a:path w="349250" h="157479">
                  <a:moveTo>
                    <a:pt x="174429" y="157309"/>
                  </a:moveTo>
                  <a:lnTo>
                    <a:pt x="106533" y="150820"/>
                  </a:lnTo>
                  <a:lnTo>
                    <a:pt x="51089" y="133125"/>
                  </a:lnTo>
                  <a:lnTo>
                    <a:pt x="13707" y="106879"/>
                  </a:lnTo>
                  <a:lnTo>
                    <a:pt x="0" y="74741"/>
                  </a:lnTo>
                  <a:lnTo>
                    <a:pt x="7332" y="50979"/>
                  </a:lnTo>
                  <a:lnTo>
                    <a:pt x="27905" y="29929"/>
                  </a:lnTo>
                  <a:lnTo>
                    <a:pt x="59585" y="12598"/>
                  </a:lnTo>
                  <a:lnTo>
                    <a:pt x="100238" y="0"/>
                  </a:lnTo>
                  <a:lnTo>
                    <a:pt x="100238" y="3430"/>
                  </a:lnTo>
                  <a:lnTo>
                    <a:pt x="99659" y="2224"/>
                  </a:lnTo>
                  <a:lnTo>
                    <a:pt x="98592" y="4644"/>
                  </a:lnTo>
                  <a:lnTo>
                    <a:pt x="97779" y="10084"/>
                  </a:lnTo>
                  <a:lnTo>
                    <a:pt x="100238" y="11642"/>
                  </a:lnTo>
                  <a:lnTo>
                    <a:pt x="100238" y="26069"/>
                  </a:lnTo>
                  <a:lnTo>
                    <a:pt x="100369" y="37037"/>
                  </a:lnTo>
                  <a:lnTo>
                    <a:pt x="99659" y="35572"/>
                  </a:lnTo>
                  <a:lnTo>
                    <a:pt x="98592" y="37976"/>
                  </a:lnTo>
                  <a:lnTo>
                    <a:pt x="97779" y="43419"/>
                  </a:lnTo>
                  <a:lnTo>
                    <a:pt x="100238" y="44985"/>
                  </a:lnTo>
                  <a:lnTo>
                    <a:pt x="100238" y="54505"/>
                  </a:lnTo>
                  <a:lnTo>
                    <a:pt x="106057" y="71888"/>
                  </a:lnTo>
                  <a:lnTo>
                    <a:pt x="122056" y="86130"/>
                  </a:lnTo>
                  <a:lnTo>
                    <a:pt x="145828" y="95785"/>
                  </a:lnTo>
                  <a:lnTo>
                    <a:pt x="174971" y="99406"/>
                  </a:lnTo>
                  <a:lnTo>
                    <a:pt x="204127" y="95998"/>
                  </a:lnTo>
                  <a:lnTo>
                    <a:pt x="227677" y="86682"/>
                  </a:lnTo>
                  <a:lnTo>
                    <a:pt x="243733" y="72832"/>
                  </a:lnTo>
                  <a:lnTo>
                    <a:pt x="250209" y="55155"/>
                  </a:lnTo>
                  <a:lnTo>
                    <a:pt x="250103" y="50208"/>
                  </a:lnTo>
                  <a:lnTo>
                    <a:pt x="250123" y="45902"/>
                  </a:lnTo>
                  <a:lnTo>
                    <a:pt x="250533" y="44531"/>
                  </a:lnTo>
                  <a:lnTo>
                    <a:pt x="249765" y="42425"/>
                  </a:lnTo>
                  <a:lnTo>
                    <a:pt x="249991" y="26069"/>
                  </a:lnTo>
                  <a:lnTo>
                    <a:pt x="249991" y="22451"/>
                  </a:lnTo>
                  <a:lnTo>
                    <a:pt x="250209" y="21821"/>
                  </a:lnTo>
                  <a:lnTo>
                    <a:pt x="250103" y="16871"/>
                  </a:lnTo>
                  <a:lnTo>
                    <a:pt x="250123" y="12854"/>
                  </a:lnTo>
                  <a:lnTo>
                    <a:pt x="250441" y="11530"/>
                  </a:lnTo>
                  <a:lnTo>
                    <a:pt x="249991" y="9812"/>
                  </a:lnTo>
                  <a:lnTo>
                    <a:pt x="290117" y="12950"/>
                  </a:lnTo>
                  <a:lnTo>
                    <a:pt x="341636" y="51154"/>
                  </a:lnTo>
                  <a:lnTo>
                    <a:pt x="348858" y="74741"/>
                  </a:lnTo>
                  <a:lnTo>
                    <a:pt x="335150" y="106879"/>
                  </a:lnTo>
                  <a:lnTo>
                    <a:pt x="297768" y="133125"/>
                  </a:lnTo>
                  <a:lnTo>
                    <a:pt x="242323" y="150820"/>
                  </a:lnTo>
                  <a:lnTo>
                    <a:pt x="174429" y="157309"/>
                  </a:lnTo>
                  <a:close/>
                </a:path>
              </a:pathLst>
            </a:custGeom>
            <a:solidFill>
              <a:srgbClr val="EDEDED"/>
            </a:solidFill>
          </p:spPr>
          <p:txBody>
            <a:bodyPr wrap="square" lIns="0" tIns="0" rIns="0" bIns="0" rtlCol="0"/>
            <a:lstStyle/>
            <a:p>
              <a:endParaRPr dirty="0"/>
            </a:p>
          </p:txBody>
        </p:sp>
        <p:pic>
          <p:nvPicPr>
            <p:cNvPr id="21" name="object 21"/>
            <p:cNvPicPr/>
            <p:nvPr/>
          </p:nvPicPr>
          <p:blipFill>
            <a:blip r:embed="rId2" cstate="screen">
              <a:extLst>
                <a:ext uri="{28A0092B-C50C-407E-A947-70E740481C1C}">
                  <a14:useLocalDpi xmlns:a14="http://schemas.microsoft.com/office/drawing/2010/main"/>
                </a:ext>
              </a:extLst>
            </a:blip>
            <a:stretch>
              <a:fillRect/>
            </a:stretch>
          </p:blipFill>
          <p:spPr>
            <a:xfrm>
              <a:off x="8156997" y="8048265"/>
              <a:ext cx="153409" cy="184780"/>
            </a:xfrm>
            <a:prstGeom prst="rect">
              <a:avLst/>
            </a:prstGeom>
          </p:spPr>
        </p:pic>
        <p:sp>
          <p:nvSpPr>
            <p:cNvPr id="22" name="object 22"/>
            <p:cNvSpPr/>
            <p:nvPr/>
          </p:nvSpPr>
          <p:spPr>
            <a:xfrm>
              <a:off x="8048320" y="7645037"/>
              <a:ext cx="386715" cy="441959"/>
            </a:xfrm>
            <a:custGeom>
              <a:avLst/>
              <a:gdLst/>
              <a:ahLst/>
              <a:cxnLst/>
              <a:rect l="l" t="t" r="r" b="b"/>
              <a:pathLst>
                <a:path w="386715" h="441959">
                  <a:moveTo>
                    <a:pt x="386600" y="190461"/>
                  </a:moveTo>
                  <a:lnTo>
                    <a:pt x="381495" y="146786"/>
                  </a:lnTo>
                  <a:lnTo>
                    <a:pt x="366941" y="106692"/>
                  </a:lnTo>
                  <a:lnTo>
                    <a:pt x="344119" y="71335"/>
                  </a:lnTo>
                  <a:lnTo>
                    <a:pt x="314185" y="41833"/>
                  </a:lnTo>
                  <a:lnTo>
                    <a:pt x="278295" y="19354"/>
                  </a:lnTo>
                  <a:lnTo>
                    <a:pt x="237604" y="5029"/>
                  </a:lnTo>
                  <a:lnTo>
                    <a:pt x="193281" y="0"/>
                  </a:lnTo>
                  <a:lnTo>
                    <a:pt x="148971" y="5029"/>
                  </a:lnTo>
                  <a:lnTo>
                    <a:pt x="108280" y="19354"/>
                  </a:lnTo>
                  <a:lnTo>
                    <a:pt x="72390" y="41833"/>
                  </a:lnTo>
                  <a:lnTo>
                    <a:pt x="42456" y="71335"/>
                  </a:lnTo>
                  <a:lnTo>
                    <a:pt x="19646" y="106692"/>
                  </a:lnTo>
                  <a:lnTo>
                    <a:pt x="5105" y="146786"/>
                  </a:lnTo>
                  <a:lnTo>
                    <a:pt x="0" y="190461"/>
                  </a:lnTo>
                  <a:lnTo>
                    <a:pt x="5105" y="234124"/>
                  </a:lnTo>
                  <a:lnTo>
                    <a:pt x="19646" y="274218"/>
                  </a:lnTo>
                  <a:lnTo>
                    <a:pt x="42456" y="309587"/>
                  </a:lnTo>
                  <a:lnTo>
                    <a:pt x="57200" y="324129"/>
                  </a:lnTo>
                  <a:lnTo>
                    <a:pt x="55562" y="324078"/>
                  </a:lnTo>
                  <a:lnTo>
                    <a:pt x="87706" y="356717"/>
                  </a:lnTo>
                  <a:lnTo>
                    <a:pt x="104330" y="379818"/>
                  </a:lnTo>
                  <a:lnTo>
                    <a:pt x="110756" y="404406"/>
                  </a:lnTo>
                  <a:lnTo>
                    <a:pt x="112306" y="441464"/>
                  </a:lnTo>
                  <a:lnTo>
                    <a:pt x="261099" y="441464"/>
                  </a:lnTo>
                  <a:lnTo>
                    <a:pt x="273926" y="393712"/>
                  </a:lnTo>
                  <a:lnTo>
                    <a:pt x="299212" y="348983"/>
                  </a:lnTo>
                  <a:lnTo>
                    <a:pt x="314185" y="339077"/>
                  </a:lnTo>
                  <a:lnTo>
                    <a:pt x="318211" y="335102"/>
                  </a:lnTo>
                  <a:lnTo>
                    <a:pt x="323367" y="331343"/>
                  </a:lnTo>
                  <a:lnTo>
                    <a:pt x="322059" y="331317"/>
                  </a:lnTo>
                  <a:lnTo>
                    <a:pt x="344119" y="309587"/>
                  </a:lnTo>
                  <a:lnTo>
                    <a:pt x="366941" y="274218"/>
                  </a:lnTo>
                  <a:lnTo>
                    <a:pt x="381495" y="234124"/>
                  </a:lnTo>
                  <a:lnTo>
                    <a:pt x="386600" y="190461"/>
                  </a:lnTo>
                  <a:close/>
                </a:path>
              </a:pathLst>
            </a:custGeom>
            <a:solidFill>
              <a:srgbClr val="9BCCC1"/>
            </a:solidFill>
          </p:spPr>
          <p:txBody>
            <a:bodyPr wrap="square" lIns="0" tIns="0" rIns="0" bIns="0" rtlCol="0"/>
            <a:lstStyle/>
            <a:p>
              <a:endParaRPr dirty="0"/>
            </a:p>
          </p:txBody>
        </p:sp>
        <p:sp>
          <p:nvSpPr>
            <p:cNvPr id="23" name="object 23"/>
            <p:cNvSpPr/>
            <p:nvPr/>
          </p:nvSpPr>
          <p:spPr>
            <a:xfrm>
              <a:off x="8079008" y="7676417"/>
              <a:ext cx="284480" cy="243840"/>
            </a:xfrm>
            <a:custGeom>
              <a:avLst/>
              <a:gdLst/>
              <a:ahLst/>
              <a:cxnLst/>
              <a:rect l="l" t="t" r="r" b="b"/>
              <a:pathLst>
                <a:path w="284479" h="243840">
                  <a:moveTo>
                    <a:pt x="125698" y="243388"/>
                  </a:moveTo>
                  <a:lnTo>
                    <a:pt x="70441" y="238002"/>
                  </a:lnTo>
                  <a:lnTo>
                    <a:pt x="31189" y="219914"/>
                  </a:lnTo>
                  <a:lnTo>
                    <a:pt x="7768" y="186231"/>
                  </a:lnTo>
                  <a:lnTo>
                    <a:pt x="0" y="134059"/>
                  </a:lnTo>
                  <a:lnTo>
                    <a:pt x="8868" y="88176"/>
                  </a:lnTo>
                  <a:lnTo>
                    <a:pt x="33133" y="50937"/>
                  </a:lnTo>
                  <a:lnTo>
                    <a:pt x="69283" y="23233"/>
                  </a:lnTo>
                  <a:lnTo>
                    <a:pt x="113807" y="5956"/>
                  </a:lnTo>
                  <a:lnTo>
                    <a:pt x="163193" y="0"/>
                  </a:lnTo>
                  <a:lnTo>
                    <a:pt x="217731" y="8728"/>
                  </a:lnTo>
                  <a:lnTo>
                    <a:pt x="255413" y="34169"/>
                  </a:lnTo>
                  <a:lnTo>
                    <a:pt x="277267" y="75206"/>
                  </a:lnTo>
                  <a:lnTo>
                    <a:pt x="284323" y="130722"/>
                  </a:lnTo>
                  <a:lnTo>
                    <a:pt x="275930" y="174381"/>
                  </a:lnTo>
                  <a:lnTo>
                    <a:pt x="252800" y="206314"/>
                  </a:lnTo>
                  <a:lnTo>
                    <a:pt x="218003" y="227685"/>
                  </a:lnTo>
                  <a:lnTo>
                    <a:pt x="174612" y="239656"/>
                  </a:lnTo>
                  <a:lnTo>
                    <a:pt x="125698" y="243388"/>
                  </a:lnTo>
                  <a:close/>
                </a:path>
              </a:pathLst>
            </a:custGeom>
            <a:solidFill>
              <a:srgbClr val="BADBD3"/>
            </a:solidFill>
          </p:spPr>
          <p:txBody>
            <a:bodyPr wrap="square" lIns="0" tIns="0" rIns="0" bIns="0" rtlCol="0"/>
            <a:lstStyle/>
            <a:p>
              <a:endParaRPr dirty="0"/>
            </a:p>
          </p:txBody>
        </p:sp>
        <p:pic>
          <p:nvPicPr>
            <p:cNvPr id="24" name="object 24"/>
            <p:cNvPicPr/>
            <p:nvPr/>
          </p:nvPicPr>
          <p:blipFill>
            <a:blip r:embed="rId3" cstate="screen">
              <a:extLst>
                <a:ext uri="{28A0092B-C50C-407E-A947-70E740481C1C}">
                  <a14:useLocalDpi xmlns:a14="http://schemas.microsoft.com/office/drawing/2010/main"/>
                </a:ext>
              </a:extLst>
            </a:blip>
            <a:stretch>
              <a:fillRect/>
            </a:stretch>
          </p:blipFill>
          <p:spPr>
            <a:xfrm>
              <a:off x="8101508" y="7717605"/>
              <a:ext cx="80936" cy="86894"/>
            </a:xfrm>
            <a:prstGeom prst="rect">
              <a:avLst/>
            </a:prstGeom>
          </p:spPr>
        </p:pic>
        <p:pic>
          <p:nvPicPr>
            <p:cNvPr id="25" name="object 25"/>
            <p:cNvPicPr/>
            <p:nvPr/>
          </p:nvPicPr>
          <p:blipFill>
            <a:blip r:embed="rId4" cstate="screen">
              <a:extLst>
                <a:ext uri="{28A0092B-C50C-407E-A947-70E740481C1C}">
                  <a14:useLocalDpi xmlns:a14="http://schemas.microsoft.com/office/drawing/2010/main"/>
                </a:ext>
              </a:extLst>
            </a:blip>
            <a:stretch>
              <a:fillRect/>
            </a:stretch>
          </p:blipFill>
          <p:spPr>
            <a:xfrm>
              <a:off x="8160635" y="7933955"/>
              <a:ext cx="148795" cy="190725"/>
            </a:xfrm>
            <a:prstGeom prst="rect">
              <a:avLst/>
            </a:prstGeom>
          </p:spPr>
        </p:pic>
        <p:sp>
          <p:nvSpPr>
            <p:cNvPr id="26" name="object 26"/>
            <p:cNvSpPr/>
            <p:nvPr/>
          </p:nvSpPr>
          <p:spPr>
            <a:xfrm>
              <a:off x="8518678" y="7741203"/>
              <a:ext cx="116839" cy="46355"/>
            </a:xfrm>
            <a:custGeom>
              <a:avLst/>
              <a:gdLst/>
              <a:ahLst/>
              <a:cxnLst/>
              <a:rect l="l" t="t" r="r" b="b"/>
              <a:pathLst>
                <a:path w="116840" h="46354">
                  <a:moveTo>
                    <a:pt x="8863" y="45899"/>
                  </a:moveTo>
                  <a:lnTo>
                    <a:pt x="3006" y="42797"/>
                  </a:lnTo>
                  <a:lnTo>
                    <a:pt x="0" y="32018"/>
                  </a:lnTo>
                  <a:lnTo>
                    <a:pt x="3308" y="25983"/>
                  </a:lnTo>
                  <a:lnTo>
                    <a:pt x="107419" y="0"/>
                  </a:lnTo>
                  <a:lnTo>
                    <a:pt x="113273" y="3102"/>
                  </a:lnTo>
                  <a:lnTo>
                    <a:pt x="116279" y="13881"/>
                  </a:lnTo>
                  <a:lnTo>
                    <a:pt x="112971" y="19915"/>
                  </a:lnTo>
                  <a:lnTo>
                    <a:pt x="14367" y="44525"/>
                  </a:lnTo>
                  <a:lnTo>
                    <a:pt x="8863" y="45899"/>
                  </a:lnTo>
                  <a:close/>
                </a:path>
              </a:pathLst>
            </a:custGeom>
            <a:solidFill>
              <a:srgbClr val="D6EAE2"/>
            </a:solidFill>
          </p:spPr>
          <p:txBody>
            <a:bodyPr wrap="square" lIns="0" tIns="0" rIns="0" bIns="0" rtlCol="0"/>
            <a:lstStyle/>
            <a:p>
              <a:endParaRPr dirty="0"/>
            </a:p>
          </p:txBody>
        </p:sp>
        <p:pic>
          <p:nvPicPr>
            <p:cNvPr id="27" name="object 27"/>
            <p:cNvPicPr/>
            <p:nvPr/>
          </p:nvPicPr>
          <p:blipFill>
            <a:blip r:embed="rId5" cstate="screen">
              <a:extLst>
                <a:ext uri="{28A0092B-C50C-407E-A947-70E740481C1C}">
                  <a14:useLocalDpi xmlns:a14="http://schemas.microsoft.com/office/drawing/2010/main"/>
                </a:ext>
              </a:extLst>
            </a:blip>
            <a:stretch>
              <a:fillRect/>
            </a:stretch>
          </p:blipFill>
          <p:spPr>
            <a:xfrm>
              <a:off x="8511401" y="7926440"/>
              <a:ext cx="136939" cy="81797"/>
            </a:xfrm>
            <a:prstGeom prst="rect">
              <a:avLst/>
            </a:prstGeom>
          </p:spPr>
        </p:pic>
        <p:sp>
          <p:nvSpPr>
            <p:cNvPr id="28" name="object 28"/>
            <p:cNvSpPr/>
            <p:nvPr/>
          </p:nvSpPr>
          <p:spPr>
            <a:xfrm>
              <a:off x="7807426" y="7459884"/>
              <a:ext cx="779145" cy="544195"/>
            </a:xfrm>
            <a:custGeom>
              <a:avLst/>
              <a:gdLst/>
              <a:ahLst/>
              <a:cxnLst/>
              <a:rect l="l" t="t" r="r" b="b"/>
              <a:pathLst>
                <a:path w="779145" h="544195">
                  <a:moveTo>
                    <a:pt x="131622" y="407682"/>
                  </a:moveTo>
                  <a:lnTo>
                    <a:pt x="131102" y="396481"/>
                  </a:lnTo>
                  <a:lnTo>
                    <a:pt x="126771" y="392150"/>
                  </a:lnTo>
                  <a:lnTo>
                    <a:pt x="120891" y="391934"/>
                  </a:lnTo>
                  <a:lnTo>
                    <a:pt x="5245" y="387591"/>
                  </a:lnTo>
                  <a:lnTo>
                    <a:pt x="0" y="392696"/>
                  </a:lnTo>
                  <a:lnTo>
                    <a:pt x="508" y="403898"/>
                  </a:lnTo>
                  <a:lnTo>
                    <a:pt x="4851" y="408228"/>
                  </a:lnTo>
                  <a:lnTo>
                    <a:pt x="126377" y="412788"/>
                  </a:lnTo>
                  <a:lnTo>
                    <a:pt x="131622" y="407682"/>
                  </a:lnTo>
                  <a:close/>
                </a:path>
                <a:path w="779145" h="544195">
                  <a:moveTo>
                    <a:pt x="143789" y="316814"/>
                  </a:moveTo>
                  <a:lnTo>
                    <a:pt x="142443" y="309689"/>
                  </a:lnTo>
                  <a:lnTo>
                    <a:pt x="137337" y="307238"/>
                  </a:lnTo>
                  <a:lnTo>
                    <a:pt x="61175" y="270624"/>
                  </a:lnTo>
                  <a:lnTo>
                    <a:pt x="54940" y="271703"/>
                  </a:lnTo>
                  <a:lnTo>
                    <a:pt x="49237" y="281305"/>
                  </a:lnTo>
                  <a:lnTo>
                    <a:pt x="50584" y="288442"/>
                  </a:lnTo>
                  <a:lnTo>
                    <a:pt x="131851" y="327507"/>
                  </a:lnTo>
                  <a:lnTo>
                    <a:pt x="138087" y="326428"/>
                  </a:lnTo>
                  <a:lnTo>
                    <a:pt x="143789" y="316814"/>
                  </a:lnTo>
                  <a:close/>
                </a:path>
                <a:path w="779145" h="544195">
                  <a:moveTo>
                    <a:pt x="172808" y="502666"/>
                  </a:moveTo>
                  <a:lnTo>
                    <a:pt x="166674" y="493280"/>
                  </a:lnTo>
                  <a:lnTo>
                    <a:pt x="160401" y="491261"/>
                  </a:lnTo>
                  <a:lnTo>
                    <a:pt x="155371" y="494233"/>
                  </a:lnTo>
                  <a:lnTo>
                    <a:pt x="102260" y="525703"/>
                  </a:lnTo>
                  <a:lnTo>
                    <a:pt x="100114" y="532320"/>
                  </a:lnTo>
                  <a:lnTo>
                    <a:pt x="106248" y="541693"/>
                  </a:lnTo>
                  <a:lnTo>
                    <a:pt x="112509" y="543725"/>
                  </a:lnTo>
                  <a:lnTo>
                    <a:pt x="170649" y="509282"/>
                  </a:lnTo>
                  <a:lnTo>
                    <a:pt x="172808" y="502666"/>
                  </a:lnTo>
                  <a:close/>
                </a:path>
                <a:path w="779145" h="544195">
                  <a:moveTo>
                    <a:pt x="385178" y="110388"/>
                  </a:moveTo>
                  <a:lnTo>
                    <a:pt x="384517" y="104648"/>
                  </a:lnTo>
                  <a:lnTo>
                    <a:pt x="373176" y="5245"/>
                  </a:lnTo>
                  <a:lnTo>
                    <a:pt x="369404" y="0"/>
                  </a:lnTo>
                  <a:lnTo>
                    <a:pt x="358152" y="495"/>
                  </a:lnTo>
                  <a:lnTo>
                    <a:pt x="352171" y="4851"/>
                  </a:lnTo>
                  <a:lnTo>
                    <a:pt x="364172" y="109994"/>
                  </a:lnTo>
                  <a:lnTo>
                    <a:pt x="367944" y="115239"/>
                  </a:lnTo>
                  <a:lnTo>
                    <a:pt x="379196" y="114744"/>
                  </a:lnTo>
                  <a:lnTo>
                    <a:pt x="385178" y="110388"/>
                  </a:lnTo>
                  <a:close/>
                </a:path>
                <a:path w="779145" h="544195">
                  <a:moveTo>
                    <a:pt x="476186" y="71755"/>
                  </a:moveTo>
                  <a:lnTo>
                    <a:pt x="476135" y="69138"/>
                  </a:lnTo>
                  <a:lnTo>
                    <a:pt x="473367" y="64465"/>
                  </a:lnTo>
                  <a:lnTo>
                    <a:pt x="470865" y="62420"/>
                  </a:lnTo>
                  <a:lnTo>
                    <a:pt x="465696" y="61252"/>
                  </a:lnTo>
                  <a:lnTo>
                    <a:pt x="462673" y="61391"/>
                  </a:lnTo>
                  <a:lnTo>
                    <a:pt x="458127" y="64274"/>
                  </a:lnTo>
                  <a:lnTo>
                    <a:pt x="455942" y="66459"/>
                  </a:lnTo>
                  <a:lnTo>
                    <a:pt x="450164" y="99148"/>
                  </a:lnTo>
                  <a:lnTo>
                    <a:pt x="450215" y="101777"/>
                  </a:lnTo>
                  <a:lnTo>
                    <a:pt x="452996" y="106451"/>
                  </a:lnTo>
                  <a:lnTo>
                    <a:pt x="455485" y="108496"/>
                  </a:lnTo>
                  <a:lnTo>
                    <a:pt x="460667" y="109651"/>
                  </a:lnTo>
                  <a:lnTo>
                    <a:pt x="463677" y="109524"/>
                  </a:lnTo>
                  <a:lnTo>
                    <a:pt x="468223" y="106629"/>
                  </a:lnTo>
                  <a:lnTo>
                    <a:pt x="470408" y="104444"/>
                  </a:lnTo>
                  <a:lnTo>
                    <a:pt x="470865" y="101841"/>
                  </a:lnTo>
                  <a:lnTo>
                    <a:pt x="476186" y="71755"/>
                  </a:lnTo>
                  <a:close/>
                </a:path>
                <a:path w="779145" h="544195">
                  <a:moveTo>
                    <a:pt x="778992" y="406247"/>
                  </a:moveTo>
                  <a:lnTo>
                    <a:pt x="778484" y="395046"/>
                  </a:lnTo>
                  <a:lnTo>
                    <a:pt x="774141" y="390690"/>
                  </a:lnTo>
                  <a:lnTo>
                    <a:pt x="734695" y="389280"/>
                  </a:lnTo>
                  <a:lnTo>
                    <a:pt x="729449" y="394373"/>
                  </a:lnTo>
                  <a:lnTo>
                    <a:pt x="729957" y="405561"/>
                  </a:lnTo>
                  <a:lnTo>
                    <a:pt x="734301" y="409917"/>
                  </a:lnTo>
                  <a:lnTo>
                    <a:pt x="740181" y="410133"/>
                  </a:lnTo>
                  <a:lnTo>
                    <a:pt x="773747" y="411327"/>
                  </a:lnTo>
                  <a:lnTo>
                    <a:pt x="778992" y="406247"/>
                  </a:lnTo>
                  <a:close/>
                </a:path>
              </a:pathLst>
            </a:custGeom>
            <a:solidFill>
              <a:srgbClr val="D6EAE2"/>
            </a:solidFill>
          </p:spPr>
          <p:txBody>
            <a:bodyPr wrap="square" lIns="0" tIns="0" rIns="0" bIns="0" rtlCol="0"/>
            <a:lstStyle/>
            <a:p>
              <a:endParaRPr dirty="0"/>
            </a:p>
          </p:txBody>
        </p:sp>
        <p:sp>
          <p:nvSpPr>
            <p:cNvPr id="29" name="object 29"/>
            <p:cNvSpPr/>
            <p:nvPr/>
          </p:nvSpPr>
          <p:spPr>
            <a:xfrm>
              <a:off x="5877130" y="7276712"/>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30" name="object 30"/>
            <p:cNvPicPr/>
            <p:nvPr/>
          </p:nvPicPr>
          <p:blipFill>
            <a:blip r:embed="rId6" cstate="screen">
              <a:extLst>
                <a:ext uri="{28A0092B-C50C-407E-A947-70E740481C1C}">
                  <a14:useLocalDpi xmlns:a14="http://schemas.microsoft.com/office/drawing/2010/main"/>
                </a:ext>
              </a:extLst>
            </a:blip>
            <a:stretch>
              <a:fillRect/>
            </a:stretch>
          </p:blipFill>
          <p:spPr>
            <a:xfrm>
              <a:off x="6831887" y="7166075"/>
              <a:ext cx="372628" cy="90845"/>
            </a:xfrm>
            <a:prstGeom prst="rect">
              <a:avLst/>
            </a:prstGeom>
          </p:spPr>
        </p:pic>
        <p:sp>
          <p:nvSpPr>
            <p:cNvPr id="31" name="object 31"/>
            <p:cNvSpPr/>
            <p:nvPr/>
          </p:nvSpPr>
          <p:spPr>
            <a:xfrm>
              <a:off x="8281822" y="7276712"/>
              <a:ext cx="2408555" cy="27940"/>
            </a:xfrm>
            <a:custGeom>
              <a:avLst/>
              <a:gdLst/>
              <a:ahLst/>
              <a:cxnLst/>
              <a:rect l="l" t="t" r="r" b="b"/>
              <a:pathLst>
                <a:path w="2408554" h="27940">
                  <a:moveTo>
                    <a:pt x="2408542" y="6311"/>
                  </a:moveTo>
                  <a:lnTo>
                    <a:pt x="2405481" y="6311"/>
                  </a:lnTo>
                  <a:lnTo>
                    <a:pt x="2405481" y="0"/>
                  </a:lnTo>
                  <a:lnTo>
                    <a:pt x="0" y="0"/>
                  </a:lnTo>
                  <a:lnTo>
                    <a:pt x="0" y="6311"/>
                  </a:lnTo>
                  <a:lnTo>
                    <a:pt x="0" y="21437"/>
                  </a:lnTo>
                  <a:lnTo>
                    <a:pt x="0" y="27736"/>
                  </a:lnTo>
                  <a:lnTo>
                    <a:pt x="2405278" y="27736"/>
                  </a:lnTo>
                  <a:lnTo>
                    <a:pt x="2405278" y="21437"/>
                  </a:lnTo>
                  <a:lnTo>
                    <a:pt x="2408542" y="21437"/>
                  </a:lnTo>
                  <a:lnTo>
                    <a:pt x="2408542" y="6311"/>
                  </a:lnTo>
                  <a:close/>
                </a:path>
              </a:pathLst>
            </a:custGeom>
            <a:solidFill>
              <a:srgbClr val="D6EAE2"/>
            </a:solidFill>
          </p:spPr>
          <p:txBody>
            <a:bodyPr wrap="square" lIns="0" tIns="0" rIns="0" bIns="0" rtlCol="0"/>
            <a:lstStyle/>
            <a:p>
              <a:endParaRPr dirty="0"/>
            </a:p>
          </p:txBody>
        </p:sp>
        <p:pic>
          <p:nvPicPr>
            <p:cNvPr id="32" name="object 32"/>
            <p:cNvPicPr/>
            <p:nvPr/>
          </p:nvPicPr>
          <p:blipFill>
            <a:blip r:embed="rId7" cstate="screen">
              <a:extLst>
                <a:ext uri="{28A0092B-C50C-407E-A947-70E740481C1C}">
                  <a14:useLocalDpi xmlns:a14="http://schemas.microsoft.com/office/drawing/2010/main"/>
                </a:ext>
              </a:extLst>
            </a:blip>
            <a:stretch>
              <a:fillRect/>
            </a:stretch>
          </p:blipFill>
          <p:spPr>
            <a:xfrm>
              <a:off x="8239777" y="7247150"/>
              <a:ext cx="87946" cy="86659"/>
            </a:xfrm>
            <a:prstGeom prst="rect">
              <a:avLst/>
            </a:prstGeom>
          </p:spPr>
        </p:pic>
        <p:pic>
          <p:nvPicPr>
            <p:cNvPr id="33" name="object 33"/>
            <p:cNvPicPr/>
            <p:nvPr/>
          </p:nvPicPr>
          <p:blipFill>
            <a:blip r:embed="rId8" cstate="screen">
              <a:extLst>
                <a:ext uri="{28A0092B-C50C-407E-A947-70E740481C1C}">
                  <a14:useLocalDpi xmlns:a14="http://schemas.microsoft.com/office/drawing/2010/main"/>
                </a:ext>
              </a:extLst>
            </a:blip>
            <a:stretch>
              <a:fillRect/>
            </a:stretch>
          </p:blipFill>
          <p:spPr>
            <a:xfrm>
              <a:off x="5732261" y="7226039"/>
              <a:ext cx="171352" cy="114705"/>
            </a:xfrm>
            <a:prstGeom prst="rect">
              <a:avLst/>
            </a:prstGeom>
          </p:spPr>
        </p:pic>
        <p:sp>
          <p:nvSpPr>
            <p:cNvPr id="34" name="object 34"/>
            <p:cNvSpPr/>
            <p:nvPr/>
          </p:nvSpPr>
          <p:spPr>
            <a:xfrm>
              <a:off x="5582196" y="7065189"/>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5" name="object 35"/>
            <p:cNvSpPr/>
            <p:nvPr/>
          </p:nvSpPr>
          <p:spPr>
            <a:xfrm>
              <a:off x="2299458" y="447187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36" name="object 36"/>
            <p:cNvSpPr/>
            <p:nvPr/>
          </p:nvSpPr>
          <p:spPr>
            <a:xfrm>
              <a:off x="2425950" y="45983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9" cstate="screen">
              <a:extLst>
                <a:ext uri="{28A0092B-C50C-407E-A947-70E740481C1C}">
                  <a14:useLocalDpi xmlns:a14="http://schemas.microsoft.com/office/drawing/2010/main"/>
                </a:ext>
              </a:extLst>
            </a:blip>
            <a:stretch>
              <a:fillRect/>
            </a:stretch>
          </p:blipFill>
          <p:spPr>
            <a:xfrm>
              <a:off x="2425947" y="5707177"/>
              <a:ext cx="5266991" cy="1287961"/>
            </a:xfrm>
            <a:prstGeom prst="rect">
              <a:avLst/>
            </a:prstGeom>
          </p:spPr>
        </p:pic>
      </p:grpSp>
      <p:sp>
        <p:nvSpPr>
          <p:cNvPr id="38" name="object 38"/>
          <p:cNvSpPr txBox="1"/>
          <p:nvPr/>
        </p:nvSpPr>
        <p:spPr>
          <a:xfrm>
            <a:off x="2299458" y="4471874"/>
            <a:ext cx="5582920" cy="111825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marR="54610" algn="ctr">
              <a:lnSpc>
                <a:spcPct val="100000"/>
              </a:lnSpc>
              <a:spcBef>
                <a:spcPts val="1350"/>
              </a:spcBef>
            </a:pPr>
            <a:r>
              <a:rPr lang="en" sz="1700" b="1" spc="135" dirty="0">
                <a:solidFill>
                  <a:srgbClr val="231F20"/>
                </a:solidFill>
                <a:latin typeface="Calibri"/>
                <a:cs typeface="Calibri"/>
              </a:rPr>
              <a:t>IS YOUR PASSWORD COMPROMISED?</a:t>
            </a:r>
            <a:endParaRPr lang="fr-FR" sz="1700" b="1" dirty="0">
              <a:latin typeface="Calibri"/>
              <a:cs typeface="Calibri"/>
            </a:endParaRPr>
          </a:p>
        </p:txBody>
      </p:sp>
      <p:grpSp>
        <p:nvGrpSpPr>
          <p:cNvPr id="39" name="object 39"/>
          <p:cNvGrpSpPr/>
          <p:nvPr/>
        </p:nvGrpSpPr>
        <p:grpSpPr>
          <a:xfrm>
            <a:off x="2384040" y="4556445"/>
            <a:ext cx="15349855" cy="4514850"/>
            <a:chOff x="2384040" y="4556445"/>
            <a:chExt cx="15349855" cy="4514850"/>
          </a:xfrm>
        </p:grpSpPr>
        <p:pic>
          <p:nvPicPr>
            <p:cNvPr id="40" name="object 40"/>
            <p:cNvPicPr/>
            <p:nvPr/>
          </p:nvPicPr>
          <p:blipFill>
            <a:blip r:embed="rId10" cstate="screen">
              <a:extLst>
                <a:ext uri="{28A0092B-C50C-407E-A947-70E740481C1C}">
                  <a14:useLocalDpi xmlns:a14="http://schemas.microsoft.com/office/drawing/2010/main"/>
                </a:ext>
              </a:extLst>
            </a:blip>
            <a:stretch>
              <a:fillRect/>
            </a:stretch>
          </p:blipFill>
          <p:spPr>
            <a:xfrm>
              <a:off x="6345766" y="6850682"/>
              <a:ext cx="165341" cy="200905"/>
            </a:xfrm>
            <a:prstGeom prst="rect">
              <a:avLst/>
            </a:prstGeom>
          </p:spPr>
        </p:pic>
        <p:sp>
          <p:nvSpPr>
            <p:cNvPr id="41" name="object 41"/>
            <p:cNvSpPr/>
            <p:nvPr/>
          </p:nvSpPr>
          <p:spPr>
            <a:xfrm>
              <a:off x="2719825" y="4809119"/>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2" name="object 42"/>
            <p:cNvPicPr/>
            <p:nvPr/>
          </p:nvPicPr>
          <p:blipFill>
            <a:blip r:embed="rId11" cstate="screen">
              <a:extLst>
                <a:ext uri="{28A0092B-C50C-407E-A947-70E740481C1C}">
                  <a14:useLocalDpi xmlns:a14="http://schemas.microsoft.com/office/drawing/2010/main"/>
                </a:ext>
              </a:extLst>
            </a:blip>
            <a:stretch>
              <a:fillRect/>
            </a:stretch>
          </p:blipFill>
          <p:spPr>
            <a:xfrm>
              <a:off x="3671156" y="4698879"/>
              <a:ext cx="371291" cy="90519"/>
            </a:xfrm>
            <a:prstGeom prst="rect">
              <a:avLst/>
            </a:prstGeom>
          </p:spPr>
        </p:pic>
        <p:sp>
          <p:nvSpPr>
            <p:cNvPr id="43" name="object 43"/>
            <p:cNvSpPr/>
            <p:nvPr/>
          </p:nvSpPr>
          <p:spPr>
            <a:xfrm>
              <a:off x="5115890" y="4809127"/>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44" name="object 44"/>
            <p:cNvPicPr/>
            <p:nvPr/>
          </p:nvPicPr>
          <p:blipFill>
            <a:blip r:embed="rId7" cstate="screen">
              <a:extLst>
                <a:ext uri="{28A0092B-C50C-407E-A947-70E740481C1C}">
                  <a14:useLocalDpi xmlns:a14="http://schemas.microsoft.com/office/drawing/2010/main"/>
                </a:ext>
              </a:extLst>
            </a:blip>
            <a:stretch>
              <a:fillRect/>
            </a:stretch>
          </p:blipFill>
          <p:spPr>
            <a:xfrm>
              <a:off x="5073993" y="4779662"/>
              <a:ext cx="87630" cy="86348"/>
            </a:xfrm>
            <a:prstGeom prst="rect">
              <a:avLst/>
            </a:prstGeom>
          </p:spPr>
        </p:pic>
        <p:pic>
          <p:nvPicPr>
            <p:cNvPr id="45" name="object 45"/>
            <p:cNvPicPr/>
            <p:nvPr/>
          </p:nvPicPr>
          <p:blipFill>
            <a:blip r:embed="rId12" cstate="screen">
              <a:extLst>
                <a:ext uri="{28A0092B-C50C-407E-A947-70E740481C1C}">
                  <a14:useLocalDpi xmlns:a14="http://schemas.microsoft.com/office/drawing/2010/main"/>
                </a:ext>
              </a:extLst>
            </a:blip>
            <a:stretch>
              <a:fillRect/>
            </a:stretch>
          </p:blipFill>
          <p:spPr>
            <a:xfrm>
              <a:off x="2575476" y="4758627"/>
              <a:ext cx="170737" cy="114293"/>
            </a:xfrm>
            <a:prstGeom prst="rect">
              <a:avLst/>
            </a:prstGeom>
          </p:spPr>
        </p:pic>
        <p:sp>
          <p:nvSpPr>
            <p:cNvPr id="46" name="object 46"/>
            <p:cNvSpPr/>
            <p:nvPr/>
          </p:nvSpPr>
          <p:spPr>
            <a:xfrm>
              <a:off x="2425950" y="45983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7" name="object 47"/>
            <p:cNvSpPr/>
            <p:nvPr/>
          </p:nvSpPr>
          <p:spPr>
            <a:xfrm>
              <a:off x="10034776" y="7545382"/>
              <a:ext cx="7667625" cy="1494155"/>
            </a:xfrm>
            <a:custGeom>
              <a:avLst/>
              <a:gdLst/>
              <a:ahLst/>
              <a:cxnLst/>
              <a:rect l="l" t="t" r="r" b="b"/>
              <a:pathLst>
                <a:path w="7667625" h="1494154">
                  <a:moveTo>
                    <a:pt x="7309906" y="0"/>
                  </a:moveTo>
                  <a:lnTo>
                    <a:pt x="710448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25962"/>
                  </a:lnTo>
                  <a:lnTo>
                    <a:pt x="114972" y="1270635"/>
                  </a:lnTo>
                  <a:lnTo>
                    <a:pt x="100848" y="1314094"/>
                  </a:lnTo>
                  <a:lnTo>
                    <a:pt x="78429" y="1355430"/>
                  </a:lnTo>
                  <a:lnTo>
                    <a:pt x="48634" y="1393733"/>
                  </a:lnTo>
                  <a:lnTo>
                    <a:pt x="12379" y="1428092"/>
                  </a:lnTo>
                  <a:lnTo>
                    <a:pt x="0" y="1447662"/>
                  </a:lnTo>
                  <a:lnTo>
                    <a:pt x="1564" y="1469268"/>
                  </a:lnTo>
                  <a:lnTo>
                    <a:pt x="14675" y="1486748"/>
                  </a:lnTo>
                  <a:lnTo>
                    <a:pt x="36933" y="1493944"/>
                  </a:lnTo>
                  <a:lnTo>
                    <a:pt x="7344187" y="1493964"/>
                  </a:lnTo>
                  <a:lnTo>
                    <a:pt x="7391902" y="1490463"/>
                  </a:lnTo>
                  <a:lnTo>
                    <a:pt x="7437443" y="1480293"/>
                  </a:lnTo>
                  <a:lnTo>
                    <a:pt x="7480311" y="1463953"/>
                  </a:lnTo>
                  <a:lnTo>
                    <a:pt x="7520006" y="1441943"/>
                  </a:lnTo>
                  <a:lnTo>
                    <a:pt x="7556028" y="1414762"/>
                  </a:lnTo>
                  <a:lnTo>
                    <a:pt x="7587879" y="1382910"/>
                  </a:lnTo>
                  <a:lnTo>
                    <a:pt x="7615059" y="1346887"/>
                  </a:lnTo>
                  <a:lnTo>
                    <a:pt x="7637068" y="1307193"/>
                  </a:lnTo>
                  <a:lnTo>
                    <a:pt x="7653407" y="1264326"/>
                  </a:lnTo>
                  <a:lnTo>
                    <a:pt x="7663577" y="1218786"/>
                  </a:lnTo>
                  <a:lnTo>
                    <a:pt x="7667078" y="1171074"/>
                  </a:lnTo>
                  <a:lnTo>
                    <a:pt x="7667078" y="357172"/>
                  </a:lnTo>
                  <a:lnTo>
                    <a:pt x="7663817" y="308706"/>
                  </a:lnTo>
                  <a:lnTo>
                    <a:pt x="7654320" y="262221"/>
                  </a:lnTo>
                  <a:lnTo>
                    <a:pt x="7639010" y="218144"/>
                  </a:lnTo>
                  <a:lnTo>
                    <a:pt x="7618314" y="176900"/>
                  </a:lnTo>
                  <a:lnTo>
                    <a:pt x="7592657" y="138914"/>
                  </a:lnTo>
                  <a:lnTo>
                    <a:pt x="7562465" y="104613"/>
                  </a:lnTo>
                  <a:lnTo>
                    <a:pt x="7528163" y="74421"/>
                  </a:lnTo>
                  <a:lnTo>
                    <a:pt x="7490177" y="48764"/>
                  </a:lnTo>
                  <a:lnTo>
                    <a:pt x="7448933" y="28068"/>
                  </a:lnTo>
                  <a:lnTo>
                    <a:pt x="7404856" y="12758"/>
                  </a:lnTo>
                  <a:lnTo>
                    <a:pt x="7358372" y="3260"/>
                  </a:lnTo>
                  <a:lnTo>
                    <a:pt x="7309906" y="0"/>
                  </a:lnTo>
                  <a:close/>
                </a:path>
              </a:pathLst>
            </a:custGeom>
            <a:solidFill>
              <a:srgbClr val="FFFFFF"/>
            </a:solidFill>
          </p:spPr>
          <p:txBody>
            <a:bodyPr wrap="square" lIns="0" tIns="0" rIns="0" bIns="0" rtlCol="0"/>
            <a:lstStyle/>
            <a:p>
              <a:endParaRPr dirty="0"/>
            </a:p>
          </p:txBody>
        </p:sp>
        <p:sp>
          <p:nvSpPr>
            <p:cNvPr id="48" name="object 48"/>
            <p:cNvSpPr/>
            <p:nvPr/>
          </p:nvSpPr>
          <p:spPr>
            <a:xfrm>
              <a:off x="10034776" y="7545382"/>
              <a:ext cx="7667625" cy="1494155"/>
            </a:xfrm>
            <a:custGeom>
              <a:avLst/>
              <a:gdLst/>
              <a:ahLst/>
              <a:cxnLst/>
              <a:rect l="l" t="t" r="r" b="b"/>
              <a:pathLst>
                <a:path w="7667625" h="1494154">
                  <a:moveTo>
                    <a:pt x="7104488" y="0"/>
                  </a:moveTo>
                  <a:lnTo>
                    <a:pt x="7309906" y="0"/>
                  </a:lnTo>
                  <a:lnTo>
                    <a:pt x="7358372" y="3260"/>
                  </a:lnTo>
                  <a:lnTo>
                    <a:pt x="7404856" y="12758"/>
                  </a:lnTo>
                  <a:lnTo>
                    <a:pt x="7448933" y="28068"/>
                  </a:lnTo>
                  <a:lnTo>
                    <a:pt x="7490177" y="48764"/>
                  </a:lnTo>
                  <a:lnTo>
                    <a:pt x="7528163" y="74421"/>
                  </a:lnTo>
                  <a:lnTo>
                    <a:pt x="7562465" y="104613"/>
                  </a:lnTo>
                  <a:lnTo>
                    <a:pt x="7592657" y="138914"/>
                  </a:lnTo>
                  <a:lnTo>
                    <a:pt x="7618314" y="176900"/>
                  </a:lnTo>
                  <a:lnTo>
                    <a:pt x="7639010" y="218144"/>
                  </a:lnTo>
                  <a:lnTo>
                    <a:pt x="7654320" y="262221"/>
                  </a:lnTo>
                  <a:lnTo>
                    <a:pt x="7663817" y="308706"/>
                  </a:lnTo>
                  <a:lnTo>
                    <a:pt x="7667078" y="357172"/>
                  </a:lnTo>
                  <a:lnTo>
                    <a:pt x="7667078" y="1171074"/>
                  </a:lnTo>
                  <a:lnTo>
                    <a:pt x="7663577" y="1218786"/>
                  </a:lnTo>
                  <a:lnTo>
                    <a:pt x="7653407" y="1264326"/>
                  </a:lnTo>
                  <a:lnTo>
                    <a:pt x="7637068" y="1307193"/>
                  </a:lnTo>
                  <a:lnTo>
                    <a:pt x="7615059" y="1346887"/>
                  </a:lnTo>
                  <a:lnTo>
                    <a:pt x="7587879" y="1382910"/>
                  </a:lnTo>
                  <a:lnTo>
                    <a:pt x="7556028" y="1414762"/>
                  </a:lnTo>
                  <a:lnTo>
                    <a:pt x="7520006" y="1441943"/>
                  </a:lnTo>
                  <a:lnTo>
                    <a:pt x="7480311" y="1463953"/>
                  </a:lnTo>
                  <a:lnTo>
                    <a:pt x="7437443" y="1480293"/>
                  </a:lnTo>
                  <a:lnTo>
                    <a:pt x="7391902" y="1490463"/>
                  </a:lnTo>
                  <a:lnTo>
                    <a:pt x="7344187" y="1493964"/>
                  </a:lnTo>
                  <a:lnTo>
                    <a:pt x="36933" y="1493944"/>
                  </a:lnTo>
                  <a:lnTo>
                    <a:pt x="14675" y="1486748"/>
                  </a:lnTo>
                  <a:lnTo>
                    <a:pt x="1564" y="1469268"/>
                  </a:lnTo>
                  <a:lnTo>
                    <a:pt x="0" y="1447662"/>
                  </a:lnTo>
                  <a:lnTo>
                    <a:pt x="12379" y="1428092"/>
                  </a:lnTo>
                  <a:lnTo>
                    <a:pt x="48634" y="1393733"/>
                  </a:lnTo>
                  <a:lnTo>
                    <a:pt x="78429" y="1355430"/>
                  </a:lnTo>
                  <a:lnTo>
                    <a:pt x="100848" y="1314094"/>
                  </a:lnTo>
                  <a:lnTo>
                    <a:pt x="114972" y="1270635"/>
                  </a:lnTo>
                  <a:lnTo>
                    <a:pt x="119884" y="12259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7104488" y="0"/>
                  </a:lnTo>
                  <a:close/>
                </a:path>
              </a:pathLst>
            </a:custGeom>
            <a:ln w="62825">
              <a:solidFill>
                <a:srgbClr val="5BA3A8"/>
              </a:solidFill>
            </a:ln>
          </p:spPr>
          <p:txBody>
            <a:bodyPr wrap="square" lIns="0" tIns="0" rIns="0" bIns="0" rtlCol="0"/>
            <a:lstStyle/>
            <a:p>
              <a:endParaRPr dirty="0"/>
            </a:p>
          </p:txBody>
        </p:sp>
      </p:grpSp>
      <p:sp>
        <p:nvSpPr>
          <p:cNvPr id="49" name="object 49"/>
          <p:cNvSpPr txBox="1"/>
          <p:nvPr/>
        </p:nvSpPr>
        <p:spPr>
          <a:xfrm>
            <a:off x="2371364" y="7725768"/>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51" name="object 51"/>
          <p:cNvSpPr txBox="1"/>
          <p:nvPr/>
        </p:nvSpPr>
        <p:spPr>
          <a:xfrm>
            <a:off x="10564597" y="7890082"/>
            <a:ext cx="6802653"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Take stock of the actions to remember for good use</a:t>
            </a:r>
            <a:endParaRPr sz="2300" b="1" dirty="0">
              <a:latin typeface="Calibri"/>
              <a:cs typeface="Calibri"/>
            </a:endParaRPr>
          </a:p>
        </p:txBody>
      </p:sp>
      <p:sp>
        <p:nvSpPr>
          <p:cNvPr id="52" name="object 52"/>
          <p:cNvSpPr txBox="1"/>
          <p:nvPr/>
        </p:nvSpPr>
        <p:spPr>
          <a:xfrm>
            <a:off x="10564597" y="8241652"/>
            <a:ext cx="2273605"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passwords</a:t>
            </a:r>
            <a:r>
              <a:rPr lang="en" sz="2300" b="1" i="1" spc="-10" dirty="0">
                <a:solidFill>
                  <a:srgbClr val="231F20"/>
                </a:solidFill>
                <a:latin typeface="Arial Narrow"/>
                <a:cs typeface="Arial Narrow"/>
              </a:rPr>
              <a:t>.</a:t>
            </a:r>
            <a:endParaRPr sz="2300" b="1" dirty="0">
              <a:latin typeface="Arial Narrow"/>
              <a:cs typeface="Arial Narrow"/>
            </a:endParaRPr>
          </a:p>
        </p:txBody>
      </p:sp>
      <p:grpSp>
        <p:nvGrpSpPr>
          <p:cNvPr id="53" name="object 53"/>
          <p:cNvGrpSpPr/>
          <p:nvPr/>
        </p:nvGrpSpPr>
        <p:grpSpPr>
          <a:xfrm>
            <a:off x="7132489" y="3356094"/>
            <a:ext cx="9701530" cy="3057525"/>
            <a:chOff x="7132489" y="3356094"/>
            <a:chExt cx="9701530" cy="3057525"/>
          </a:xfrm>
        </p:grpSpPr>
        <p:sp>
          <p:nvSpPr>
            <p:cNvPr id="54" name="object 54"/>
            <p:cNvSpPr/>
            <p:nvPr/>
          </p:nvSpPr>
          <p:spPr>
            <a:xfrm>
              <a:off x="7163923" y="3387507"/>
              <a:ext cx="9638665" cy="2994660"/>
            </a:xfrm>
            <a:custGeom>
              <a:avLst/>
              <a:gdLst/>
              <a:ahLst/>
              <a:cxnLst/>
              <a:rect l="l" t="t" r="r" b="b"/>
              <a:pathLst>
                <a:path w="9638665" h="299466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813682"/>
                  </a:lnTo>
                  <a:lnTo>
                    <a:pt x="134048" y="1860926"/>
                  </a:lnTo>
                  <a:lnTo>
                    <a:pt x="120212" y="1907052"/>
                  </a:lnTo>
                  <a:lnTo>
                    <a:pt x="98162" y="1951253"/>
                  </a:lnTo>
                  <a:lnTo>
                    <a:pt x="68723" y="1992725"/>
                  </a:lnTo>
                  <a:lnTo>
                    <a:pt x="32721" y="2030660"/>
                  </a:lnTo>
                  <a:lnTo>
                    <a:pt x="18773" y="2036980"/>
                  </a:lnTo>
                  <a:lnTo>
                    <a:pt x="8319" y="2047330"/>
                  </a:lnTo>
                  <a:lnTo>
                    <a:pt x="1885" y="2060366"/>
                  </a:lnTo>
                  <a:lnTo>
                    <a:pt x="0" y="2076188"/>
                  </a:lnTo>
                  <a:lnTo>
                    <a:pt x="1885" y="2090564"/>
                  </a:lnTo>
                  <a:lnTo>
                    <a:pt x="8319" y="2103600"/>
                  </a:lnTo>
                  <a:lnTo>
                    <a:pt x="18773" y="2113951"/>
                  </a:lnTo>
                  <a:lnTo>
                    <a:pt x="32721" y="2120270"/>
                  </a:lnTo>
                  <a:lnTo>
                    <a:pt x="68723" y="2158201"/>
                  </a:lnTo>
                  <a:lnTo>
                    <a:pt x="98162" y="2199672"/>
                  </a:lnTo>
                  <a:lnTo>
                    <a:pt x="120212" y="2243873"/>
                  </a:lnTo>
                  <a:lnTo>
                    <a:pt x="134048" y="2289998"/>
                  </a:lnTo>
                  <a:lnTo>
                    <a:pt x="138843" y="2337237"/>
                  </a:lnTo>
                  <a:lnTo>
                    <a:pt x="138843" y="2584015"/>
                  </a:lnTo>
                  <a:lnTo>
                    <a:pt x="141608" y="2631891"/>
                  </a:lnTo>
                  <a:lnTo>
                    <a:pt x="149697" y="2678144"/>
                  </a:lnTo>
                  <a:lnTo>
                    <a:pt x="162802" y="2722468"/>
                  </a:lnTo>
                  <a:lnTo>
                    <a:pt x="180614" y="2764553"/>
                  </a:lnTo>
                  <a:lnTo>
                    <a:pt x="202824" y="2804091"/>
                  </a:lnTo>
                  <a:lnTo>
                    <a:pt x="229126" y="2840776"/>
                  </a:lnTo>
                  <a:lnTo>
                    <a:pt x="259209" y="2874298"/>
                  </a:lnTo>
                  <a:lnTo>
                    <a:pt x="292766" y="2904350"/>
                  </a:lnTo>
                  <a:lnTo>
                    <a:pt x="329488" y="2930624"/>
                  </a:lnTo>
                  <a:lnTo>
                    <a:pt x="369067" y="2952811"/>
                  </a:lnTo>
                  <a:lnTo>
                    <a:pt x="411195" y="2970604"/>
                  </a:lnTo>
                  <a:lnTo>
                    <a:pt x="455562" y="2983694"/>
                  </a:lnTo>
                  <a:lnTo>
                    <a:pt x="501861" y="2991775"/>
                  </a:lnTo>
                  <a:lnTo>
                    <a:pt x="549784" y="2994537"/>
                  </a:lnTo>
                  <a:lnTo>
                    <a:pt x="9227143" y="2994537"/>
                  </a:lnTo>
                  <a:lnTo>
                    <a:pt x="9275065" y="2991775"/>
                  </a:lnTo>
                  <a:lnTo>
                    <a:pt x="9321363" y="2983694"/>
                  </a:lnTo>
                  <a:lnTo>
                    <a:pt x="9365729" y="2970604"/>
                  </a:lnTo>
                  <a:lnTo>
                    <a:pt x="9407855" y="2952811"/>
                  </a:lnTo>
                  <a:lnTo>
                    <a:pt x="9447432" y="2930624"/>
                  </a:lnTo>
                  <a:lnTo>
                    <a:pt x="9484152" y="2904350"/>
                  </a:lnTo>
                  <a:lnTo>
                    <a:pt x="9517707" y="2874298"/>
                  </a:lnTo>
                  <a:lnTo>
                    <a:pt x="9547788" y="2840776"/>
                  </a:lnTo>
                  <a:lnTo>
                    <a:pt x="9574087" y="2804091"/>
                  </a:lnTo>
                  <a:lnTo>
                    <a:pt x="9596296" y="2764553"/>
                  </a:lnTo>
                  <a:lnTo>
                    <a:pt x="9614106" y="2722468"/>
                  </a:lnTo>
                  <a:lnTo>
                    <a:pt x="9627209" y="2678144"/>
                  </a:lnTo>
                  <a:lnTo>
                    <a:pt x="9635298" y="2631891"/>
                  </a:lnTo>
                  <a:lnTo>
                    <a:pt x="9638062" y="258401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55" name="object 55"/>
            <p:cNvSpPr/>
            <p:nvPr/>
          </p:nvSpPr>
          <p:spPr>
            <a:xfrm>
              <a:off x="7163902" y="3387507"/>
              <a:ext cx="9638665" cy="2994660"/>
            </a:xfrm>
            <a:custGeom>
              <a:avLst/>
              <a:gdLst/>
              <a:ahLst/>
              <a:cxnLst/>
              <a:rect l="l" t="t" r="r" b="b"/>
              <a:pathLst>
                <a:path w="9638665" h="299466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813682"/>
                  </a:lnTo>
                  <a:lnTo>
                    <a:pt x="134069" y="1860926"/>
                  </a:lnTo>
                  <a:lnTo>
                    <a:pt x="120233" y="1907052"/>
                  </a:lnTo>
                  <a:lnTo>
                    <a:pt x="98183" y="1951253"/>
                  </a:lnTo>
                  <a:lnTo>
                    <a:pt x="68744" y="1992725"/>
                  </a:lnTo>
                  <a:lnTo>
                    <a:pt x="32742" y="2030660"/>
                  </a:lnTo>
                  <a:lnTo>
                    <a:pt x="18794" y="2036980"/>
                  </a:lnTo>
                  <a:lnTo>
                    <a:pt x="8340" y="2047330"/>
                  </a:lnTo>
                  <a:lnTo>
                    <a:pt x="1906" y="2060366"/>
                  </a:lnTo>
                  <a:lnTo>
                    <a:pt x="20" y="2074743"/>
                  </a:lnTo>
                  <a:lnTo>
                    <a:pt x="0" y="2074983"/>
                  </a:lnTo>
                  <a:lnTo>
                    <a:pt x="20" y="2075224"/>
                  </a:lnTo>
                  <a:lnTo>
                    <a:pt x="0" y="2075465"/>
                  </a:lnTo>
                  <a:lnTo>
                    <a:pt x="20" y="2075706"/>
                  </a:lnTo>
                  <a:lnTo>
                    <a:pt x="0" y="2075947"/>
                  </a:lnTo>
                  <a:lnTo>
                    <a:pt x="20" y="2076188"/>
                  </a:lnTo>
                  <a:lnTo>
                    <a:pt x="1906" y="2090564"/>
                  </a:lnTo>
                  <a:lnTo>
                    <a:pt x="8340" y="2103600"/>
                  </a:lnTo>
                  <a:lnTo>
                    <a:pt x="18794" y="2113951"/>
                  </a:lnTo>
                  <a:lnTo>
                    <a:pt x="32742" y="2120270"/>
                  </a:lnTo>
                  <a:lnTo>
                    <a:pt x="68744" y="2158201"/>
                  </a:lnTo>
                  <a:lnTo>
                    <a:pt x="98183" y="2199672"/>
                  </a:lnTo>
                  <a:lnTo>
                    <a:pt x="120233" y="2243873"/>
                  </a:lnTo>
                  <a:lnTo>
                    <a:pt x="134069" y="2289998"/>
                  </a:lnTo>
                  <a:lnTo>
                    <a:pt x="138864" y="2337237"/>
                  </a:lnTo>
                  <a:lnTo>
                    <a:pt x="138864" y="2584015"/>
                  </a:lnTo>
                  <a:lnTo>
                    <a:pt x="141629" y="2631891"/>
                  </a:lnTo>
                  <a:lnTo>
                    <a:pt x="149718" y="2678144"/>
                  </a:lnTo>
                  <a:lnTo>
                    <a:pt x="162823" y="2722468"/>
                  </a:lnTo>
                  <a:lnTo>
                    <a:pt x="180635" y="2764553"/>
                  </a:lnTo>
                  <a:lnTo>
                    <a:pt x="202845" y="2804091"/>
                  </a:lnTo>
                  <a:lnTo>
                    <a:pt x="229147" y="2840776"/>
                  </a:lnTo>
                  <a:lnTo>
                    <a:pt x="259230" y="2874298"/>
                  </a:lnTo>
                  <a:lnTo>
                    <a:pt x="292787" y="2904350"/>
                  </a:lnTo>
                  <a:lnTo>
                    <a:pt x="329509" y="2930624"/>
                  </a:lnTo>
                  <a:lnTo>
                    <a:pt x="369088" y="2952811"/>
                  </a:lnTo>
                  <a:lnTo>
                    <a:pt x="411216" y="2970604"/>
                  </a:lnTo>
                  <a:lnTo>
                    <a:pt x="455583" y="2983694"/>
                  </a:lnTo>
                  <a:lnTo>
                    <a:pt x="501882" y="2991775"/>
                  </a:lnTo>
                  <a:lnTo>
                    <a:pt x="549805" y="2994537"/>
                  </a:lnTo>
                  <a:lnTo>
                    <a:pt x="762395" y="2994537"/>
                  </a:lnTo>
                  <a:lnTo>
                    <a:pt x="8990815" y="2994537"/>
                  </a:lnTo>
                  <a:lnTo>
                    <a:pt x="9227164" y="2994537"/>
                  </a:lnTo>
                  <a:lnTo>
                    <a:pt x="9275086" y="2991775"/>
                  </a:lnTo>
                  <a:lnTo>
                    <a:pt x="9321384" y="2983694"/>
                  </a:lnTo>
                  <a:lnTo>
                    <a:pt x="9365750" y="2970604"/>
                  </a:lnTo>
                  <a:lnTo>
                    <a:pt x="9407876" y="2952811"/>
                  </a:lnTo>
                  <a:lnTo>
                    <a:pt x="9447453" y="2930624"/>
                  </a:lnTo>
                  <a:lnTo>
                    <a:pt x="9484173" y="2904350"/>
                  </a:lnTo>
                  <a:lnTo>
                    <a:pt x="9517728" y="2874298"/>
                  </a:lnTo>
                  <a:lnTo>
                    <a:pt x="9547809" y="2840776"/>
                  </a:lnTo>
                  <a:lnTo>
                    <a:pt x="9574108" y="2804091"/>
                  </a:lnTo>
                  <a:lnTo>
                    <a:pt x="9596317" y="2764553"/>
                  </a:lnTo>
                  <a:lnTo>
                    <a:pt x="9614127" y="2722468"/>
                  </a:lnTo>
                  <a:lnTo>
                    <a:pt x="9627230" y="2678144"/>
                  </a:lnTo>
                  <a:lnTo>
                    <a:pt x="9635318" y="2631891"/>
                  </a:lnTo>
                  <a:lnTo>
                    <a:pt x="9638083" y="2584015"/>
                  </a:lnTo>
                  <a:lnTo>
                    <a:pt x="9638083" y="2427517"/>
                  </a:lnTo>
                  <a:lnTo>
                    <a:pt x="9638083" y="178239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56" name="object 56"/>
          <p:cNvSpPr txBox="1"/>
          <p:nvPr/>
        </p:nvSpPr>
        <p:spPr>
          <a:xfrm>
            <a:off x="7884214" y="3600872"/>
            <a:ext cx="8342630" cy="2436495"/>
          </a:xfrm>
          <a:prstGeom prst="rect">
            <a:avLst/>
          </a:prstGeom>
        </p:spPr>
        <p:txBody>
          <a:bodyPr vert="horz" wrap="square" lIns="0" tIns="85090" rIns="0" bIns="0" rtlCol="0">
            <a:spAutoFit/>
          </a:bodyPr>
          <a:lstStyle/>
          <a:p>
            <a:pPr marL="12700">
              <a:lnSpc>
                <a:spcPct val="100000"/>
              </a:lnSpc>
              <a:spcBef>
                <a:spcPts val="670"/>
              </a:spcBef>
            </a:pPr>
            <a:r>
              <a:rPr lang="en" sz="2300" b="1" spc="55" dirty="0">
                <a:solidFill>
                  <a:srgbClr val="231F20"/>
                </a:solidFill>
                <a:latin typeface="Calibri"/>
                <a:cs typeface="Calibri"/>
              </a:rPr>
              <a:t>Finally, visit the site to check if a password has been</a:t>
            </a:r>
            <a:endParaRPr sz="2300" b="1" dirty="0">
              <a:latin typeface="Calibri"/>
              <a:cs typeface="Calibri"/>
            </a:endParaRPr>
          </a:p>
          <a:p>
            <a:pPr marL="12700">
              <a:lnSpc>
                <a:spcPct val="100000"/>
              </a:lnSpc>
              <a:spcBef>
                <a:spcPts val="575"/>
              </a:spcBef>
            </a:pPr>
            <a:r>
              <a:rPr lang="en" sz="2300" b="1" dirty="0">
                <a:solidFill>
                  <a:srgbClr val="231F20"/>
                </a:solidFill>
                <a:latin typeface="Calibri"/>
                <a:cs typeface="Calibri"/>
              </a:rPr>
              <a:t>compromise:</a:t>
            </a:r>
            <a:endParaRPr sz="2300" b="1" dirty="0">
              <a:latin typeface="Calibri"/>
              <a:cs typeface="Calibri"/>
            </a:endParaRPr>
          </a:p>
          <a:p>
            <a:pPr marL="12700" marR="5080">
              <a:lnSpc>
                <a:spcPct val="106000"/>
              </a:lnSpc>
              <a:spcBef>
                <a:spcPts val="610"/>
              </a:spcBef>
            </a:pPr>
            <a:r>
              <a:rPr lang="en" sz="2300" i="1" spc="-140" dirty="0">
                <a:solidFill>
                  <a:srgbClr val="231F20"/>
                </a:solidFill>
                <a:latin typeface="Arial Narrow"/>
                <a:cs typeface="Arial Narrow"/>
              </a:rPr>
              <a:t>haveibeenpwened.com is a site that lists passwords compromised during massive data leaks. The user only has to enter his email address or phone number (often used as an identifier) to find out if he is in a hacked database and if his passwords have been stolen.</a:t>
            </a:r>
            <a:endParaRPr sz="2300" dirty="0">
              <a:latin typeface="Arial Narrow"/>
              <a:cs typeface="Arial Narrow"/>
            </a:endParaRPr>
          </a:p>
        </p:txBody>
      </p:sp>
      <p:grpSp>
        <p:nvGrpSpPr>
          <p:cNvPr id="57" name="object 2">
            <a:extLst>
              <a:ext uri="{FF2B5EF4-FFF2-40B4-BE49-F238E27FC236}">
                <a16:creationId xmlns:a16="http://schemas.microsoft.com/office/drawing/2014/main" id="{1C89FD33-2CC0-0B80-69A0-A630D79C87DF}"/>
              </a:ext>
            </a:extLst>
          </p:cNvPr>
          <p:cNvGrpSpPr/>
          <p:nvPr/>
        </p:nvGrpSpPr>
        <p:grpSpPr>
          <a:xfrm>
            <a:off x="0" y="0"/>
            <a:ext cx="20104100" cy="1543685"/>
            <a:chOff x="0" y="0"/>
            <a:chExt cx="20104100" cy="1543685"/>
          </a:xfrm>
        </p:grpSpPr>
        <p:sp>
          <p:nvSpPr>
            <p:cNvPr id="58" name="object 3">
              <a:extLst>
                <a:ext uri="{FF2B5EF4-FFF2-40B4-BE49-F238E27FC236}">
                  <a16:creationId xmlns:a16="http://schemas.microsoft.com/office/drawing/2014/main" id="{E2132C22-F37C-8B74-AC84-B5FB8B5DE92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9" name="object 4">
              <a:extLst>
                <a:ext uri="{FF2B5EF4-FFF2-40B4-BE49-F238E27FC236}">
                  <a16:creationId xmlns:a16="http://schemas.microsoft.com/office/drawing/2014/main" id="{8C7532A1-3402-83B8-BA32-4B205E3F37E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0" name="object 5">
              <a:extLst>
                <a:ext uri="{FF2B5EF4-FFF2-40B4-BE49-F238E27FC236}">
                  <a16:creationId xmlns:a16="http://schemas.microsoft.com/office/drawing/2014/main" id="{3078961C-486C-0085-4730-B0BC5746A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1" name="object 6">
              <a:extLst>
                <a:ext uri="{FF2B5EF4-FFF2-40B4-BE49-F238E27FC236}">
                  <a16:creationId xmlns:a16="http://schemas.microsoft.com/office/drawing/2014/main" id="{056A0AD7-A40E-4B42-AE67-32C6CAB37FD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62" name="object 7">
              <a:extLst>
                <a:ext uri="{FF2B5EF4-FFF2-40B4-BE49-F238E27FC236}">
                  <a16:creationId xmlns:a16="http://schemas.microsoft.com/office/drawing/2014/main" id="{023719CB-A744-9F26-BB14-6200665BC0C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63" name="object 8">
              <a:extLst>
                <a:ext uri="{FF2B5EF4-FFF2-40B4-BE49-F238E27FC236}">
                  <a16:creationId xmlns:a16="http://schemas.microsoft.com/office/drawing/2014/main" id="{636E1BB6-F756-F3F9-A62B-DA7540B6F46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64" name="object 9">
              <a:extLst>
                <a:ext uri="{FF2B5EF4-FFF2-40B4-BE49-F238E27FC236}">
                  <a16:creationId xmlns:a16="http://schemas.microsoft.com/office/drawing/2014/main" id="{72FBC65F-3061-B4CB-B34C-635B80E5616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65" name="object 10">
              <a:extLst>
                <a:ext uri="{FF2B5EF4-FFF2-40B4-BE49-F238E27FC236}">
                  <a16:creationId xmlns:a16="http://schemas.microsoft.com/office/drawing/2014/main" id="{BDD103A7-D6E7-46BC-ED7C-8F4B8DE069A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66" name="object 11">
            <a:extLst>
              <a:ext uri="{FF2B5EF4-FFF2-40B4-BE49-F238E27FC236}">
                <a16:creationId xmlns:a16="http://schemas.microsoft.com/office/drawing/2014/main" id="{F048B233-4A7D-BE64-8505-C2B526427E5E}"/>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7" name="object 12">
            <a:extLst>
              <a:ext uri="{FF2B5EF4-FFF2-40B4-BE49-F238E27FC236}">
                <a16:creationId xmlns:a16="http://schemas.microsoft.com/office/drawing/2014/main" id="{3DFF5CA0-3432-6327-C092-4B433556B6A2}"/>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68" name="object 17">
            <a:extLst>
              <a:ext uri="{FF2B5EF4-FFF2-40B4-BE49-F238E27FC236}">
                <a16:creationId xmlns:a16="http://schemas.microsoft.com/office/drawing/2014/main" id="{2580E9CC-417F-323B-307C-690E274C7AF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DAF4F51C-0148-75D8-278B-0693D80F2F57}"/>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F8C6F8EC-7960-113E-267B-AAF620FF1CCD}"/>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 name="object 12"/>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2</a:t>
            </a:r>
            <a:r>
              <a:rPr lang="en" b="1" spc="-300" dirty="0"/>
              <a:t>: PROTECT YOUR ONLINE ACCOUNTS...</a:t>
            </a:r>
          </a:p>
        </p:txBody>
      </p:sp>
      <p:sp>
        <p:nvSpPr>
          <p:cNvPr id="13" name="object 13"/>
          <p:cNvSpPr txBox="1"/>
          <p:nvPr/>
        </p:nvSpPr>
        <p:spPr>
          <a:xfrm>
            <a:off x="2989876" y="2749349"/>
            <a:ext cx="13992860" cy="5169364"/>
          </a:xfrm>
          <a:prstGeom prst="rect">
            <a:avLst/>
          </a:prstGeom>
        </p:spPr>
        <p:txBody>
          <a:bodyPr vert="horz" wrap="square" lIns="0" tIns="158750" rIns="0" bIns="0" rtlCol="0">
            <a:spAutoFit/>
          </a:bodyPr>
          <a:lstStyle/>
          <a:p>
            <a:pPr marL="12700">
              <a:lnSpc>
                <a:spcPct val="100000"/>
              </a:lnSpc>
              <a:spcBef>
                <a:spcPts val="1250"/>
              </a:spcBef>
            </a:pPr>
            <a:r>
              <a:rPr lang="en" sz="3550" b="1" dirty="0">
                <a:solidFill>
                  <a:srgbClr val="38A5B2"/>
                </a:solidFill>
                <a:latin typeface="Calibri"/>
                <a:cs typeface="Calibri"/>
              </a:rPr>
              <a:t>CONTEXT</a:t>
            </a:r>
            <a:endParaRPr lang="fr-FR" sz="3550" b="1" dirty="0">
              <a:latin typeface="Calibri"/>
              <a:cs typeface="Calibri"/>
            </a:endParaRPr>
          </a:p>
          <a:p>
            <a:pPr marL="12700" marR="200660">
              <a:lnSpc>
                <a:spcPts val="2550"/>
              </a:lnSpc>
              <a:spcBef>
                <a:spcPts val="910"/>
              </a:spcBef>
            </a:pPr>
            <a:r>
              <a:rPr lang="en" sz="2200" spc="70" dirty="0">
                <a:solidFill>
                  <a:srgbClr val="231F20"/>
                </a:solidFill>
                <a:latin typeface="Calibri"/>
                <a:cs typeface="Calibri"/>
              </a:rPr>
              <a:t>Using the same password for all your accounts is a </a:t>
            </a:r>
            <a:r>
              <a:rPr lang="en" sz="2200" b="1" spc="60" dirty="0">
                <a:solidFill>
                  <a:srgbClr val="231F20"/>
                </a:solidFill>
                <a:latin typeface="Calibri"/>
                <a:cs typeface="Calibri"/>
              </a:rPr>
              <a:t>risky practice</a:t>
            </a:r>
            <a:r>
              <a:rPr lang="en" sz="2200" spc="65" dirty="0">
                <a:solidFill>
                  <a:srgbClr val="231F20"/>
                </a:solidFill>
                <a:latin typeface="Calibri"/>
                <a:cs typeface="Calibri"/>
              </a:rPr>
              <a:t>. If you are a victim of </a:t>
            </a:r>
            <a:r>
              <a:rPr lang="en" sz="2200" b="1" spc="90" dirty="0">
                <a:solidFill>
                  <a:srgbClr val="231F20"/>
                </a:solidFill>
                <a:latin typeface="Calibri"/>
                <a:cs typeface="Calibri"/>
              </a:rPr>
              <a:t>phishing </a:t>
            </a:r>
            <a:r>
              <a:rPr lang="en" sz="2200" spc="-25" dirty="0">
                <a:solidFill>
                  <a:srgbClr val="231F20"/>
                </a:solidFill>
                <a:latin typeface="Calibri"/>
                <a:cs typeface="Calibri"/>
              </a:rPr>
              <a:t>or if a third-party website is the victim of a data breach that includes your password, a fraudster could use them to not only access that website, but also to access the content of your email.</a:t>
            </a:r>
            <a:endParaRPr sz="2200" dirty="0">
              <a:latin typeface="Calibri"/>
              <a:cs typeface="Calibri"/>
            </a:endParaRPr>
          </a:p>
          <a:p>
            <a:pPr marL="12700" marR="5080">
              <a:lnSpc>
                <a:spcPts val="2550"/>
              </a:lnSpc>
              <a:spcBef>
                <a:spcPts val="5"/>
              </a:spcBef>
            </a:pPr>
            <a:r>
              <a:rPr lang="en" sz="2200" spc="110" dirty="0">
                <a:solidFill>
                  <a:srgbClr val="231F20"/>
                </a:solidFill>
                <a:latin typeface="Calibri"/>
                <a:cs typeface="Calibri"/>
              </a:rPr>
              <a:t>It is not recommended to use your email account to store sensitive data. In particular, avoid storing credentials such as a scan of your passport, ID card or passwords in a draft.</a:t>
            </a:r>
            <a:endParaRPr sz="2200" dirty="0">
              <a:latin typeface="Calibri"/>
              <a:cs typeface="Calibri"/>
            </a:endParaRPr>
          </a:p>
          <a:p>
            <a:pPr marL="12700" marR="307975">
              <a:lnSpc>
                <a:spcPts val="2550"/>
              </a:lnSpc>
              <a:spcBef>
                <a:spcPts val="1295"/>
              </a:spcBef>
            </a:pPr>
            <a:r>
              <a:rPr lang="en" sz="2200" spc="110" dirty="0">
                <a:solidFill>
                  <a:srgbClr val="231F20"/>
                </a:solidFill>
                <a:latin typeface="Calibri"/>
                <a:cs typeface="Calibri"/>
              </a:rPr>
              <a:t>It is preferable to use a </a:t>
            </a:r>
            <a:r>
              <a:rPr lang="en" sz="2200" b="1" spc="70" dirty="0">
                <a:solidFill>
                  <a:srgbClr val="231F20"/>
                </a:solidFill>
                <a:latin typeface="Calibri"/>
                <a:cs typeface="Calibri"/>
              </a:rPr>
              <a:t>protected folder</a:t>
            </a:r>
            <a:r>
              <a:rPr lang="en" sz="2200" spc="45" dirty="0">
                <a:solidFill>
                  <a:srgbClr val="231F20"/>
                </a:solidFill>
                <a:latin typeface="Calibri"/>
                <a:cs typeface="Calibri"/>
              </a:rPr>
              <a:t>, such as a personal safe, to store encrypted files and make them accessible only after two-factor authentication.</a:t>
            </a:r>
            <a:endParaRPr sz="2200" dirty="0">
              <a:latin typeface="Calibri"/>
              <a:cs typeface="Calibri"/>
            </a:endParaRPr>
          </a:p>
          <a:p>
            <a:pPr marL="12700" marR="8255">
              <a:lnSpc>
                <a:spcPts val="2550"/>
              </a:lnSpc>
              <a:spcBef>
                <a:spcPts val="1410"/>
              </a:spcBef>
            </a:pPr>
            <a:r>
              <a:rPr lang="en" sz="2200" spc="155" dirty="0">
                <a:solidFill>
                  <a:srgbClr val="231F20"/>
                </a:solidFill>
                <a:latin typeface="Calibri"/>
                <a:cs typeface="Calibri"/>
              </a:rPr>
              <a:t>If you don't secure your email account now, this situation could expose you to further dangers. Indeed, a malicious person could use the forgotten password feature to take control of your other online accounts. Be careful with email accounts that you don't use much; They could easily be hijacked without you noticing.</a:t>
            </a:r>
            <a:endParaRPr sz="2200" dirty="0">
              <a:latin typeface="Calibri"/>
              <a:cs typeface="Calibri"/>
            </a:endParaRPr>
          </a:p>
        </p:txBody>
      </p:sp>
      <p:grpSp>
        <p:nvGrpSpPr>
          <p:cNvPr id="14" name="object 14"/>
          <p:cNvGrpSpPr/>
          <p:nvPr/>
        </p:nvGrpSpPr>
        <p:grpSpPr>
          <a:xfrm>
            <a:off x="1322960" y="1567477"/>
            <a:ext cx="1341120" cy="1243965"/>
            <a:chOff x="1322960" y="1567477"/>
            <a:chExt cx="1341120" cy="1243965"/>
          </a:xfrm>
        </p:grpSpPr>
        <p:sp>
          <p:nvSpPr>
            <p:cNvPr id="15" name="object 15"/>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9" name="object 19"/>
          <p:cNvSpPr txBox="1"/>
          <p:nvPr/>
        </p:nvSpPr>
        <p:spPr>
          <a:xfrm>
            <a:off x="12238728" y="9325024"/>
            <a:ext cx="6094730" cy="1349375"/>
          </a:xfrm>
          <a:prstGeom prst="rect">
            <a:avLst/>
          </a:prstGeom>
        </p:spPr>
        <p:txBody>
          <a:bodyPr vert="horz" wrap="square" lIns="0" tIns="97790" rIns="0" bIns="0" rtlCol="0">
            <a:spAutoFit/>
          </a:bodyPr>
          <a:lstStyle/>
          <a:p>
            <a:pPr marL="12700">
              <a:lnSpc>
                <a:spcPct val="100000"/>
              </a:lnSpc>
              <a:spcBef>
                <a:spcPts val="770"/>
              </a:spcBef>
            </a:pPr>
            <a:r>
              <a:rPr lang="en" sz="3300" spc="-85" dirty="0">
                <a:solidFill>
                  <a:srgbClr val="BCBEC0"/>
                </a:solidFill>
                <a:latin typeface="Calibri"/>
                <a:cs typeface="Calibri"/>
              </a:rPr>
              <a:t>RESOURCE FOR FURTHER</a:t>
            </a:r>
            <a:endParaRPr sz="3300" dirty="0">
              <a:latin typeface="Calibri"/>
              <a:cs typeface="Calibri"/>
            </a:endParaRPr>
          </a:p>
          <a:p>
            <a:pPr marL="12700" marR="5080">
              <a:lnSpc>
                <a:spcPts val="2550"/>
              </a:lnSpc>
              <a:spcBef>
                <a:spcPts val="740"/>
              </a:spcBef>
            </a:pPr>
            <a:r>
              <a:rPr lang="en" sz="2300" u="sng" spc="85" dirty="0">
                <a:solidFill>
                  <a:srgbClr val="205E9E"/>
                </a:solidFill>
                <a:uFill>
                  <a:solidFill>
                    <a:srgbClr val="205E9E"/>
                  </a:solidFill>
                </a:uFill>
                <a:latin typeface="Calibri"/>
                <a:cs typeface="Calibri"/>
                <a:hlinkClick r:id="rId3"/>
              </a:rPr>
              <a:t>Jean-Jacques Latour, Cybermalveillance.gouv.fr, </a:t>
            </a:r>
            <a:r>
              <a:rPr lang="en" sz="2300" spc="155" dirty="0">
                <a:solidFill>
                  <a:srgbClr val="205E9E"/>
                </a:solidFill>
                <a:latin typeface="Calibri"/>
                <a:cs typeface="Calibri"/>
              </a:rPr>
              <a:t> </a:t>
            </a:r>
            <a:r>
              <a:rPr lang="en" sz="2300" u="sng" dirty="0">
                <a:solidFill>
                  <a:srgbClr val="205E9E"/>
                </a:solidFill>
                <a:uFill>
                  <a:solidFill>
                    <a:srgbClr val="205E9E"/>
                  </a:solidFill>
                </a:uFill>
                <a:latin typeface="Calibri"/>
                <a:cs typeface="Calibri"/>
                <a:hlinkClick r:id="rId3"/>
              </a:rPr>
              <a:t>explains the danger of hacking mailboxes</a:t>
            </a:r>
            <a:endParaRPr sz="2300" dirty="0">
              <a:latin typeface="Calibri"/>
              <a:cs typeface="Calibri"/>
            </a:endParaRPr>
          </a:p>
        </p:txBody>
      </p:sp>
      <p:sp>
        <p:nvSpPr>
          <p:cNvPr id="20" name="object 20"/>
          <p:cNvSpPr/>
          <p:nvPr/>
        </p:nvSpPr>
        <p:spPr>
          <a:xfrm>
            <a:off x="11565549" y="9122862"/>
            <a:ext cx="7267575" cy="2186305"/>
          </a:xfrm>
          <a:custGeom>
            <a:avLst/>
            <a:gdLst/>
            <a:ahLst/>
            <a:cxnLst/>
            <a:rect l="l" t="t" r="r" b="b"/>
            <a:pathLst>
              <a:path w="7267575" h="2186304">
                <a:moveTo>
                  <a:pt x="148403" y="0"/>
                </a:moveTo>
                <a:lnTo>
                  <a:pt x="101494" y="7566"/>
                </a:lnTo>
                <a:lnTo>
                  <a:pt x="60756" y="28634"/>
                </a:lnTo>
                <a:lnTo>
                  <a:pt x="28631" y="60760"/>
                </a:lnTo>
                <a:lnTo>
                  <a:pt x="7565" y="101498"/>
                </a:lnTo>
                <a:lnTo>
                  <a:pt x="0" y="148403"/>
                </a:lnTo>
                <a:lnTo>
                  <a:pt x="0" y="2185693"/>
                </a:lnTo>
              </a:path>
              <a:path w="7267575" h="2186304">
                <a:moveTo>
                  <a:pt x="7267527" y="2185693"/>
                </a:moveTo>
                <a:lnTo>
                  <a:pt x="7267527" y="148403"/>
                </a:lnTo>
                <a:lnTo>
                  <a:pt x="7259962" y="101498"/>
                </a:lnTo>
                <a:lnTo>
                  <a:pt x="7238895" y="60760"/>
                </a:lnTo>
                <a:lnTo>
                  <a:pt x="7206771" y="28634"/>
                </a:lnTo>
                <a:lnTo>
                  <a:pt x="7166032" y="7566"/>
                </a:lnTo>
                <a:lnTo>
                  <a:pt x="7119123" y="0"/>
                </a:lnTo>
                <a:lnTo>
                  <a:pt x="148403" y="0"/>
                </a:lnTo>
              </a:path>
            </a:pathLst>
          </a:custGeom>
          <a:ln w="62825">
            <a:solidFill>
              <a:srgbClr val="BCBEC0"/>
            </a:solidFill>
          </a:ln>
        </p:spPr>
        <p:txBody>
          <a:bodyPr wrap="square" lIns="0" tIns="0" rIns="0" bIns="0" rtlCol="0"/>
          <a:lstStyle/>
          <a:p>
            <a:endParaRPr dirty="0"/>
          </a:p>
        </p:txBody>
      </p:sp>
      <p:sp>
        <p:nvSpPr>
          <p:cNvPr id="21" name="object 21"/>
          <p:cNvSpPr txBox="1"/>
          <p:nvPr/>
        </p:nvSpPr>
        <p:spPr>
          <a:xfrm>
            <a:off x="3024682" y="8172432"/>
            <a:ext cx="7330440" cy="1949251"/>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167C82"/>
                </a:solidFill>
                <a:latin typeface="Calibri"/>
                <a:cs typeface="Calibri"/>
              </a:rPr>
              <a:t>OBJECTIVE OF THE SEQUENCE</a:t>
            </a:r>
            <a:endParaRPr lang="fr-FR" sz="3550" b="1" spc="-150" dirty="0">
              <a:latin typeface="Calibri"/>
              <a:cs typeface="Calibri"/>
            </a:endParaRPr>
          </a:p>
          <a:p>
            <a:pPr marL="487045">
              <a:lnSpc>
                <a:spcPts val="2580"/>
              </a:lnSpc>
              <a:spcBef>
                <a:spcPts val="1210"/>
              </a:spcBef>
            </a:pPr>
            <a:r>
              <a:rPr lang="en" sz="2300" dirty="0">
                <a:solidFill>
                  <a:srgbClr val="231F20"/>
                </a:solidFill>
                <a:latin typeface="Calibri"/>
                <a:cs typeface="Calibri"/>
              </a:rPr>
              <a:t>Introducing two-factor authentication for</a:t>
            </a:r>
            <a:endParaRPr sz="2300" dirty="0">
              <a:latin typeface="Calibri"/>
              <a:cs typeface="Calibri"/>
            </a:endParaRPr>
          </a:p>
          <a:p>
            <a:pPr marL="487045">
              <a:lnSpc>
                <a:spcPts val="2580"/>
              </a:lnSpc>
            </a:pPr>
            <a:r>
              <a:rPr lang="en" sz="2300" dirty="0">
                <a:solidFill>
                  <a:srgbClr val="231F20"/>
                </a:solidFill>
                <a:latin typeface="Calibri"/>
                <a:cs typeface="Calibri"/>
              </a:rPr>
              <a:t>online accounts, especially for mailboxes.</a:t>
            </a:r>
            <a:br>
              <a:rPr lang="fr-FR" sz="2300" spc="55" dirty="0">
                <a:solidFill>
                  <a:srgbClr val="231F20"/>
                </a:solidFill>
                <a:latin typeface="Calibri"/>
                <a:cs typeface="Calibri"/>
              </a:rPr>
            </a:br>
            <a:endParaRPr sz="2300" dirty="0">
              <a:latin typeface="Calibri"/>
              <a:cs typeface="Calibri"/>
            </a:endParaRPr>
          </a:p>
        </p:txBody>
      </p:sp>
      <p:sp>
        <p:nvSpPr>
          <p:cNvPr id="22" name="Rectangle 21">
            <a:extLst>
              <a:ext uri="{FF2B5EF4-FFF2-40B4-BE49-F238E27FC236}">
                <a16:creationId xmlns:a16="http://schemas.microsoft.com/office/drawing/2014/main" id="{90FB4001-9B6B-2C9F-86DB-BAE25AED1B71}"/>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F4FCA5B4-D1B5-9D1B-A9D3-20D138732DE6}"/>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1" name="object 11"/>
            <p:cNvSpPr/>
            <p:nvPr/>
          </p:nvSpPr>
          <p:spPr>
            <a:xfrm>
              <a:off x="3473836" y="6533724"/>
              <a:ext cx="3050540" cy="1403350"/>
            </a:xfrm>
            <a:custGeom>
              <a:avLst/>
              <a:gdLst/>
              <a:ahLst/>
              <a:cxnLst/>
              <a:rect l="l" t="t" r="r" b="b"/>
              <a:pathLst>
                <a:path w="3050540" h="1403350">
                  <a:moveTo>
                    <a:pt x="1525136" y="0"/>
                  </a:moveTo>
                  <a:lnTo>
                    <a:pt x="1460667" y="615"/>
                  </a:lnTo>
                  <a:lnTo>
                    <a:pt x="1396879" y="2445"/>
                  </a:lnTo>
                  <a:lnTo>
                    <a:pt x="1333826" y="5465"/>
                  </a:lnTo>
                  <a:lnTo>
                    <a:pt x="1271562" y="9650"/>
                  </a:lnTo>
                  <a:lnTo>
                    <a:pt x="1210138" y="14978"/>
                  </a:lnTo>
                  <a:lnTo>
                    <a:pt x="1149608" y="21422"/>
                  </a:lnTo>
                  <a:lnTo>
                    <a:pt x="1090025" y="28959"/>
                  </a:lnTo>
                  <a:lnTo>
                    <a:pt x="1031441" y="37564"/>
                  </a:lnTo>
                  <a:lnTo>
                    <a:pt x="973910" y="47214"/>
                  </a:lnTo>
                  <a:lnTo>
                    <a:pt x="917485" y="57883"/>
                  </a:lnTo>
                  <a:lnTo>
                    <a:pt x="862218" y="69547"/>
                  </a:lnTo>
                  <a:lnTo>
                    <a:pt x="808162" y="82183"/>
                  </a:lnTo>
                  <a:lnTo>
                    <a:pt x="755371" y="95765"/>
                  </a:lnTo>
                  <a:lnTo>
                    <a:pt x="703897" y="110270"/>
                  </a:lnTo>
                  <a:lnTo>
                    <a:pt x="653793" y="125672"/>
                  </a:lnTo>
                  <a:lnTo>
                    <a:pt x="605112" y="141948"/>
                  </a:lnTo>
                  <a:lnTo>
                    <a:pt x="557908" y="159073"/>
                  </a:lnTo>
                  <a:lnTo>
                    <a:pt x="512232" y="177023"/>
                  </a:lnTo>
                  <a:lnTo>
                    <a:pt x="468139" y="195774"/>
                  </a:lnTo>
                  <a:lnTo>
                    <a:pt x="425680" y="215301"/>
                  </a:lnTo>
                  <a:lnTo>
                    <a:pt x="384909" y="235580"/>
                  </a:lnTo>
                  <a:lnTo>
                    <a:pt x="345879" y="256586"/>
                  </a:lnTo>
                  <a:lnTo>
                    <a:pt x="308643" y="278296"/>
                  </a:lnTo>
                  <a:lnTo>
                    <a:pt x="273253" y="300684"/>
                  </a:lnTo>
                  <a:lnTo>
                    <a:pt x="239763" y="323727"/>
                  </a:lnTo>
                  <a:lnTo>
                    <a:pt x="208225" y="347400"/>
                  </a:lnTo>
                  <a:lnTo>
                    <a:pt x="178693" y="371679"/>
                  </a:lnTo>
                  <a:lnTo>
                    <a:pt x="125857" y="421956"/>
                  </a:lnTo>
                  <a:lnTo>
                    <a:pt x="81678" y="474365"/>
                  </a:lnTo>
                  <a:lnTo>
                    <a:pt x="46579" y="528710"/>
                  </a:lnTo>
                  <a:lnTo>
                    <a:pt x="20984" y="584796"/>
                  </a:lnTo>
                  <a:lnTo>
                    <a:pt x="5316" y="642428"/>
                  </a:lnTo>
                  <a:lnTo>
                    <a:pt x="0" y="701413"/>
                  </a:lnTo>
                  <a:lnTo>
                    <a:pt x="1337" y="731063"/>
                  </a:lnTo>
                  <a:lnTo>
                    <a:pt x="11882" y="789399"/>
                  </a:lnTo>
                  <a:lnTo>
                    <a:pt x="32567" y="846285"/>
                  </a:lnTo>
                  <a:lnTo>
                    <a:pt x="62967" y="901527"/>
                  </a:lnTo>
                  <a:lnTo>
                    <a:pt x="102659" y="954930"/>
                  </a:lnTo>
                  <a:lnTo>
                    <a:pt x="151219" y="1006299"/>
                  </a:lnTo>
                  <a:lnTo>
                    <a:pt x="208225" y="1055440"/>
                  </a:lnTo>
                  <a:lnTo>
                    <a:pt x="239763" y="1079114"/>
                  </a:lnTo>
                  <a:lnTo>
                    <a:pt x="273253" y="1102157"/>
                  </a:lnTo>
                  <a:lnTo>
                    <a:pt x="308643" y="1124546"/>
                  </a:lnTo>
                  <a:lnTo>
                    <a:pt x="345879" y="1146256"/>
                  </a:lnTo>
                  <a:lnTo>
                    <a:pt x="384909" y="1167263"/>
                  </a:lnTo>
                  <a:lnTo>
                    <a:pt x="425680" y="1187542"/>
                  </a:lnTo>
                  <a:lnTo>
                    <a:pt x="468139" y="1207070"/>
                  </a:lnTo>
                  <a:lnTo>
                    <a:pt x="512232" y="1225821"/>
                  </a:lnTo>
                  <a:lnTo>
                    <a:pt x="557908" y="1243771"/>
                  </a:lnTo>
                  <a:lnTo>
                    <a:pt x="605112" y="1260897"/>
                  </a:lnTo>
                  <a:lnTo>
                    <a:pt x="653793" y="1277173"/>
                  </a:lnTo>
                  <a:lnTo>
                    <a:pt x="703897" y="1292576"/>
                  </a:lnTo>
                  <a:lnTo>
                    <a:pt x="755371" y="1307081"/>
                  </a:lnTo>
                  <a:lnTo>
                    <a:pt x="808162" y="1320663"/>
                  </a:lnTo>
                  <a:lnTo>
                    <a:pt x="862218" y="1333298"/>
                  </a:lnTo>
                  <a:lnTo>
                    <a:pt x="917485" y="1344963"/>
                  </a:lnTo>
                  <a:lnTo>
                    <a:pt x="973910" y="1355632"/>
                  </a:lnTo>
                  <a:lnTo>
                    <a:pt x="1031441" y="1365282"/>
                  </a:lnTo>
                  <a:lnTo>
                    <a:pt x="1090025" y="1373887"/>
                  </a:lnTo>
                  <a:lnTo>
                    <a:pt x="1149608" y="1381424"/>
                  </a:lnTo>
                  <a:lnTo>
                    <a:pt x="1210138" y="1387869"/>
                  </a:lnTo>
                  <a:lnTo>
                    <a:pt x="1271562" y="1393196"/>
                  </a:lnTo>
                  <a:lnTo>
                    <a:pt x="1333826" y="1397382"/>
                  </a:lnTo>
                  <a:lnTo>
                    <a:pt x="1396879" y="1400402"/>
                  </a:lnTo>
                  <a:lnTo>
                    <a:pt x="1460667" y="1402231"/>
                  </a:lnTo>
                  <a:lnTo>
                    <a:pt x="1525136" y="1402847"/>
                  </a:lnTo>
                  <a:lnTo>
                    <a:pt x="1589605" y="1402231"/>
                  </a:lnTo>
                  <a:lnTo>
                    <a:pt x="1653392" y="1400402"/>
                  </a:lnTo>
                  <a:lnTo>
                    <a:pt x="1716444" y="1397382"/>
                  </a:lnTo>
                  <a:lnTo>
                    <a:pt x="1778708" y="1393196"/>
                  </a:lnTo>
                  <a:lnTo>
                    <a:pt x="1840131" y="1387869"/>
                  </a:lnTo>
                  <a:lnTo>
                    <a:pt x="1900660" y="1381424"/>
                  </a:lnTo>
                  <a:lnTo>
                    <a:pt x="1960242" y="1373887"/>
                  </a:lnTo>
                  <a:lnTo>
                    <a:pt x="2018825" y="1365282"/>
                  </a:lnTo>
                  <a:lnTo>
                    <a:pt x="2076355" y="1355632"/>
                  </a:lnTo>
                  <a:lnTo>
                    <a:pt x="2132780" y="1344963"/>
                  </a:lnTo>
                  <a:lnTo>
                    <a:pt x="2188046" y="1333298"/>
                  </a:lnTo>
                  <a:lnTo>
                    <a:pt x="2242101" y="1320663"/>
                  </a:lnTo>
                  <a:lnTo>
                    <a:pt x="2294892" y="1307081"/>
                  </a:lnTo>
                  <a:lnTo>
                    <a:pt x="2346365" y="1292576"/>
                  </a:lnTo>
                  <a:lnTo>
                    <a:pt x="2396468" y="1277173"/>
                  </a:lnTo>
                  <a:lnTo>
                    <a:pt x="2445148" y="1260897"/>
                  </a:lnTo>
                  <a:lnTo>
                    <a:pt x="2492352" y="1243771"/>
                  </a:lnTo>
                  <a:lnTo>
                    <a:pt x="2538027" y="1225821"/>
                  </a:lnTo>
                  <a:lnTo>
                    <a:pt x="2582120" y="1207070"/>
                  </a:lnTo>
                  <a:lnTo>
                    <a:pt x="2624578" y="1187542"/>
                  </a:lnTo>
                  <a:lnTo>
                    <a:pt x="2665348" y="1167263"/>
                  </a:lnTo>
                  <a:lnTo>
                    <a:pt x="2704377" y="1146256"/>
                  </a:lnTo>
                  <a:lnTo>
                    <a:pt x="2741613" y="1124546"/>
                  </a:lnTo>
                  <a:lnTo>
                    <a:pt x="2777002" y="1102157"/>
                  </a:lnTo>
                  <a:lnTo>
                    <a:pt x="2810492" y="1079114"/>
                  </a:lnTo>
                  <a:lnTo>
                    <a:pt x="2842029" y="1055440"/>
                  </a:lnTo>
                  <a:lnTo>
                    <a:pt x="2871561" y="1031160"/>
                  </a:lnTo>
                  <a:lnTo>
                    <a:pt x="2924397" y="980881"/>
                  </a:lnTo>
                  <a:lnTo>
                    <a:pt x="2968575" y="928471"/>
                  </a:lnTo>
                  <a:lnTo>
                    <a:pt x="3003674" y="874124"/>
                  </a:lnTo>
                  <a:lnTo>
                    <a:pt x="3029268" y="818036"/>
                  </a:lnTo>
                  <a:lnTo>
                    <a:pt x="3044936" y="760400"/>
                  </a:lnTo>
                  <a:lnTo>
                    <a:pt x="3050252" y="701413"/>
                  </a:lnTo>
                  <a:lnTo>
                    <a:pt x="3048914" y="671764"/>
                  </a:lnTo>
                  <a:lnTo>
                    <a:pt x="3038369" y="613431"/>
                  </a:lnTo>
                  <a:lnTo>
                    <a:pt x="3017685" y="556547"/>
                  </a:lnTo>
                  <a:lnTo>
                    <a:pt x="2987286" y="501307"/>
                  </a:lnTo>
                  <a:lnTo>
                    <a:pt x="2947595" y="447907"/>
                  </a:lnTo>
                  <a:lnTo>
                    <a:pt x="2899035" y="396539"/>
                  </a:lnTo>
                  <a:lnTo>
                    <a:pt x="2842029" y="347400"/>
                  </a:lnTo>
                  <a:lnTo>
                    <a:pt x="2810492" y="323727"/>
                  </a:lnTo>
                  <a:lnTo>
                    <a:pt x="2777002" y="300684"/>
                  </a:lnTo>
                  <a:lnTo>
                    <a:pt x="2741613" y="278296"/>
                  </a:lnTo>
                  <a:lnTo>
                    <a:pt x="2704377" y="256586"/>
                  </a:lnTo>
                  <a:lnTo>
                    <a:pt x="2665348" y="235580"/>
                  </a:lnTo>
                  <a:lnTo>
                    <a:pt x="2624578" y="215301"/>
                  </a:lnTo>
                  <a:lnTo>
                    <a:pt x="2582120" y="195774"/>
                  </a:lnTo>
                  <a:lnTo>
                    <a:pt x="2538027" y="177023"/>
                  </a:lnTo>
                  <a:lnTo>
                    <a:pt x="2492352" y="159073"/>
                  </a:lnTo>
                  <a:lnTo>
                    <a:pt x="2445148" y="141948"/>
                  </a:lnTo>
                  <a:lnTo>
                    <a:pt x="2396468" y="125672"/>
                  </a:lnTo>
                  <a:lnTo>
                    <a:pt x="2346365" y="110270"/>
                  </a:lnTo>
                  <a:lnTo>
                    <a:pt x="2294892" y="95765"/>
                  </a:lnTo>
                  <a:lnTo>
                    <a:pt x="2242101" y="82183"/>
                  </a:lnTo>
                  <a:lnTo>
                    <a:pt x="2188046" y="69547"/>
                  </a:lnTo>
                  <a:lnTo>
                    <a:pt x="2132780" y="57883"/>
                  </a:lnTo>
                  <a:lnTo>
                    <a:pt x="2076355" y="47214"/>
                  </a:lnTo>
                  <a:lnTo>
                    <a:pt x="2018825" y="37564"/>
                  </a:lnTo>
                  <a:lnTo>
                    <a:pt x="1960242" y="28959"/>
                  </a:lnTo>
                  <a:lnTo>
                    <a:pt x="1900660" y="21422"/>
                  </a:lnTo>
                  <a:lnTo>
                    <a:pt x="1840131" y="14978"/>
                  </a:lnTo>
                  <a:lnTo>
                    <a:pt x="1778708" y="9650"/>
                  </a:lnTo>
                  <a:lnTo>
                    <a:pt x="1716444" y="5465"/>
                  </a:lnTo>
                  <a:lnTo>
                    <a:pt x="1653392" y="2445"/>
                  </a:lnTo>
                  <a:lnTo>
                    <a:pt x="1589605" y="615"/>
                  </a:lnTo>
                  <a:lnTo>
                    <a:pt x="1525136" y="0"/>
                  </a:lnTo>
                  <a:close/>
                </a:path>
              </a:pathLst>
            </a:custGeom>
            <a:solidFill>
              <a:srgbClr val="EDEDED"/>
            </a:solidFill>
          </p:spPr>
          <p:txBody>
            <a:bodyPr wrap="square" lIns="0" tIns="0" rIns="0" bIns="0" rtlCol="0"/>
            <a:lstStyle/>
            <a:p>
              <a:endParaRPr dirty="0"/>
            </a:p>
          </p:txBody>
        </p:sp>
        <p:sp>
          <p:nvSpPr>
            <p:cNvPr id="12" name="object 12"/>
            <p:cNvSpPr/>
            <p:nvPr/>
          </p:nvSpPr>
          <p:spPr>
            <a:xfrm>
              <a:off x="2855908" y="4126108"/>
              <a:ext cx="3369310" cy="3383279"/>
            </a:xfrm>
            <a:custGeom>
              <a:avLst/>
              <a:gdLst/>
              <a:ahLst/>
              <a:cxnLst/>
              <a:rect l="l" t="t" r="r" b="b"/>
              <a:pathLst>
                <a:path w="3369310" h="3383279">
                  <a:moveTo>
                    <a:pt x="1787401" y="0"/>
                  </a:moveTo>
                  <a:lnTo>
                    <a:pt x="0" y="987268"/>
                  </a:lnTo>
                  <a:lnTo>
                    <a:pt x="8907" y="1035628"/>
                  </a:lnTo>
                  <a:lnTo>
                    <a:pt x="18549" y="1083834"/>
                  </a:lnTo>
                  <a:lnTo>
                    <a:pt x="28919" y="1131877"/>
                  </a:lnTo>
                  <a:lnTo>
                    <a:pt x="40011" y="1179748"/>
                  </a:lnTo>
                  <a:lnTo>
                    <a:pt x="51820" y="1227441"/>
                  </a:lnTo>
                  <a:lnTo>
                    <a:pt x="64339" y="1274946"/>
                  </a:lnTo>
                  <a:lnTo>
                    <a:pt x="77563" y="1322255"/>
                  </a:lnTo>
                  <a:lnTo>
                    <a:pt x="91485" y="1369361"/>
                  </a:lnTo>
                  <a:lnTo>
                    <a:pt x="106101" y="1416254"/>
                  </a:lnTo>
                  <a:lnTo>
                    <a:pt x="121404" y="1462926"/>
                  </a:lnTo>
                  <a:lnTo>
                    <a:pt x="137389" y="1509371"/>
                  </a:lnTo>
                  <a:lnTo>
                    <a:pt x="154049" y="1555578"/>
                  </a:lnTo>
                  <a:lnTo>
                    <a:pt x="171379" y="1601540"/>
                  </a:lnTo>
                  <a:lnTo>
                    <a:pt x="189373" y="1647248"/>
                  </a:lnTo>
                  <a:lnTo>
                    <a:pt x="208025" y="1692695"/>
                  </a:lnTo>
                  <a:lnTo>
                    <a:pt x="227329" y="1737872"/>
                  </a:lnTo>
                  <a:lnTo>
                    <a:pt x="247280" y="1782771"/>
                  </a:lnTo>
                  <a:lnTo>
                    <a:pt x="267871" y="1827384"/>
                  </a:lnTo>
                  <a:lnTo>
                    <a:pt x="289098" y="1871702"/>
                  </a:lnTo>
                  <a:lnTo>
                    <a:pt x="310953" y="1915717"/>
                  </a:lnTo>
                  <a:lnTo>
                    <a:pt x="333432" y="1959422"/>
                  </a:lnTo>
                  <a:lnTo>
                    <a:pt x="356528" y="2002807"/>
                  </a:lnTo>
                  <a:lnTo>
                    <a:pt x="380236" y="2045864"/>
                  </a:lnTo>
                  <a:lnTo>
                    <a:pt x="404549" y="2088586"/>
                  </a:lnTo>
                  <a:lnTo>
                    <a:pt x="429462" y="2130964"/>
                  </a:lnTo>
                  <a:lnTo>
                    <a:pt x="454969" y="2172989"/>
                  </a:lnTo>
                  <a:lnTo>
                    <a:pt x="481065" y="2214654"/>
                  </a:lnTo>
                  <a:lnTo>
                    <a:pt x="507743" y="2255951"/>
                  </a:lnTo>
                  <a:lnTo>
                    <a:pt x="534998" y="2296870"/>
                  </a:lnTo>
                  <a:lnTo>
                    <a:pt x="562823" y="2337404"/>
                  </a:lnTo>
                  <a:lnTo>
                    <a:pt x="591213" y="2377545"/>
                  </a:lnTo>
                  <a:lnTo>
                    <a:pt x="620163" y="2417285"/>
                  </a:lnTo>
                  <a:lnTo>
                    <a:pt x="649666" y="2456614"/>
                  </a:lnTo>
                  <a:lnTo>
                    <a:pt x="679716" y="2495525"/>
                  </a:lnTo>
                  <a:lnTo>
                    <a:pt x="710308" y="2534010"/>
                  </a:lnTo>
                  <a:lnTo>
                    <a:pt x="741436" y="2572061"/>
                  </a:lnTo>
                  <a:lnTo>
                    <a:pt x="773094" y="2609668"/>
                  </a:lnTo>
                  <a:lnTo>
                    <a:pt x="805276" y="2646825"/>
                  </a:lnTo>
                  <a:lnTo>
                    <a:pt x="837976" y="2683522"/>
                  </a:lnTo>
                  <a:lnTo>
                    <a:pt x="871189" y="2719752"/>
                  </a:lnTo>
                  <a:lnTo>
                    <a:pt x="904909" y="2755506"/>
                  </a:lnTo>
                  <a:lnTo>
                    <a:pt x="939129" y="2790776"/>
                  </a:lnTo>
                  <a:lnTo>
                    <a:pt x="973845" y="2825553"/>
                  </a:lnTo>
                  <a:lnTo>
                    <a:pt x="1009050" y="2859831"/>
                  </a:lnTo>
                  <a:lnTo>
                    <a:pt x="1044738" y="2893599"/>
                  </a:lnTo>
                  <a:lnTo>
                    <a:pt x="1080904" y="2926851"/>
                  </a:lnTo>
                  <a:lnTo>
                    <a:pt x="1117542" y="2959577"/>
                  </a:lnTo>
                  <a:lnTo>
                    <a:pt x="1154645" y="2991770"/>
                  </a:lnTo>
                  <a:lnTo>
                    <a:pt x="1192209" y="3023421"/>
                  </a:lnTo>
                  <a:lnTo>
                    <a:pt x="1230227" y="3054523"/>
                  </a:lnTo>
                  <a:lnTo>
                    <a:pt x="1268694" y="3085066"/>
                  </a:lnTo>
                  <a:lnTo>
                    <a:pt x="1307603" y="3115043"/>
                  </a:lnTo>
                  <a:lnTo>
                    <a:pt x="1346949" y="3144446"/>
                  </a:lnTo>
                  <a:lnTo>
                    <a:pt x="1386726" y="3173265"/>
                  </a:lnTo>
                  <a:lnTo>
                    <a:pt x="1426928" y="3201494"/>
                  </a:lnTo>
                  <a:lnTo>
                    <a:pt x="1467550" y="3229123"/>
                  </a:lnTo>
                  <a:lnTo>
                    <a:pt x="1508585" y="3256145"/>
                  </a:lnTo>
                  <a:lnTo>
                    <a:pt x="1550028" y="3282551"/>
                  </a:lnTo>
                  <a:lnTo>
                    <a:pt x="1591872" y="3308333"/>
                  </a:lnTo>
                  <a:lnTo>
                    <a:pt x="1634113" y="3333482"/>
                  </a:lnTo>
                  <a:lnTo>
                    <a:pt x="1676744" y="3357991"/>
                  </a:lnTo>
                  <a:lnTo>
                    <a:pt x="1724546" y="3379964"/>
                  </a:lnTo>
                  <a:lnTo>
                    <a:pt x="1741653" y="3383195"/>
                  </a:lnTo>
                  <a:lnTo>
                    <a:pt x="1771382" y="3381122"/>
                  </a:lnTo>
                  <a:lnTo>
                    <a:pt x="1826706" y="3355870"/>
                  </a:lnTo>
                  <a:lnTo>
                    <a:pt x="1934096" y="3278557"/>
                  </a:lnTo>
                  <a:lnTo>
                    <a:pt x="2015575" y="3218286"/>
                  </a:lnTo>
                  <a:lnTo>
                    <a:pt x="2096628" y="3157443"/>
                  </a:lnTo>
                  <a:lnTo>
                    <a:pt x="2177251" y="3096033"/>
                  </a:lnTo>
                  <a:lnTo>
                    <a:pt x="2257441" y="3034057"/>
                  </a:lnTo>
                  <a:lnTo>
                    <a:pt x="2337193" y="2971520"/>
                  </a:lnTo>
                  <a:lnTo>
                    <a:pt x="2416504" y="2908424"/>
                  </a:lnTo>
                  <a:lnTo>
                    <a:pt x="2495369" y="2844773"/>
                  </a:lnTo>
                  <a:lnTo>
                    <a:pt x="2573786" y="2780570"/>
                  </a:lnTo>
                  <a:lnTo>
                    <a:pt x="2651750" y="2715818"/>
                  </a:lnTo>
                  <a:lnTo>
                    <a:pt x="2729257" y="2650521"/>
                  </a:lnTo>
                  <a:lnTo>
                    <a:pt x="2806304" y="2584680"/>
                  </a:lnTo>
                  <a:lnTo>
                    <a:pt x="2882886" y="2518301"/>
                  </a:lnTo>
                  <a:lnTo>
                    <a:pt x="2959001" y="2451385"/>
                  </a:lnTo>
                  <a:lnTo>
                    <a:pt x="3034643" y="2383936"/>
                  </a:lnTo>
                  <a:lnTo>
                    <a:pt x="3109810" y="2315957"/>
                  </a:lnTo>
                  <a:lnTo>
                    <a:pt x="3184497" y="2247452"/>
                  </a:lnTo>
                  <a:lnTo>
                    <a:pt x="3258700" y="2178423"/>
                  </a:lnTo>
                  <a:lnTo>
                    <a:pt x="3332416" y="2108874"/>
                  </a:lnTo>
                  <a:lnTo>
                    <a:pt x="3369091" y="2073905"/>
                  </a:lnTo>
                  <a:lnTo>
                    <a:pt x="3327311" y="2047584"/>
                  </a:lnTo>
                  <a:lnTo>
                    <a:pt x="3285909" y="2020685"/>
                  </a:lnTo>
                  <a:lnTo>
                    <a:pt x="3244890" y="1993215"/>
                  </a:lnTo>
                  <a:lnTo>
                    <a:pt x="3204261" y="1965181"/>
                  </a:lnTo>
                  <a:lnTo>
                    <a:pt x="3164026" y="1936590"/>
                  </a:lnTo>
                  <a:lnTo>
                    <a:pt x="3124190" y="1907448"/>
                  </a:lnTo>
                  <a:lnTo>
                    <a:pt x="3084760" y="1877764"/>
                  </a:lnTo>
                  <a:lnTo>
                    <a:pt x="3045739" y="1847545"/>
                  </a:lnTo>
                  <a:lnTo>
                    <a:pt x="3007135" y="1816796"/>
                  </a:lnTo>
                  <a:lnTo>
                    <a:pt x="2968952" y="1785525"/>
                  </a:lnTo>
                  <a:lnTo>
                    <a:pt x="2931195" y="1753740"/>
                  </a:lnTo>
                  <a:lnTo>
                    <a:pt x="2893870" y="1721447"/>
                  </a:lnTo>
                  <a:lnTo>
                    <a:pt x="2856983" y="1688653"/>
                  </a:lnTo>
                  <a:lnTo>
                    <a:pt x="2820538" y="1655366"/>
                  </a:lnTo>
                  <a:lnTo>
                    <a:pt x="2784541" y="1621593"/>
                  </a:lnTo>
                  <a:lnTo>
                    <a:pt x="2748997" y="1587339"/>
                  </a:lnTo>
                  <a:lnTo>
                    <a:pt x="2713913" y="1552614"/>
                  </a:lnTo>
                  <a:lnTo>
                    <a:pt x="2679292" y="1517422"/>
                  </a:lnTo>
                  <a:lnTo>
                    <a:pt x="2645141" y="1481773"/>
                  </a:lnTo>
                  <a:lnTo>
                    <a:pt x="2611465" y="1445672"/>
                  </a:lnTo>
                  <a:lnTo>
                    <a:pt x="2578269" y="1409127"/>
                  </a:lnTo>
                  <a:lnTo>
                    <a:pt x="2545558" y="1372144"/>
                  </a:lnTo>
                  <a:lnTo>
                    <a:pt x="2513339" y="1334732"/>
                  </a:lnTo>
                  <a:lnTo>
                    <a:pt x="2481616" y="1296896"/>
                  </a:lnTo>
                  <a:lnTo>
                    <a:pt x="2450395" y="1258644"/>
                  </a:lnTo>
                  <a:lnTo>
                    <a:pt x="2419681" y="1219983"/>
                  </a:lnTo>
                  <a:lnTo>
                    <a:pt x="2389479" y="1180920"/>
                  </a:lnTo>
                  <a:lnTo>
                    <a:pt x="2359795" y="1141462"/>
                  </a:lnTo>
                  <a:lnTo>
                    <a:pt x="2330635" y="1101617"/>
                  </a:lnTo>
                  <a:lnTo>
                    <a:pt x="2302003" y="1061390"/>
                  </a:lnTo>
                  <a:lnTo>
                    <a:pt x="2273905" y="1020789"/>
                  </a:lnTo>
                  <a:lnTo>
                    <a:pt x="2246347" y="979822"/>
                  </a:lnTo>
                  <a:lnTo>
                    <a:pt x="2219333" y="938495"/>
                  </a:lnTo>
                  <a:lnTo>
                    <a:pt x="2192870" y="896815"/>
                  </a:lnTo>
                  <a:lnTo>
                    <a:pt x="2166962" y="854790"/>
                  </a:lnTo>
                  <a:lnTo>
                    <a:pt x="2141614" y="812425"/>
                  </a:lnTo>
                  <a:lnTo>
                    <a:pt x="2116833" y="769730"/>
                  </a:lnTo>
                  <a:lnTo>
                    <a:pt x="2092624" y="726710"/>
                  </a:lnTo>
                  <a:lnTo>
                    <a:pt x="2068992" y="683372"/>
                  </a:lnTo>
                  <a:lnTo>
                    <a:pt x="2045942" y="639724"/>
                  </a:lnTo>
                  <a:lnTo>
                    <a:pt x="2023480" y="595772"/>
                  </a:lnTo>
                  <a:lnTo>
                    <a:pt x="2001610" y="551524"/>
                  </a:lnTo>
                  <a:lnTo>
                    <a:pt x="1980340" y="506987"/>
                  </a:lnTo>
                  <a:lnTo>
                    <a:pt x="1959673" y="462168"/>
                  </a:lnTo>
                  <a:lnTo>
                    <a:pt x="1939616" y="417073"/>
                  </a:lnTo>
                  <a:lnTo>
                    <a:pt x="1920173" y="371710"/>
                  </a:lnTo>
                  <a:lnTo>
                    <a:pt x="1901350" y="326087"/>
                  </a:lnTo>
                  <a:lnTo>
                    <a:pt x="1883152" y="280209"/>
                  </a:lnTo>
                  <a:lnTo>
                    <a:pt x="1865585" y="234084"/>
                  </a:lnTo>
                  <a:lnTo>
                    <a:pt x="1848655" y="187719"/>
                  </a:lnTo>
                  <a:lnTo>
                    <a:pt x="1832366" y="141121"/>
                  </a:lnTo>
                  <a:lnTo>
                    <a:pt x="1816723" y="94297"/>
                  </a:lnTo>
                  <a:lnTo>
                    <a:pt x="1801733" y="47254"/>
                  </a:lnTo>
                  <a:lnTo>
                    <a:pt x="1787401" y="0"/>
                  </a:lnTo>
                  <a:close/>
                </a:path>
              </a:pathLst>
            </a:custGeom>
            <a:solidFill>
              <a:srgbClr val="F7D842"/>
            </a:solidFill>
          </p:spPr>
          <p:txBody>
            <a:bodyPr wrap="square" lIns="0" tIns="0" rIns="0" bIns="0" rtlCol="0"/>
            <a:lstStyle/>
            <a:p>
              <a:endParaRPr dirty="0"/>
            </a:p>
          </p:txBody>
        </p:sp>
        <p:sp>
          <p:nvSpPr>
            <p:cNvPr id="13" name="object 13"/>
            <p:cNvSpPr/>
            <p:nvPr/>
          </p:nvSpPr>
          <p:spPr>
            <a:xfrm>
              <a:off x="3016432" y="4152258"/>
              <a:ext cx="3192780" cy="3348354"/>
            </a:xfrm>
            <a:custGeom>
              <a:avLst/>
              <a:gdLst/>
              <a:ahLst/>
              <a:cxnLst/>
              <a:rect l="l" t="t" r="r" b="b"/>
              <a:pathLst>
                <a:path w="3192779" h="3348354">
                  <a:moveTo>
                    <a:pt x="1903826" y="0"/>
                  </a:moveTo>
                  <a:lnTo>
                    <a:pt x="0" y="738166"/>
                  </a:lnTo>
                  <a:lnTo>
                    <a:pt x="2329" y="787284"/>
                  </a:lnTo>
                  <a:lnTo>
                    <a:pt x="5406" y="836349"/>
                  </a:lnTo>
                  <a:lnTo>
                    <a:pt x="9227" y="885350"/>
                  </a:lnTo>
                  <a:lnTo>
                    <a:pt x="13786" y="934278"/>
                  </a:lnTo>
                  <a:lnTo>
                    <a:pt x="19080" y="983125"/>
                  </a:lnTo>
                  <a:lnTo>
                    <a:pt x="25102" y="1031882"/>
                  </a:lnTo>
                  <a:lnTo>
                    <a:pt x="31850" y="1080539"/>
                  </a:lnTo>
                  <a:lnTo>
                    <a:pt x="39317" y="1129088"/>
                  </a:lnTo>
                  <a:lnTo>
                    <a:pt x="47500" y="1177520"/>
                  </a:lnTo>
                  <a:lnTo>
                    <a:pt x="56394" y="1225826"/>
                  </a:lnTo>
                  <a:lnTo>
                    <a:pt x="65993" y="1273997"/>
                  </a:lnTo>
                  <a:lnTo>
                    <a:pt x="76294" y="1322024"/>
                  </a:lnTo>
                  <a:lnTo>
                    <a:pt x="87292" y="1369897"/>
                  </a:lnTo>
                  <a:lnTo>
                    <a:pt x="98982" y="1417609"/>
                  </a:lnTo>
                  <a:lnTo>
                    <a:pt x="111359" y="1465150"/>
                  </a:lnTo>
                  <a:lnTo>
                    <a:pt x="124418" y="1512511"/>
                  </a:lnTo>
                  <a:lnTo>
                    <a:pt x="138156" y="1559684"/>
                  </a:lnTo>
                  <a:lnTo>
                    <a:pt x="152567" y="1606659"/>
                  </a:lnTo>
                  <a:lnTo>
                    <a:pt x="167647" y="1653427"/>
                  </a:lnTo>
                  <a:lnTo>
                    <a:pt x="183391" y="1699980"/>
                  </a:lnTo>
                  <a:lnTo>
                    <a:pt x="199794" y="1746308"/>
                  </a:lnTo>
                  <a:lnTo>
                    <a:pt x="216852" y="1792403"/>
                  </a:lnTo>
                  <a:lnTo>
                    <a:pt x="234560" y="1838255"/>
                  </a:lnTo>
                  <a:lnTo>
                    <a:pt x="252913" y="1883856"/>
                  </a:lnTo>
                  <a:lnTo>
                    <a:pt x="271907" y="1929197"/>
                  </a:lnTo>
                  <a:lnTo>
                    <a:pt x="291537" y="1974268"/>
                  </a:lnTo>
                  <a:lnTo>
                    <a:pt x="311799" y="2019061"/>
                  </a:lnTo>
                  <a:lnTo>
                    <a:pt x="332687" y="2063568"/>
                  </a:lnTo>
                  <a:lnTo>
                    <a:pt x="354197" y="2107778"/>
                  </a:lnTo>
                  <a:lnTo>
                    <a:pt x="376325" y="2151683"/>
                  </a:lnTo>
                  <a:lnTo>
                    <a:pt x="399065" y="2195274"/>
                  </a:lnTo>
                  <a:lnTo>
                    <a:pt x="422413" y="2238543"/>
                  </a:lnTo>
                  <a:lnTo>
                    <a:pt x="446365" y="2281479"/>
                  </a:lnTo>
                  <a:lnTo>
                    <a:pt x="470915" y="2324075"/>
                  </a:lnTo>
                  <a:lnTo>
                    <a:pt x="496060" y="2366321"/>
                  </a:lnTo>
                  <a:lnTo>
                    <a:pt x="521794" y="2408208"/>
                  </a:lnTo>
                  <a:lnTo>
                    <a:pt x="548112" y="2449728"/>
                  </a:lnTo>
                  <a:lnTo>
                    <a:pt x="575011" y="2490872"/>
                  </a:lnTo>
                  <a:lnTo>
                    <a:pt x="602485" y="2531629"/>
                  </a:lnTo>
                  <a:lnTo>
                    <a:pt x="630529" y="2571993"/>
                  </a:lnTo>
                  <a:lnTo>
                    <a:pt x="659140" y="2611953"/>
                  </a:lnTo>
                  <a:lnTo>
                    <a:pt x="688312" y="2651501"/>
                  </a:lnTo>
                  <a:lnTo>
                    <a:pt x="718041" y="2690627"/>
                  </a:lnTo>
                  <a:lnTo>
                    <a:pt x="748321" y="2729323"/>
                  </a:lnTo>
                  <a:lnTo>
                    <a:pt x="779150" y="2767580"/>
                  </a:lnTo>
                  <a:lnTo>
                    <a:pt x="810521" y="2805389"/>
                  </a:lnTo>
                  <a:lnTo>
                    <a:pt x="842430" y="2842741"/>
                  </a:lnTo>
                  <a:lnTo>
                    <a:pt x="874872" y="2879627"/>
                  </a:lnTo>
                  <a:lnTo>
                    <a:pt x="907843" y="2916039"/>
                  </a:lnTo>
                  <a:lnTo>
                    <a:pt x="941338" y="2951966"/>
                  </a:lnTo>
                  <a:lnTo>
                    <a:pt x="975353" y="2987400"/>
                  </a:lnTo>
                  <a:lnTo>
                    <a:pt x="1009882" y="3022333"/>
                  </a:lnTo>
                  <a:lnTo>
                    <a:pt x="1044921" y="3056755"/>
                  </a:lnTo>
                  <a:lnTo>
                    <a:pt x="1080466" y="3090658"/>
                  </a:lnTo>
                  <a:lnTo>
                    <a:pt x="1116511" y="3124031"/>
                  </a:lnTo>
                  <a:lnTo>
                    <a:pt x="1153052" y="3156868"/>
                  </a:lnTo>
                  <a:lnTo>
                    <a:pt x="1190085" y="3189158"/>
                  </a:lnTo>
                  <a:lnTo>
                    <a:pt x="1227605" y="3220892"/>
                  </a:lnTo>
                  <a:lnTo>
                    <a:pt x="1265606" y="3252062"/>
                  </a:lnTo>
                  <a:lnTo>
                    <a:pt x="1304085" y="3282659"/>
                  </a:lnTo>
                  <a:lnTo>
                    <a:pt x="1343037" y="3312674"/>
                  </a:lnTo>
                  <a:lnTo>
                    <a:pt x="1387450" y="3340865"/>
                  </a:lnTo>
                  <a:lnTo>
                    <a:pt x="1433709" y="3348305"/>
                  </a:lnTo>
                  <a:lnTo>
                    <a:pt x="1463170" y="3342170"/>
                  </a:lnTo>
                  <a:lnTo>
                    <a:pt x="1519545" y="3316673"/>
                  </a:lnTo>
                  <a:lnTo>
                    <a:pt x="1608722" y="3268524"/>
                  </a:lnTo>
                  <a:lnTo>
                    <a:pt x="1697557" y="3219748"/>
                  </a:lnTo>
                  <a:lnTo>
                    <a:pt x="1786048" y="3170348"/>
                  </a:lnTo>
                  <a:lnTo>
                    <a:pt x="1874190" y="3120328"/>
                  </a:lnTo>
                  <a:lnTo>
                    <a:pt x="1961978" y="3069689"/>
                  </a:lnTo>
                  <a:lnTo>
                    <a:pt x="2049408" y="3018435"/>
                  </a:lnTo>
                  <a:lnTo>
                    <a:pt x="2136476" y="2966567"/>
                  </a:lnTo>
                  <a:lnTo>
                    <a:pt x="2223178" y="2914090"/>
                  </a:lnTo>
                  <a:lnTo>
                    <a:pt x="2309509" y="2861004"/>
                  </a:lnTo>
                  <a:lnTo>
                    <a:pt x="2395466" y="2807314"/>
                  </a:lnTo>
                  <a:lnTo>
                    <a:pt x="2481044" y="2753021"/>
                  </a:lnTo>
                  <a:lnTo>
                    <a:pt x="2566238" y="2698129"/>
                  </a:lnTo>
                  <a:lnTo>
                    <a:pt x="2651045" y="2642639"/>
                  </a:lnTo>
                  <a:lnTo>
                    <a:pt x="2735460" y="2586555"/>
                  </a:lnTo>
                  <a:lnTo>
                    <a:pt x="2819479" y="2529879"/>
                  </a:lnTo>
                  <a:lnTo>
                    <a:pt x="2903098" y="2472614"/>
                  </a:lnTo>
                  <a:lnTo>
                    <a:pt x="2986313" y="2414763"/>
                  </a:lnTo>
                  <a:lnTo>
                    <a:pt x="3069119" y="2356327"/>
                  </a:lnTo>
                  <a:lnTo>
                    <a:pt x="3151511" y="2297310"/>
                  </a:lnTo>
                  <a:lnTo>
                    <a:pt x="3192552" y="2267585"/>
                  </a:lnTo>
                  <a:lnTo>
                    <a:pt x="3154687" y="2235890"/>
                  </a:lnTo>
                  <a:lnTo>
                    <a:pt x="3117274" y="2203673"/>
                  </a:lnTo>
                  <a:lnTo>
                    <a:pt x="3080319" y="2170942"/>
                  </a:lnTo>
                  <a:lnTo>
                    <a:pt x="3043824" y="2137703"/>
                  </a:lnTo>
                  <a:lnTo>
                    <a:pt x="3007795" y="2103966"/>
                  </a:lnTo>
                  <a:lnTo>
                    <a:pt x="2972236" y="2069738"/>
                  </a:lnTo>
                  <a:lnTo>
                    <a:pt x="2937151" y="2035025"/>
                  </a:lnTo>
                  <a:lnTo>
                    <a:pt x="2902545" y="1999837"/>
                  </a:lnTo>
                  <a:lnTo>
                    <a:pt x="2868422" y="1964181"/>
                  </a:lnTo>
                  <a:lnTo>
                    <a:pt x="2834787" y="1928065"/>
                  </a:lnTo>
                  <a:lnTo>
                    <a:pt x="2801643" y="1891495"/>
                  </a:lnTo>
                  <a:lnTo>
                    <a:pt x="2768995" y="1854480"/>
                  </a:lnTo>
                  <a:lnTo>
                    <a:pt x="2736848" y="1817029"/>
                  </a:lnTo>
                  <a:lnTo>
                    <a:pt x="2705206" y="1779147"/>
                  </a:lnTo>
                  <a:lnTo>
                    <a:pt x="2674073" y="1740843"/>
                  </a:lnTo>
                  <a:lnTo>
                    <a:pt x="2643454" y="1702125"/>
                  </a:lnTo>
                  <a:lnTo>
                    <a:pt x="2613353" y="1663001"/>
                  </a:lnTo>
                  <a:lnTo>
                    <a:pt x="2583775" y="1623478"/>
                  </a:lnTo>
                  <a:lnTo>
                    <a:pt x="2554723" y="1583563"/>
                  </a:lnTo>
                  <a:lnTo>
                    <a:pt x="2526202" y="1543265"/>
                  </a:lnTo>
                  <a:lnTo>
                    <a:pt x="2498217" y="1502592"/>
                  </a:lnTo>
                  <a:lnTo>
                    <a:pt x="2470772" y="1461550"/>
                  </a:lnTo>
                  <a:lnTo>
                    <a:pt x="2443872" y="1420148"/>
                  </a:lnTo>
                  <a:lnTo>
                    <a:pt x="2417520" y="1378394"/>
                  </a:lnTo>
                  <a:lnTo>
                    <a:pt x="2391721" y="1336294"/>
                  </a:lnTo>
                  <a:lnTo>
                    <a:pt x="2366479" y="1293857"/>
                  </a:lnTo>
                  <a:lnTo>
                    <a:pt x="2341800" y="1251091"/>
                  </a:lnTo>
                  <a:lnTo>
                    <a:pt x="2317687" y="1208003"/>
                  </a:lnTo>
                  <a:lnTo>
                    <a:pt x="2294144" y="1164601"/>
                  </a:lnTo>
                  <a:lnTo>
                    <a:pt x="2271176" y="1120892"/>
                  </a:lnTo>
                  <a:lnTo>
                    <a:pt x="2248788" y="1076885"/>
                  </a:lnTo>
                  <a:lnTo>
                    <a:pt x="2226983" y="1032587"/>
                  </a:lnTo>
                  <a:lnTo>
                    <a:pt x="2205767" y="988005"/>
                  </a:lnTo>
                  <a:lnTo>
                    <a:pt x="2185143" y="943148"/>
                  </a:lnTo>
                  <a:lnTo>
                    <a:pt x="2165115" y="898023"/>
                  </a:lnTo>
                  <a:lnTo>
                    <a:pt x="2145689" y="852638"/>
                  </a:lnTo>
                  <a:lnTo>
                    <a:pt x="2126869" y="807000"/>
                  </a:lnTo>
                  <a:lnTo>
                    <a:pt x="2108659" y="761118"/>
                  </a:lnTo>
                  <a:lnTo>
                    <a:pt x="2091063" y="714998"/>
                  </a:lnTo>
                  <a:lnTo>
                    <a:pt x="2074086" y="668650"/>
                  </a:lnTo>
                  <a:lnTo>
                    <a:pt x="2057732" y="622079"/>
                  </a:lnTo>
                  <a:lnTo>
                    <a:pt x="2042005" y="575295"/>
                  </a:lnTo>
                  <a:lnTo>
                    <a:pt x="2026911" y="528304"/>
                  </a:lnTo>
                  <a:lnTo>
                    <a:pt x="2012452" y="481115"/>
                  </a:lnTo>
                  <a:lnTo>
                    <a:pt x="1998634" y="433735"/>
                  </a:lnTo>
                  <a:lnTo>
                    <a:pt x="1985462" y="386172"/>
                  </a:lnTo>
                  <a:lnTo>
                    <a:pt x="1972939" y="338434"/>
                  </a:lnTo>
                  <a:lnTo>
                    <a:pt x="1961069" y="290527"/>
                  </a:lnTo>
                  <a:lnTo>
                    <a:pt x="1949858" y="242461"/>
                  </a:lnTo>
                  <a:lnTo>
                    <a:pt x="1939309" y="194243"/>
                  </a:lnTo>
                  <a:lnTo>
                    <a:pt x="1929427" y="145879"/>
                  </a:lnTo>
                  <a:lnTo>
                    <a:pt x="1920216" y="97379"/>
                  </a:lnTo>
                  <a:lnTo>
                    <a:pt x="1911681" y="48750"/>
                  </a:lnTo>
                  <a:lnTo>
                    <a:pt x="1903826" y="0"/>
                  </a:lnTo>
                  <a:close/>
                </a:path>
              </a:pathLst>
            </a:custGeom>
            <a:solidFill>
              <a:srgbClr val="FFFFFF"/>
            </a:solidFill>
          </p:spPr>
          <p:txBody>
            <a:bodyPr wrap="square" lIns="0" tIns="0" rIns="0" bIns="0" rtlCol="0"/>
            <a:lstStyle/>
            <a:p>
              <a:endParaRPr dirty="0"/>
            </a:p>
          </p:txBody>
        </p:sp>
        <p:sp>
          <p:nvSpPr>
            <p:cNvPr id="14" name="object 14"/>
            <p:cNvSpPr/>
            <p:nvPr/>
          </p:nvSpPr>
          <p:spPr>
            <a:xfrm>
              <a:off x="4205323" y="9303397"/>
              <a:ext cx="2371725" cy="1295400"/>
            </a:xfrm>
            <a:custGeom>
              <a:avLst/>
              <a:gdLst/>
              <a:ahLst/>
              <a:cxnLst/>
              <a:rect l="l" t="t" r="r" b="b"/>
              <a:pathLst>
                <a:path w="2371725" h="1295400">
                  <a:moveTo>
                    <a:pt x="422981" y="0"/>
                  </a:moveTo>
                  <a:lnTo>
                    <a:pt x="360474" y="2109"/>
                  </a:lnTo>
                  <a:lnTo>
                    <a:pt x="300815" y="8236"/>
                  </a:lnTo>
                  <a:lnTo>
                    <a:pt x="244659" y="18080"/>
                  </a:lnTo>
                  <a:lnTo>
                    <a:pt x="192659" y="31341"/>
                  </a:lnTo>
                  <a:lnTo>
                    <a:pt x="145470" y="47717"/>
                  </a:lnTo>
                  <a:lnTo>
                    <a:pt x="103747" y="66908"/>
                  </a:lnTo>
                  <a:lnTo>
                    <a:pt x="68142" y="88612"/>
                  </a:lnTo>
                  <a:lnTo>
                    <a:pt x="17907" y="138358"/>
                  </a:lnTo>
                  <a:lnTo>
                    <a:pt x="0" y="194549"/>
                  </a:lnTo>
                  <a:lnTo>
                    <a:pt x="10009" y="236782"/>
                  </a:lnTo>
                  <a:lnTo>
                    <a:pt x="38602" y="275800"/>
                  </a:lnTo>
                  <a:lnTo>
                    <a:pt x="83625" y="310620"/>
                  </a:lnTo>
                  <a:lnTo>
                    <a:pt x="142927" y="340261"/>
                  </a:lnTo>
                  <a:lnTo>
                    <a:pt x="1589857" y="1203586"/>
                  </a:lnTo>
                  <a:lnTo>
                    <a:pt x="1626217" y="1226375"/>
                  </a:lnTo>
                  <a:lnTo>
                    <a:pt x="1681053" y="1251103"/>
                  </a:lnTo>
                  <a:lnTo>
                    <a:pt x="1727098" y="1266184"/>
                  </a:lnTo>
                  <a:lnTo>
                    <a:pt x="1777423" y="1278374"/>
                  </a:lnTo>
                  <a:lnTo>
                    <a:pt x="1831463" y="1287409"/>
                  </a:lnTo>
                  <a:lnTo>
                    <a:pt x="1888652" y="1293024"/>
                  </a:lnTo>
                  <a:lnTo>
                    <a:pt x="1948422" y="1294955"/>
                  </a:lnTo>
                  <a:lnTo>
                    <a:pt x="2010927" y="1292846"/>
                  </a:lnTo>
                  <a:lnTo>
                    <a:pt x="2070583" y="1286718"/>
                  </a:lnTo>
                  <a:lnTo>
                    <a:pt x="2126738" y="1276874"/>
                  </a:lnTo>
                  <a:lnTo>
                    <a:pt x="2178736" y="1263614"/>
                  </a:lnTo>
                  <a:lnTo>
                    <a:pt x="2225924" y="1247238"/>
                  </a:lnTo>
                  <a:lnTo>
                    <a:pt x="2267647" y="1228048"/>
                  </a:lnTo>
                  <a:lnTo>
                    <a:pt x="2303251" y="1206345"/>
                  </a:lnTo>
                  <a:lnTo>
                    <a:pt x="2353485" y="1156602"/>
                  </a:lnTo>
                  <a:lnTo>
                    <a:pt x="2371393" y="1100416"/>
                  </a:lnTo>
                  <a:lnTo>
                    <a:pt x="2132989" y="919855"/>
                  </a:lnTo>
                  <a:lnTo>
                    <a:pt x="1608500" y="610571"/>
                  </a:lnTo>
                  <a:lnTo>
                    <a:pt x="1084011" y="318201"/>
                  </a:lnTo>
                  <a:lnTo>
                    <a:pt x="845607" y="188381"/>
                  </a:lnTo>
                  <a:lnTo>
                    <a:pt x="839330" y="160421"/>
                  </a:lnTo>
                  <a:lnTo>
                    <a:pt x="802559" y="108729"/>
                  </a:lnTo>
                  <a:lnTo>
                    <a:pt x="737609" y="64569"/>
                  </a:lnTo>
                  <a:lnTo>
                    <a:pt x="696107" y="46023"/>
                  </a:lnTo>
                  <a:lnTo>
                    <a:pt x="649409" y="30212"/>
                  </a:lnTo>
                  <a:lnTo>
                    <a:pt x="598131" y="17420"/>
                  </a:lnTo>
                  <a:lnTo>
                    <a:pt x="542890" y="7931"/>
                  </a:lnTo>
                  <a:lnTo>
                    <a:pt x="484301" y="2030"/>
                  </a:lnTo>
                  <a:lnTo>
                    <a:pt x="422981" y="0"/>
                  </a:lnTo>
                  <a:close/>
                </a:path>
              </a:pathLst>
            </a:custGeom>
            <a:solidFill>
              <a:srgbClr val="EDEDED"/>
            </a:solidFill>
          </p:spPr>
          <p:txBody>
            <a:bodyPr wrap="square" lIns="0" tIns="0" rIns="0" bIns="0" rtlCol="0"/>
            <a:lstStyle/>
            <a:p>
              <a:endParaRPr dirty="0"/>
            </a:p>
          </p:txBody>
        </p:sp>
        <p:sp>
          <p:nvSpPr>
            <p:cNvPr id="15" name="object 15"/>
            <p:cNvSpPr/>
            <p:nvPr/>
          </p:nvSpPr>
          <p:spPr>
            <a:xfrm>
              <a:off x="1295435" y="6269667"/>
              <a:ext cx="1892300" cy="2107565"/>
            </a:xfrm>
            <a:custGeom>
              <a:avLst/>
              <a:gdLst/>
              <a:ahLst/>
              <a:cxnLst/>
              <a:rect l="l" t="t" r="r" b="b"/>
              <a:pathLst>
                <a:path w="1892300" h="2107565">
                  <a:moveTo>
                    <a:pt x="1640180" y="0"/>
                  </a:moveTo>
                  <a:lnTo>
                    <a:pt x="0" y="974839"/>
                  </a:lnTo>
                  <a:lnTo>
                    <a:pt x="250610" y="2073800"/>
                  </a:lnTo>
                  <a:lnTo>
                    <a:pt x="256097" y="2088037"/>
                  </a:lnTo>
                  <a:lnTo>
                    <a:pt x="264807" y="2098521"/>
                  </a:lnTo>
                  <a:lnTo>
                    <a:pt x="276067" y="2104997"/>
                  </a:lnTo>
                  <a:lnTo>
                    <a:pt x="289205" y="2107213"/>
                  </a:lnTo>
                  <a:lnTo>
                    <a:pt x="295783" y="2106718"/>
                  </a:lnTo>
                  <a:lnTo>
                    <a:pt x="1850844" y="1187094"/>
                  </a:lnTo>
                  <a:lnTo>
                    <a:pt x="1884464" y="1148267"/>
                  </a:lnTo>
                  <a:lnTo>
                    <a:pt x="1891688" y="1123512"/>
                  </a:lnTo>
                  <a:lnTo>
                    <a:pt x="1890811" y="1098971"/>
                  </a:lnTo>
                  <a:lnTo>
                    <a:pt x="1640180" y="0"/>
                  </a:lnTo>
                  <a:close/>
                </a:path>
              </a:pathLst>
            </a:custGeom>
            <a:solidFill>
              <a:srgbClr val="FFFFFF"/>
            </a:solidFill>
          </p:spPr>
          <p:txBody>
            <a:bodyPr wrap="square" lIns="0" tIns="0" rIns="0" bIns="0" rtlCol="0"/>
            <a:lstStyle/>
            <a:p>
              <a:endParaRPr dirty="0"/>
            </a:p>
          </p:txBody>
        </p:sp>
        <p:sp>
          <p:nvSpPr>
            <p:cNvPr id="16" name="object 16"/>
            <p:cNvSpPr/>
            <p:nvPr/>
          </p:nvSpPr>
          <p:spPr>
            <a:xfrm>
              <a:off x="6726884" y="8161228"/>
              <a:ext cx="12065" cy="13335"/>
            </a:xfrm>
            <a:custGeom>
              <a:avLst/>
              <a:gdLst/>
              <a:ahLst/>
              <a:cxnLst/>
              <a:rect l="l" t="t" r="r" b="b"/>
              <a:pathLst>
                <a:path w="12065" h="13334">
                  <a:moveTo>
                    <a:pt x="5204" y="0"/>
                  </a:moveTo>
                  <a:lnTo>
                    <a:pt x="2198" y="2743"/>
                  </a:lnTo>
                  <a:lnTo>
                    <a:pt x="1099" y="6282"/>
                  </a:lnTo>
                  <a:lnTo>
                    <a:pt x="0" y="9832"/>
                  </a:lnTo>
                  <a:lnTo>
                    <a:pt x="1193" y="12837"/>
                  </a:lnTo>
                  <a:lnTo>
                    <a:pt x="6690" y="13193"/>
                  </a:lnTo>
                  <a:lnTo>
                    <a:pt x="9497" y="9999"/>
                  </a:lnTo>
                  <a:lnTo>
                    <a:pt x="11570" y="3329"/>
                  </a:lnTo>
                  <a:lnTo>
                    <a:pt x="10376" y="324"/>
                  </a:lnTo>
                  <a:lnTo>
                    <a:pt x="5204" y="0"/>
                  </a:lnTo>
                  <a:close/>
                </a:path>
              </a:pathLst>
            </a:custGeom>
            <a:solidFill>
              <a:srgbClr val="49495B"/>
            </a:solidFill>
          </p:spPr>
          <p:txBody>
            <a:bodyPr wrap="square" lIns="0" tIns="0" rIns="0" bIns="0" rtlCol="0"/>
            <a:lstStyle/>
            <a:p>
              <a:endParaRPr dirty="0"/>
            </a:p>
          </p:txBody>
        </p:sp>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1270885" y="5895280"/>
              <a:ext cx="5168040" cy="4662013"/>
            </a:xfrm>
            <a:prstGeom prst="rect">
              <a:avLst/>
            </a:prstGeom>
          </p:spPr>
        </p:pic>
      </p:grpSp>
      <p:sp>
        <p:nvSpPr>
          <p:cNvPr id="18" name="object 18"/>
          <p:cNvSpPr txBox="1">
            <a:spLocks noGrp="1"/>
          </p:cNvSpPr>
          <p:nvPr>
            <p:ph type="title"/>
          </p:nvPr>
        </p:nvSpPr>
        <p:spPr>
          <a:xfrm>
            <a:off x="9076028" y="1291852"/>
            <a:ext cx="2745606" cy="773930"/>
          </a:xfrm>
          <a:prstGeom prst="rect">
            <a:avLst/>
          </a:prstGeom>
        </p:spPr>
        <p:txBody>
          <a:bodyPr vert="horz" wrap="square" lIns="0" tIns="12065" rIns="0" bIns="0" rtlCol="0">
            <a:spAutoFit/>
          </a:bodyPr>
          <a:lstStyle/>
          <a:p>
            <a:pPr marL="12700">
              <a:lnSpc>
                <a:spcPct val="100000"/>
              </a:lnSpc>
              <a:spcBef>
                <a:spcPts val="95"/>
              </a:spcBef>
            </a:pPr>
            <a:r>
              <a:rPr lang="en" sz="4950" b="1" spc="-150" dirty="0">
                <a:solidFill>
                  <a:srgbClr val="F7D842"/>
                </a:solidFill>
              </a:rPr>
              <a:t>CONTEXT</a:t>
            </a:r>
            <a:endParaRPr lang="fr-FR" sz="4950" b="1" spc="-150" dirty="0"/>
          </a:p>
        </p:txBody>
      </p:sp>
      <p:sp>
        <p:nvSpPr>
          <p:cNvPr id="19" name="object 19"/>
          <p:cNvSpPr txBox="1"/>
          <p:nvPr/>
        </p:nvSpPr>
        <p:spPr>
          <a:xfrm>
            <a:off x="9076028" y="2217182"/>
            <a:ext cx="4695825" cy="1106170"/>
          </a:xfrm>
          <a:prstGeom prst="rect">
            <a:avLst/>
          </a:prstGeom>
        </p:spPr>
        <p:txBody>
          <a:bodyPr vert="horz" wrap="square" lIns="0" tIns="3175" rIns="0" bIns="0" rtlCol="0">
            <a:spAutoFit/>
          </a:bodyPr>
          <a:lstStyle/>
          <a:p>
            <a:pPr marL="12700" marR="5080">
              <a:lnSpc>
                <a:spcPct val="105100"/>
              </a:lnSpc>
              <a:spcBef>
                <a:spcPts val="25"/>
              </a:spcBef>
            </a:pPr>
            <a:r>
              <a:rPr lang="en" sz="1700" spc="90" dirty="0">
                <a:solidFill>
                  <a:srgbClr val="231F20"/>
                </a:solidFill>
                <a:latin typeface="Calibri"/>
                <a:cs typeface="Calibri"/>
              </a:rPr>
              <a:t>There is a </a:t>
            </a:r>
            <a:r>
              <a:rPr lang="en" sz="1700" b="1" spc="55" dirty="0">
                <a:solidFill>
                  <a:srgbClr val="231F20"/>
                </a:solidFill>
                <a:latin typeface="Calibri"/>
                <a:cs typeface="Calibri"/>
              </a:rPr>
              <a:t>shortage of talent </a:t>
            </a:r>
            <a:r>
              <a:rPr lang="en" sz="1700" dirty="0">
                <a:solidFill>
                  <a:srgbClr val="231F20"/>
                </a:solidFill>
                <a:latin typeface="Calibri"/>
                <a:cs typeface="Calibri"/>
              </a:rPr>
              <a:t>in the field of cybersecurity with 60,000 positions to be filled in France and, more generally, </a:t>
            </a:r>
            <a:r>
              <a:rPr lang="en" sz="1700" b="1" spc="70" dirty="0">
                <a:solidFill>
                  <a:srgbClr val="231F20"/>
                </a:solidFill>
                <a:latin typeface="Calibri"/>
                <a:cs typeface="Calibri"/>
              </a:rPr>
              <a:t>several million positions without candidates </a:t>
            </a:r>
            <a:r>
              <a:rPr lang="en" sz="1700" dirty="0">
                <a:solidFill>
                  <a:srgbClr val="231F20"/>
                </a:solidFill>
                <a:latin typeface="Calibri"/>
                <a:cs typeface="Calibri"/>
              </a:rPr>
              <a:t>worldwide.</a:t>
            </a:r>
            <a:endParaRPr sz="1700" dirty="0">
              <a:latin typeface="Calibri"/>
              <a:cs typeface="Calibri"/>
            </a:endParaRPr>
          </a:p>
        </p:txBody>
      </p:sp>
      <p:sp>
        <p:nvSpPr>
          <p:cNvPr id="20" name="object 20"/>
          <p:cNvSpPr txBox="1"/>
          <p:nvPr/>
        </p:nvSpPr>
        <p:spPr>
          <a:xfrm>
            <a:off x="9076028" y="3578396"/>
            <a:ext cx="4593590" cy="2195195"/>
          </a:xfrm>
          <a:prstGeom prst="rect">
            <a:avLst/>
          </a:prstGeom>
        </p:spPr>
        <p:txBody>
          <a:bodyPr vert="horz" wrap="square" lIns="0" tIns="3175" rIns="0" bIns="0" rtlCol="0">
            <a:spAutoFit/>
          </a:bodyPr>
          <a:lstStyle/>
          <a:p>
            <a:pPr marL="12700" marR="5080">
              <a:lnSpc>
                <a:spcPct val="105100"/>
              </a:lnSpc>
              <a:spcBef>
                <a:spcPts val="25"/>
              </a:spcBef>
            </a:pPr>
            <a:r>
              <a:rPr lang="en" sz="1700" spc="80" dirty="0">
                <a:solidFill>
                  <a:srgbClr val="231F20"/>
                </a:solidFill>
                <a:latin typeface="Calibri"/>
                <a:cs typeface="Calibri"/>
              </a:rPr>
              <a:t>The profiles sought are varied: no need to be good at maths or a computer geek, but for those who are, there are of course very technical jobs – everyone can find their way around / no divide. </a:t>
            </a:r>
            <a:r>
              <a:rPr lang="en" sz="1700" b="1" spc="65" dirty="0">
                <a:solidFill>
                  <a:srgbClr val="231F20"/>
                </a:solidFill>
                <a:latin typeface="Calibri"/>
                <a:cs typeface="Calibri"/>
              </a:rPr>
              <a:t>Math and programming are useful in the field of cybersecurity, but they are not a necessity.</a:t>
            </a:r>
            <a:endParaRPr sz="1700" b="1" dirty="0">
              <a:latin typeface="Calibri"/>
              <a:cs typeface="Calibri"/>
            </a:endParaRPr>
          </a:p>
        </p:txBody>
      </p:sp>
      <p:sp>
        <p:nvSpPr>
          <p:cNvPr id="21" name="object 21"/>
          <p:cNvSpPr txBox="1"/>
          <p:nvPr/>
        </p:nvSpPr>
        <p:spPr>
          <a:xfrm>
            <a:off x="9076029" y="6028584"/>
            <a:ext cx="4625975" cy="2195195"/>
          </a:xfrm>
          <a:prstGeom prst="rect">
            <a:avLst/>
          </a:prstGeom>
        </p:spPr>
        <p:txBody>
          <a:bodyPr vert="horz" wrap="square" lIns="0" tIns="3175" rIns="0" bIns="0" rtlCol="0">
            <a:spAutoFit/>
          </a:bodyPr>
          <a:lstStyle/>
          <a:p>
            <a:pPr marL="12700" marR="5080">
              <a:lnSpc>
                <a:spcPct val="105100"/>
              </a:lnSpc>
              <a:spcBef>
                <a:spcPts val="25"/>
              </a:spcBef>
            </a:pPr>
            <a:r>
              <a:rPr lang="en" sz="1700" spc="80" dirty="0">
                <a:solidFill>
                  <a:srgbClr val="231F20"/>
                </a:solidFill>
                <a:latin typeface="Calibri"/>
                <a:cs typeface="Calibri"/>
              </a:rPr>
              <a:t>Cybersecurity jobs cover a </a:t>
            </a:r>
            <a:r>
              <a:rPr lang="en" sz="1700" b="1" spc="70" dirty="0">
                <a:solidFill>
                  <a:srgbClr val="231F20"/>
                </a:solidFill>
                <a:latin typeface="Calibri"/>
                <a:cs typeface="Calibri"/>
              </a:rPr>
              <a:t>wide range of skills</a:t>
            </a:r>
            <a:r>
              <a:rPr lang="en" sz="1700" dirty="0">
                <a:solidFill>
                  <a:srgbClr val="231F20"/>
                </a:solidFill>
                <a:latin typeface="Calibri"/>
                <a:cs typeface="Calibri"/>
              </a:rPr>
              <a:t>. Among the most common jobs are the ethical hacker, the cybersecurity consultant, the security incident analyst or the Information Systems Security Manager (CISO), but also the jobs of salespeople, cyber project managers or marketing managers.</a:t>
            </a:r>
            <a:endParaRPr sz="1700" dirty="0">
              <a:latin typeface="Calibri"/>
              <a:cs typeface="Calibri"/>
            </a:endParaRPr>
          </a:p>
        </p:txBody>
      </p:sp>
      <p:sp>
        <p:nvSpPr>
          <p:cNvPr id="22" name="object 22"/>
          <p:cNvSpPr txBox="1"/>
          <p:nvPr/>
        </p:nvSpPr>
        <p:spPr>
          <a:xfrm>
            <a:off x="9076029" y="8478771"/>
            <a:ext cx="4718685" cy="1378585"/>
          </a:xfrm>
          <a:prstGeom prst="rect">
            <a:avLst/>
          </a:prstGeom>
        </p:spPr>
        <p:txBody>
          <a:bodyPr vert="horz" wrap="square" lIns="0" tIns="3175" rIns="0" bIns="0" rtlCol="0">
            <a:spAutoFit/>
          </a:bodyPr>
          <a:lstStyle/>
          <a:p>
            <a:pPr marL="12700" marR="5080">
              <a:lnSpc>
                <a:spcPct val="105100"/>
              </a:lnSpc>
              <a:spcBef>
                <a:spcPts val="25"/>
              </a:spcBef>
            </a:pPr>
            <a:r>
              <a:rPr lang="en" sz="1700" b="1" spc="90" dirty="0">
                <a:solidFill>
                  <a:srgbClr val="231F20"/>
                </a:solidFill>
                <a:latin typeface="Calibri"/>
                <a:cs typeface="Calibri"/>
              </a:rPr>
              <a:t>There are many recruitment opportunities </a:t>
            </a:r>
            <a:r>
              <a:rPr lang="en" sz="1700" dirty="0">
                <a:solidFill>
                  <a:srgbClr val="231F20"/>
                </a:solidFill>
                <a:latin typeface="Calibri"/>
                <a:cs typeface="Calibri"/>
              </a:rPr>
              <a:t>with an attractive salary (higher than average) and career development (evolution towards different positions throughout one's professional life, etc.).</a:t>
            </a:r>
            <a:endParaRPr sz="1700" dirty="0">
              <a:latin typeface="Calibri"/>
              <a:cs typeface="Calibri"/>
            </a:endParaRPr>
          </a:p>
        </p:txBody>
      </p:sp>
      <p:sp>
        <p:nvSpPr>
          <p:cNvPr id="23" name="object 23"/>
          <p:cNvSpPr txBox="1"/>
          <p:nvPr/>
        </p:nvSpPr>
        <p:spPr>
          <a:xfrm>
            <a:off x="14110109" y="2216687"/>
            <a:ext cx="4925060" cy="2195195"/>
          </a:xfrm>
          <a:prstGeom prst="rect">
            <a:avLst/>
          </a:prstGeom>
        </p:spPr>
        <p:txBody>
          <a:bodyPr vert="horz" wrap="square" lIns="0" tIns="3175" rIns="0" bIns="0" rtlCol="0">
            <a:spAutoFit/>
          </a:bodyPr>
          <a:lstStyle/>
          <a:p>
            <a:pPr marL="12700" marR="161925">
              <a:lnSpc>
                <a:spcPct val="105100"/>
              </a:lnSpc>
              <a:spcBef>
                <a:spcPts val="25"/>
              </a:spcBef>
            </a:pPr>
            <a:r>
              <a:rPr lang="en" sz="1700" spc="90" dirty="0">
                <a:solidFill>
                  <a:srgbClr val="231F20"/>
                </a:solidFill>
                <a:latin typeface="Calibri"/>
                <a:cs typeface="Calibri"/>
              </a:rPr>
              <a:t>It is difficult to give an exhaustive list of the qualities required to work in the field of cybersecurity because the positions to be filled are very varied. However, the following qualities are generally observed: </a:t>
            </a:r>
            <a:r>
              <a:rPr lang="en" sz="1700" b="1" dirty="0">
                <a:solidFill>
                  <a:srgbClr val="231F20"/>
                </a:solidFill>
                <a:latin typeface="Calibri"/>
                <a:cs typeface="Calibri"/>
              </a:rPr>
              <a:t>a good knowledge of</a:t>
            </a:r>
            <a:endParaRPr sz="1700" b="1" dirty="0">
              <a:latin typeface="Calibri"/>
              <a:cs typeface="Calibri"/>
            </a:endParaRPr>
          </a:p>
          <a:p>
            <a:pPr marL="12700" marR="5080">
              <a:lnSpc>
                <a:spcPct val="105100"/>
              </a:lnSpc>
            </a:pPr>
            <a:r>
              <a:rPr lang="en" sz="1700" b="1" dirty="0">
                <a:solidFill>
                  <a:srgbClr val="231F20"/>
                </a:solidFill>
                <a:latin typeface="Calibri"/>
                <a:cs typeface="Calibri"/>
              </a:rPr>
              <a:t>digital technologies, good analytical and critical thinking skills and intellectual curiosity.</a:t>
            </a:r>
            <a:endParaRPr sz="1700" b="1" dirty="0">
              <a:latin typeface="Calibri"/>
              <a:cs typeface="Calibri"/>
            </a:endParaRPr>
          </a:p>
        </p:txBody>
      </p:sp>
      <p:sp>
        <p:nvSpPr>
          <p:cNvPr id="24" name="object 24"/>
          <p:cNvSpPr txBox="1"/>
          <p:nvPr/>
        </p:nvSpPr>
        <p:spPr>
          <a:xfrm>
            <a:off x="14110109" y="4666874"/>
            <a:ext cx="5162141" cy="4943982"/>
          </a:xfrm>
          <a:prstGeom prst="rect">
            <a:avLst/>
          </a:prstGeom>
        </p:spPr>
        <p:txBody>
          <a:bodyPr vert="horz" wrap="square" lIns="0" tIns="3175" rIns="0" bIns="0" rtlCol="0">
            <a:spAutoFit/>
          </a:bodyPr>
          <a:lstStyle/>
          <a:p>
            <a:pPr marL="12700" marR="5080">
              <a:lnSpc>
                <a:spcPct val="105100"/>
              </a:lnSpc>
              <a:spcBef>
                <a:spcPts val="25"/>
              </a:spcBef>
            </a:pPr>
            <a:r>
              <a:rPr lang="en" sz="1700" spc="80" dirty="0">
                <a:solidFill>
                  <a:srgbClr val="231F20"/>
                </a:solidFill>
                <a:latin typeface="Calibri"/>
                <a:cs typeface="Calibri"/>
              </a:rPr>
              <a:t>Cybersecurity jobs are jobs that </a:t>
            </a:r>
            <a:br>
              <a:rPr lang="fr-FR" sz="1700" spc="-25" dirty="0">
                <a:solidFill>
                  <a:srgbClr val="231F20"/>
                </a:solidFill>
                <a:latin typeface="Calibri"/>
                <a:cs typeface="Calibri"/>
              </a:rPr>
            </a:br>
            <a:r>
              <a:rPr lang="en" sz="1700" dirty="0">
                <a:solidFill>
                  <a:srgbClr val="231F20"/>
                </a:solidFill>
                <a:latin typeface="Calibri"/>
                <a:cs typeface="Calibri"/>
              </a:rPr>
              <a:t>make </a:t>
            </a:r>
            <a:r>
              <a:rPr lang="en" sz="1700" b="1" spc="55" dirty="0">
                <a:solidFill>
                  <a:srgbClr val="231F20"/>
                </a:solidFill>
                <a:latin typeface="Calibri"/>
                <a:cs typeface="Calibri"/>
              </a:rPr>
              <a:t>sense:</a:t>
            </a:r>
            <a:endParaRPr sz="1700" dirty="0">
              <a:latin typeface="Calibri"/>
              <a:cs typeface="Calibri"/>
            </a:endParaRPr>
          </a:p>
          <a:p>
            <a:pPr marL="704215" marR="111125" indent="-285750">
              <a:lnSpc>
                <a:spcPct val="104800"/>
              </a:lnSpc>
              <a:spcBef>
                <a:spcPts val="670"/>
              </a:spcBef>
              <a:buFont typeface="Arial" panose="020B0604020202020204" pitchFamily="34" charset="0"/>
              <a:buChar char="•"/>
              <a:tabLst>
                <a:tab pos="549275" algn="l"/>
              </a:tabLst>
            </a:pPr>
            <a:r>
              <a:rPr lang="en" sz="1700" spc="75" dirty="0">
                <a:solidFill>
                  <a:srgbClr val="231F20"/>
                </a:solidFill>
                <a:latin typeface="Calibri"/>
                <a:cs typeface="Calibri"/>
              </a:rPr>
              <a:t>These jobs are important because they allow you</a:t>
            </a:r>
            <a:r>
              <a:rPr lang="en" sz="1700" b="1" dirty="0">
                <a:solidFill>
                  <a:srgbClr val="231F20"/>
                </a:solidFill>
                <a:latin typeface="Calibri"/>
                <a:cs typeface="Calibri"/>
              </a:rPr>
              <a:t> to help others protect themselves from malicious people</a:t>
            </a:r>
            <a:r>
              <a:rPr lang="en" sz="1700" spc="65" dirty="0">
                <a:solidFill>
                  <a:srgbClr val="231F20"/>
                </a:solidFill>
                <a:latin typeface="Calibri"/>
                <a:cs typeface="Calibri"/>
              </a:rPr>
              <a:t>, participate in the development of technologies that will contribute to </a:t>
            </a:r>
            <a:r>
              <a:rPr lang="en" sz="1700" b="1" spc="45" dirty="0">
                <a:solidFill>
                  <a:srgbClr val="231F20"/>
                </a:solidFill>
                <a:latin typeface="Calibri"/>
                <a:cs typeface="Calibri"/>
              </a:rPr>
              <a:t>the protection of health </a:t>
            </a:r>
            <a:r>
              <a:rPr lang="en" sz="1700" dirty="0">
                <a:solidFill>
                  <a:srgbClr val="231F20"/>
                </a:solidFill>
                <a:latin typeface="Calibri"/>
                <a:cs typeface="Calibri"/>
              </a:rPr>
              <a:t>(avoid blocking hospitals for example), allow </a:t>
            </a:r>
            <a:r>
              <a:rPr lang="en" sz="1700" b="1" spc="55" dirty="0">
                <a:solidFill>
                  <a:srgbClr val="231F20"/>
                </a:solidFill>
                <a:latin typeface="Calibri"/>
                <a:cs typeface="Calibri"/>
              </a:rPr>
              <a:t>access to reliable information </a:t>
            </a:r>
            <a:r>
              <a:rPr lang="en" sz="1700" spc="-25" dirty="0">
                <a:solidFill>
                  <a:srgbClr val="231F20"/>
                </a:solidFill>
                <a:latin typeface="Calibri"/>
                <a:cs typeface="Calibri"/>
              </a:rPr>
              <a:t>(by removing fake news) or </a:t>
            </a:r>
            <a:r>
              <a:rPr lang="en" sz="1700" b="1" spc="65" dirty="0">
                <a:solidFill>
                  <a:srgbClr val="231F20"/>
                </a:solidFill>
                <a:latin typeface="Calibri"/>
                <a:cs typeface="Calibri"/>
              </a:rPr>
              <a:t>raise awareness of cybersecurity gestures</a:t>
            </a:r>
            <a:r>
              <a:rPr lang="en" sz="1700" spc="50" dirty="0">
                <a:solidFill>
                  <a:srgbClr val="231F20"/>
                </a:solidFill>
                <a:latin typeface="Calibri"/>
                <a:cs typeface="Calibri"/>
              </a:rPr>
              <a:t>.</a:t>
            </a:r>
            <a:endParaRPr sz="1700" dirty="0">
              <a:latin typeface="Calibri"/>
              <a:cs typeface="Calibri"/>
            </a:endParaRPr>
          </a:p>
          <a:p>
            <a:pPr marL="704215" marR="163195" indent="-285750">
              <a:lnSpc>
                <a:spcPct val="104800"/>
              </a:lnSpc>
              <a:spcBef>
                <a:spcPts val="720"/>
              </a:spcBef>
              <a:buFont typeface="Arial" panose="020B0604020202020204" pitchFamily="34" charset="0"/>
              <a:buChar char="•"/>
              <a:tabLst>
                <a:tab pos="549275" algn="l"/>
              </a:tabLst>
            </a:pPr>
            <a:r>
              <a:rPr lang="en" sz="1700" b="1" spc="90" dirty="0">
                <a:solidFill>
                  <a:srgbClr val="231F20"/>
                </a:solidFill>
                <a:latin typeface="Calibri"/>
                <a:cs typeface="Calibri"/>
              </a:rPr>
              <a:t>The sectors of activity are limitless. </a:t>
            </a:r>
            <a:r>
              <a:rPr lang="en" sz="1700" spc="-25" dirty="0">
                <a:solidFill>
                  <a:srgbClr val="231F20"/>
                </a:solidFill>
                <a:latin typeface="Calibri"/>
                <a:cs typeface="Calibri"/>
              </a:rPr>
              <a:t>You can choose to protect a private company or a public organization.</a:t>
            </a:r>
            <a:endParaRPr sz="1700" dirty="0">
              <a:latin typeface="Calibri"/>
              <a:cs typeface="Calibri"/>
            </a:endParaRPr>
          </a:p>
          <a:p>
            <a:pPr marL="704215" marR="97790" indent="-285750">
              <a:lnSpc>
                <a:spcPct val="104900"/>
              </a:lnSpc>
              <a:spcBef>
                <a:spcPts val="775"/>
              </a:spcBef>
              <a:buFont typeface="Arial" panose="020B0604020202020204" pitchFamily="34" charset="0"/>
              <a:buChar char="•"/>
              <a:tabLst>
                <a:tab pos="549275" algn="l"/>
              </a:tabLst>
            </a:pPr>
            <a:r>
              <a:rPr lang="en" sz="1700" spc="110" dirty="0">
                <a:solidFill>
                  <a:srgbClr val="231F20"/>
                </a:solidFill>
                <a:latin typeface="Calibri"/>
                <a:cs typeface="Calibri"/>
              </a:rPr>
              <a:t>Cybersecurity also opens up to </a:t>
            </a:r>
            <a:r>
              <a:rPr lang="en" sz="1700" b="1" spc="55" dirty="0">
                <a:solidFill>
                  <a:srgbClr val="231F20"/>
                </a:solidFill>
                <a:latin typeface="Calibri"/>
                <a:cs typeface="Calibri"/>
              </a:rPr>
              <a:t>international mobility </a:t>
            </a:r>
            <a:r>
              <a:rPr lang="en" sz="1700" spc="60" dirty="0">
                <a:solidFill>
                  <a:srgbClr val="231F20"/>
                </a:solidFill>
                <a:latin typeface="Calibri"/>
                <a:cs typeface="Calibri"/>
              </a:rPr>
              <a:t>because the profession is borderless. We can work on all continents.</a:t>
            </a:r>
            <a:endParaRPr sz="1700" dirty="0">
              <a:latin typeface="Calibri"/>
              <a:cs typeface="Calibri"/>
            </a:endParaRPr>
          </a:p>
        </p:txBody>
      </p:sp>
      <p:sp>
        <p:nvSpPr>
          <p:cNvPr id="25" name="object 25"/>
          <p:cNvSpPr txBox="1"/>
          <p:nvPr/>
        </p:nvSpPr>
        <p:spPr>
          <a:xfrm rot="20220000">
            <a:off x="3826128" y="4699674"/>
            <a:ext cx="1004650" cy="742950"/>
          </a:xfrm>
          <a:prstGeom prst="rect">
            <a:avLst/>
          </a:prstGeom>
        </p:spPr>
        <p:txBody>
          <a:bodyPr vert="horz" wrap="square" lIns="0" tIns="0" rIns="0" bIns="0" rtlCol="0">
            <a:spAutoFit/>
          </a:bodyPr>
          <a:lstStyle/>
          <a:p>
            <a:pPr>
              <a:lnSpc>
                <a:spcPts val="5595"/>
              </a:lnSpc>
            </a:pPr>
            <a:r>
              <a:rPr lang="en" sz="5850" spc="-605" dirty="0">
                <a:latin typeface="Calibri"/>
                <a:cs typeface="Calibri"/>
              </a:rPr>
              <a:t>CV</a:t>
            </a:r>
            <a:endParaRPr sz="5850" dirty="0">
              <a:latin typeface="Calibri"/>
              <a:cs typeface="Calibri"/>
            </a:endParaRPr>
          </a:p>
        </p:txBody>
      </p:sp>
      <p:grpSp>
        <p:nvGrpSpPr>
          <p:cNvPr id="26" name="object 26"/>
          <p:cNvGrpSpPr/>
          <p:nvPr/>
        </p:nvGrpSpPr>
        <p:grpSpPr>
          <a:xfrm>
            <a:off x="3319249" y="4876154"/>
            <a:ext cx="2261870" cy="1956435"/>
            <a:chOff x="3319249" y="4876154"/>
            <a:chExt cx="2261870" cy="1956435"/>
          </a:xfrm>
        </p:grpSpPr>
        <p:sp>
          <p:nvSpPr>
            <p:cNvPr id="27" name="object 27"/>
            <p:cNvSpPr/>
            <p:nvPr/>
          </p:nvSpPr>
          <p:spPr>
            <a:xfrm>
              <a:off x="3319249" y="4876154"/>
              <a:ext cx="536575" cy="798195"/>
            </a:xfrm>
            <a:custGeom>
              <a:avLst/>
              <a:gdLst/>
              <a:ahLst/>
              <a:cxnLst/>
              <a:rect l="l" t="t" r="r" b="b"/>
              <a:pathLst>
                <a:path w="536575" h="798195">
                  <a:moveTo>
                    <a:pt x="423557" y="0"/>
                  </a:moveTo>
                  <a:lnTo>
                    <a:pt x="0" y="203135"/>
                  </a:lnTo>
                  <a:lnTo>
                    <a:pt x="111389" y="797839"/>
                  </a:lnTo>
                  <a:lnTo>
                    <a:pt x="193817" y="757556"/>
                  </a:lnTo>
                  <a:lnTo>
                    <a:pt x="288309" y="712217"/>
                  </a:lnTo>
                  <a:lnTo>
                    <a:pt x="385482" y="666436"/>
                  </a:lnTo>
                  <a:lnTo>
                    <a:pt x="432142" y="644824"/>
                  </a:lnTo>
                  <a:lnTo>
                    <a:pt x="475953" y="624832"/>
                  </a:lnTo>
                  <a:lnTo>
                    <a:pt x="522905" y="603876"/>
                  </a:lnTo>
                  <a:lnTo>
                    <a:pt x="530643" y="600191"/>
                  </a:lnTo>
                  <a:lnTo>
                    <a:pt x="536318" y="588442"/>
                  </a:lnTo>
                  <a:lnTo>
                    <a:pt x="536119" y="577783"/>
                  </a:lnTo>
                  <a:lnTo>
                    <a:pt x="516420" y="402805"/>
                  </a:lnTo>
                  <a:lnTo>
                    <a:pt x="477961" y="213603"/>
                  </a:lnTo>
                  <a:lnTo>
                    <a:pt x="440441" y="62045"/>
                  </a:lnTo>
                  <a:lnTo>
                    <a:pt x="423557" y="0"/>
                  </a:lnTo>
                  <a:close/>
                </a:path>
              </a:pathLst>
            </a:custGeom>
            <a:solidFill>
              <a:srgbClr val="B2B2B2"/>
            </a:solidFill>
          </p:spPr>
          <p:txBody>
            <a:bodyPr wrap="square" lIns="0" tIns="0" rIns="0" bIns="0" rtlCol="0"/>
            <a:lstStyle/>
            <a:p>
              <a:endParaRPr dirty="0"/>
            </a:p>
          </p:txBody>
        </p:sp>
        <p:sp>
          <p:nvSpPr>
            <p:cNvPr id="28" name="object 28"/>
            <p:cNvSpPr/>
            <p:nvPr/>
          </p:nvSpPr>
          <p:spPr>
            <a:xfrm>
              <a:off x="3461400" y="5024118"/>
              <a:ext cx="362585" cy="638175"/>
            </a:xfrm>
            <a:custGeom>
              <a:avLst/>
              <a:gdLst/>
              <a:ahLst/>
              <a:cxnLst/>
              <a:rect l="l" t="t" r="r" b="b"/>
              <a:pathLst>
                <a:path w="362585" h="638175">
                  <a:moveTo>
                    <a:pt x="112198" y="0"/>
                  </a:moveTo>
                  <a:lnTo>
                    <a:pt x="78596" y="19043"/>
                  </a:lnTo>
                  <a:lnTo>
                    <a:pt x="52603" y="56914"/>
                  </a:lnTo>
                  <a:lnTo>
                    <a:pt x="33158" y="102138"/>
                  </a:lnTo>
                  <a:lnTo>
                    <a:pt x="26937" y="143492"/>
                  </a:lnTo>
                  <a:lnTo>
                    <a:pt x="30315" y="185308"/>
                  </a:lnTo>
                  <a:lnTo>
                    <a:pt x="42058" y="224000"/>
                  </a:lnTo>
                  <a:lnTo>
                    <a:pt x="60927" y="255976"/>
                  </a:lnTo>
                  <a:lnTo>
                    <a:pt x="70996" y="267355"/>
                  </a:lnTo>
                  <a:lnTo>
                    <a:pt x="81441" y="278078"/>
                  </a:lnTo>
                  <a:lnTo>
                    <a:pt x="91644" y="289166"/>
                  </a:lnTo>
                  <a:lnTo>
                    <a:pt x="100989" y="301640"/>
                  </a:lnTo>
                  <a:lnTo>
                    <a:pt x="108660" y="316779"/>
                  </a:lnTo>
                  <a:lnTo>
                    <a:pt x="113581" y="334194"/>
                  </a:lnTo>
                  <a:lnTo>
                    <a:pt x="114743" y="352402"/>
                  </a:lnTo>
                  <a:lnTo>
                    <a:pt x="111135" y="369921"/>
                  </a:lnTo>
                  <a:lnTo>
                    <a:pt x="103230" y="383716"/>
                  </a:lnTo>
                  <a:lnTo>
                    <a:pt x="92698" y="393695"/>
                  </a:lnTo>
                  <a:lnTo>
                    <a:pt x="80796" y="401514"/>
                  </a:lnTo>
                  <a:lnTo>
                    <a:pt x="68780" y="408830"/>
                  </a:lnTo>
                  <a:lnTo>
                    <a:pt x="49041" y="425388"/>
                  </a:lnTo>
                  <a:lnTo>
                    <a:pt x="17774" y="473366"/>
                  </a:lnTo>
                  <a:lnTo>
                    <a:pt x="1533" y="534609"/>
                  </a:lnTo>
                  <a:lnTo>
                    <a:pt x="0" y="567254"/>
                  </a:lnTo>
                  <a:lnTo>
                    <a:pt x="2868" y="599512"/>
                  </a:lnTo>
                  <a:lnTo>
                    <a:pt x="10112" y="630091"/>
                  </a:lnTo>
                  <a:lnTo>
                    <a:pt x="11641" y="634614"/>
                  </a:lnTo>
                  <a:lnTo>
                    <a:pt x="15347" y="637902"/>
                  </a:lnTo>
                  <a:lnTo>
                    <a:pt x="18331" y="636708"/>
                  </a:lnTo>
                  <a:lnTo>
                    <a:pt x="359064" y="471876"/>
                  </a:lnTo>
                  <a:lnTo>
                    <a:pt x="362101" y="465886"/>
                  </a:lnTo>
                  <a:lnTo>
                    <a:pt x="362457" y="458777"/>
                  </a:lnTo>
                  <a:lnTo>
                    <a:pt x="360933" y="428632"/>
                  </a:lnTo>
                  <a:lnTo>
                    <a:pt x="344397" y="374096"/>
                  </a:lnTo>
                  <a:lnTo>
                    <a:pt x="312872" y="336419"/>
                  </a:lnTo>
                  <a:lnTo>
                    <a:pt x="272656" y="323106"/>
                  </a:lnTo>
                  <a:lnTo>
                    <a:pt x="251843" y="326540"/>
                  </a:lnTo>
                  <a:lnTo>
                    <a:pt x="238632" y="331614"/>
                  </a:lnTo>
                  <a:lnTo>
                    <a:pt x="231995" y="333633"/>
                  </a:lnTo>
                  <a:lnTo>
                    <a:pt x="195960" y="311807"/>
                  </a:lnTo>
                  <a:lnTo>
                    <a:pt x="190440" y="288241"/>
                  </a:lnTo>
                  <a:lnTo>
                    <a:pt x="190707" y="275574"/>
                  </a:lnTo>
                  <a:lnTo>
                    <a:pt x="193049" y="263285"/>
                  </a:lnTo>
                  <a:lnTo>
                    <a:pt x="194420" y="262385"/>
                  </a:lnTo>
                  <a:lnTo>
                    <a:pt x="200914" y="238394"/>
                  </a:lnTo>
                  <a:lnTo>
                    <a:pt x="205699" y="213637"/>
                  </a:lnTo>
                  <a:lnTo>
                    <a:pt x="208734" y="188378"/>
                  </a:lnTo>
                  <a:lnTo>
                    <a:pt x="209980" y="162880"/>
                  </a:lnTo>
                  <a:lnTo>
                    <a:pt x="208495" y="127489"/>
                  </a:lnTo>
                  <a:lnTo>
                    <a:pt x="192951" y="61587"/>
                  </a:lnTo>
                  <a:lnTo>
                    <a:pt x="158935" y="13668"/>
                  </a:lnTo>
                  <a:lnTo>
                    <a:pt x="136196" y="1758"/>
                  </a:lnTo>
                  <a:lnTo>
                    <a:pt x="112198" y="0"/>
                  </a:lnTo>
                  <a:close/>
                </a:path>
              </a:pathLst>
            </a:custGeom>
            <a:solidFill>
              <a:srgbClr val="FFFFFF"/>
            </a:solidFill>
          </p:spPr>
          <p:txBody>
            <a:bodyPr wrap="square" lIns="0" tIns="0" rIns="0" bIns="0" rtlCol="0"/>
            <a:lstStyle/>
            <a:p>
              <a:endParaRPr dirty="0"/>
            </a:p>
          </p:txBody>
        </p:sp>
        <p:sp>
          <p:nvSpPr>
            <p:cNvPr id="29" name="object 29"/>
            <p:cNvSpPr/>
            <p:nvPr/>
          </p:nvSpPr>
          <p:spPr>
            <a:xfrm>
              <a:off x="3674046" y="5153577"/>
              <a:ext cx="1535430" cy="798195"/>
            </a:xfrm>
            <a:custGeom>
              <a:avLst/>
              <a:gdLst/>
              <a:ahLst/>
              <a:cxnLst/>
              <a:rect l="l" t="t" r="r" b="b"/>
              <a:pathLst>
                <a:path w="1535429" h="798195">
                  <a:moveTo>
                    <a:pt x="1435950" y="20586"/>
                  </a:moveTo>
                  <a:lnTo>
                    <a:pt x="1432979" y="11582"/>
                  </a:lnTo>
                  <a:lnTo>
                    <a:pt x="1426387" y="4216"/>
                  </a:lnTo>
                  <a:lnTo>
                    <a:pt x="1417980" y="419"/>
                  </a:lnTo>
                  <a:lnTo>
                    <a:pt x="1408658" y="0"/>
                  </a:lnTo>
                  <a:lnTo>
                    <a:pt x="1399324" y="2743"/>
                  </a:lnTo>
                  <a:lnTo>
                    <a:pt x="11798" y="659752"/>
                  </a:lnTo>
                  <a:lnTo>
                    <a:pt x="4457" y="665899"/>
                  </a:lnTo>
                  <a:lnTo>
                    <a:pt x="520" y="674687"/>
                  </a:lnTo>
                  <a:lnTo>
                    <a:pt x="0" y="684428"/>
                  </a:lnTo>
                  <a:lnTo>
                    <a:pt x="2959" y="693432"/>
                  </a:lnTo>
                  <a:lnTo>
                    <a:pt x="9563" y="700798"/>
                  </a:lnTo>
                  <a:lnTo>
                    <a:pt x="17970" y="704583"/>
                  </a:lnTo>
                  <a:lnTo>
                    <a:pt x="27292" y="705002"/>
                  </a:lnTo>
                  <a:lnTo>
                    <a:pt x="36626" y="702246"/>
                  </a:lnTo>
                  <a:lnTo>
                    <a:pt x="1424152" y="45237"/>
                  </a:lnTo>
                  <a:lnTo>
                    <a:pt x="1431493" y="39103"/>
                  </a:lnTo>
                  <a:lnTo>
                    <a:pt x="1435430" y="30314"/>
                  </a:lnTo>
                  <a:lnTo>
                    <a:pt x="1435950" y="20586"/>
                  </a:lnTo>
                  <a:close/>
                </a:path>
                <a:path w="1535429" h="798195">
                  <a:moveTo>
                    <a:pt x="1453845" y="156997"/>
                  </a:moveTo>
                  <a:lnTo>
                    <a:pt x="1450530" y="139547"/>
                  </a:lnTo>
                  <a:lnTo>
                    <a:pt x="1436776" y="127774"/>
                  </a:lnTo>
                  <a:lnTo>
                    <a:pt x="1417231" y="129667"/>
                  </a:lnTo>
                  <a:lnTo>
                    <a:pt x="1326400" y="178790"/>
                  </a:lnTo>
                  <a:lnTo>
                    <a:pt x="1235290" y="227380"/>
                  </a:lnTo>
                  <a:lnTo>
                    <a:pt x="1143901" y="275437"/>
                  </a:lnTo>
                  <a:lnTo>
                    <a:pt x="1052233" y="322961"/>
                  </a:lnTo>
                  <a:lnTo>
                    <a:pt x="960285" y="369951"/>
                  </a:lnTo>
                  <a:lnTo>
                    <a:pt x="868070" y="416394"/>
                  </a:lnTo>
                  <a:lnTo>
                    <a:pt x="775576" y="462305"/>
                  </a:lnTo>
                  <a:lnTo>
                    <a:pt x="682815" y="507669"/>
                  </a:lnTo>
                  <a:lnTo>
                    <a:pt x="591362" y="551738"/>
                  </a:lnTo>
                  <a:lnTo>
                    <a:pt x="501243" y="594512"/>
                  </a:lnTo>
                  <a:lnTo>
                    <a:pt x="410895" y="636790"/>
                  </a:lnTo>
                  <a:lnTo>
                    <a:pt x="403542" y="642912"/>
                  </a:lnTo>
                  <a:lnTo>
                    <a:pt x="399605" y="651713"/>
                  </a:lnTo>
                  <a:lnTo>
                    <a:pt x="399110" y="661479"/>
                  </a:lnTo>
                  <a:lnTo>
                    <a:pt x="402069" y="670458"/>
                  </a:lnTo>
                  <a:lnTo>
                    <a:pt x="408673" y="677849"/>
                  </a:lnTo>
                  <a:lnTo>
                    <a:pt x="417068" y="681621"/>
                  </a:lnTo>
                  <a:lnTo>
                    <a:pt x="426377" y="682015"/>
                  </a:lnTo>
                  <a:lnTo>
                    <a:pt x="435724" y="679284"/>
                  </a:lnTo>
                  <a:lnTo>
                    <a:pt x="529247" y="635508"/>
                  </a:lnTo>
                  <a:lnTo>
                    <a:pt x="622515" y="591185"/>
                  </a:lnTo>
                  <a:lnTo>
                    <a:pt x="715518" y="546328"/>
                  </a:lnTo>
                  <a:lnTo>
                    <a:pt x="808253" y="500913"/>
                  </a:lnTo>
                  <a:lnTo>
                    <a:pt x="900722" y="454977"/>
                  </a:lnTo>
                  <a:lnTo>
                    <a:pt x="992924" y="408482"/>
                  </a:lnTo>
                  <a:lnTo>
                    <a:pt x="1084846" y="361454"/>
                  </a:lnTo>
                  <a:lnTo>
                    <a:pt x="1176502" y="313893"/>
                  </a:lnTo>
                  <a:lnTo>
                    <a:pt x="1266317" y="266611"/>
                  </a:lnTo>
                  <a:lnTo>
                    <a:pt x="1354328" y="219633"/>
                  </a:lnTo>
                  <a:lnTo>
                    <a:pt x="1442059" y="172161"/>
                  </a:lnTo>
                  <a:lnTo>
                    <a:pt x="1453845" y="156997"/>
                  </a:lnTo>
                  <a:close/>
                </a:path>
                <a:path w="1535429" h="798195">
                  <a:moveTo>
                    <a:pt x="1535049" y="279311"/>
                  </a:moveTo>
                  <a:lnTo>
                    <a:pt x="1531543" y="261493"/>
                  </a:lnTo>
                  <a:lnTo>
                    <a:pt x="1518018" y="250063"/>
                  </a:lnTo>
                  <a:lnTo>
                    <a:pt x="1499057" y="252984"/>
                  </a:lnTo>
                  <a:lnTo>
                    <a:pt x="1454975" y="280657"/>
                  </a:lnTo>
                  <a:lnTo>
                    <a:pt x="1410601" y="307886"/>
                  </a:lnTo>
                  <a:lnTo>
                    <a:pt x="1365961" y="334670"/>
                  </a:lnTo>
                  <a:lnTo>
                    <a:pt x="1321054" y="361010"/>
                  </a:lnTo>
                  <a:lnTo>
                    <a:pt x="1275880" y="386880"/>
                  </a:lnTo>
                  <a:lnTo>
                    <a:pt x="1230439" y="412292"/>
                  </a:lnTo>
                  <a:lnTo>
                    <a:pt x="1184744" y="437248"/>
                  </a:lnTo>
                  <a:lnTo>
                    <a:pt x="1138796" y="461733"/>
                  </a:lnTo>
                  <a:lnTo>
                    <a:pt x="1092593" y="485736"/>
                  </a:lnTo>
                  <a:lnTo>
                    <a:pt x="1046149" y="509270"/>
                  </a:lnTo>
                  <a:lnTo>
                    <a:pt x="999477" y="532333"/>
                  </a:lnTo>
                  <a:lnTo>
                    <a:pt x="952563" y="554901"/>
                  </a:lnTo>
                  <a:lnTo>
                    <a:pt x="905408" y="576986"/>
                  </a:lnTo>
                  <a:lnTo>
                    <a:pt x="858037" y="598576"/>
                  </a:lnTo>
                  <a:lnTo>
                    <a:pt x="810450" y="619671"/>
                  </a:lnTo>
                  <a:lnTo>
                    <a:pt x="762635" y="640257"/>
                  </a:lnTo>
                  <a:lnTo>
                    <a:pt x="714616" y="660349"/>
                  </a:lnTo>
                  <a:lnTo>
                    <a:pt x="668502" y="679081"/>
                  </a:lnTo>
                  <a:lnTo>
                    <a:pt x="622211" y="697369"/>
                  </a:lnTo>
                  <a:lnTo>
                    <a:pt x="575729" y="715187"/>
                  </a:lnTo>
                  <a:lnTo>
                    <a:pt x="529082" y="732574"/>
                  </a:lnTo>
                  <a:lnTo>
                    <a:pt x="482269" y="749503"/>
                  </a:lnTo>
                  <a:lnTo>
                    <a:pt x="473798" y="754214"/>
                  </a:lnTo>
                  <a:lnTo>
                    <a:pt x="467601" y="761250"/>
                  </a:lnTo>
                  <a:lnTo>
                    <a:pt x="464451" y="769988"/>
                  </a:lnTo>
                  <a:lnTo>
                    <a:pt x="465086" y="779780"/>
                  </a:lnTo>
                  <a:lnTo>
                    <a:pt x="469455" y="788200"/>
                  </a:lnTo>
                  <a:lnTo>
                    <a:pt x="476758" y="794588"/>
                  </a:lnTo>
                  <a:lnTo>
                    <a:pt x="485800" y="797877"/>
                  </a:lnTo>
                  <a:lnTo>
                    <a:pt x="495363" y="796963"/>
                  </a:lnTo>
                  <a:lnTo>
                    <a:pt x="542036" y="780084"/>
                  </a:lnTo>
                  <a:lnTo>
                    <a:pt x="588530" y="762749"/>
                  </a:lnTo>
                  <a:lnTo>
                    <a:pt x="634873" y="744982"/>
                  </a:lnTo>
                  <a:lnTo>
                    <a:pt x="681037" y="726757"/>
                  </a:lnTo>
                  <a:lnTo>
                    <a:pt x="727024" y="708101"/>
                  </a:lnTo>
                  <a:lnTo>
                    <a:pt x="772820" y="689013"/>
                  </a:lnTo>
                  <a:lnTo>
                    <a:pt x="818438" y="669467"/>
                  </a:lnTo>
                  <a:lnTo>
                    <a:pt x="863879" y="649490"/>
                  </a:lnTo>
                  <a:lnTo>
                    <a:pt x="909104" y="629081"/>
                  </a:lnTo>
                  <a:lnTo>
                    <a:pt x="954138" y="608241"/>
                  </a:lnTo>
                  <a:lnTo>
                    <a:pt x="998969" y="586955"/>
                  </a:lnTo>
                  <a:lnTo>
                    <a:pt x="1043597" y="565251"/>
                  </a:lnTo>
                  <a:lnTo>
                    <a:pt x="1088009" y="543102"/>
                  </a:lnTo>
                  <a:lnTo>
                    <a:pt x="1132205" y="520534"/>
                  </a:lnTo>
                  <a:lnTo>
                    <a:pt x="1176172" y="497535"/>
                  </a:lnTo>
                  <a:lnTo>
                    <a:pt x="1219923" y="474103"/>
                  </a:lnTo>
                  <a:lnTo>
                    <a:pt x="1263434" y="450253"/>
                  </a:lnTo>
                  <a:lnTo>
                    <a:pt x="1306715" y="425970"/>
                  </a:lnTo>
                  <a:lnTo>
                    <a:pt x="1350670" y="400748"/>
                  </a:lnTo>
                  <a:lnTo>
                    <a:pt x="1394371" y="375081"/>
                  </a:lnTo>
                  <a:lnTo>
                    <a:pt x="1437805" y="348970"/>
                  </a:lnTo>
                  <a:lnTo>
                    <a:pt x="1480985" y="322440"/>
                  </a:lnTo>
                  <a:lnTo>
                    <a:pt x="1523911" y="295478"/>
                  </a:lnTo>
                  <a:lnTo>
                    <a:pt x="1535049" y="279311"/>
                  </a:lnTo>
                  <a:close/>
                </a:path>
              </a:pathLst>
            </a:custGeom>
            <a:solidFill>
              <a:srgbClr val="B2B2B2"/>
            </a:solidFill>
          </p:spPr>
          <p:txBody>
            <a:bodyPr wrap="square" lIns="0" tIns="0" rIns="0" bIns="0" rtlCol="0"/>
            <a:lstStyle/>
            <a:p>
              <a:endParaRPr dirty="0"/>
            </a:p>
          </p:txBody>
        </p:sp>
        <p:sp>
          <p:nvSpPr>
            <p:cNvPr id="30" name="object 30"/>
            <p:cNvSpPr/>
            <p:nvPr/>
          </p:nvSpPr>
          <p:spPr>
            <a:xfrm>
              <a:off x="4230497" y="5643390"/>
              <a:ext cx="1350645" cy="1188720"/>
            </a:xfrm>
            <a:custGeom>
              <a:avLst/>
              <a:gdLst/>
              <a:ahLst/>
              <a:cxnLst/>
              <a:rect l="l" t="t" r="r" b="b"/>
              <a:pathLst>
                <a:path w="1350645" h="1188720">
                  <a:moveTo>
                    <a:pt x="1162710" y="113118"/>
                  </a:moveTo>
                  <a:lnTo>
                    <a:pt x="1159370" y="104267"/>
                  </a:lnTo>
                  <a:lnTo>
                    <a:pt x="1152969" y="95440"/>
                  </a:lnTo>
                  <a:lnTo>
                    <a:pt x="1110526" y="36931"/>
                  </a:lnTo>
                  <a:lnTo>
                    <a:pt x="1092517" y="12090"/>
                  </a:lnTo>
                  <a:lnTo>
                    <a:pt x="1085735" y="5181"/>
                  </a:lnTo>
                  <a:lnTo>
                    <a:pt x="1077404" y="901"/>
                  </a:lnTo>
                  <a:lnTo>
                    <a:pt x="1068209" y="0"/>
                  </a:lnTo>
                  <a:lnTo>
                    <a:pt x="1058849" y="3263"/>
                  </a:lnTo>
                  <a:lnTo>
                    <a:pt x="926312" y="83261"/>
                  </a:lnTo>
                  <a:lnTo>
                    <a:pt x="837361" y="135585"/>
                  </a:lnTo>
                  <a:lnTo>
                    <a:pt x="792581" y="161213"/>
                  </a:lnTo>
                  <a:lnTo>
                    <a:pt x="747534" y="186397"/>
                  </a:lnTo>
                  <a:lnTo>
                    <a:pt x="702195" y="211035"/>
                  </a:lnTo>
                  <a:lnTo>
                    <a:pt x="656628" y="235000"/>
                  </a:lnTo>
                  <a:lnTo>
                    <a:pt x="610692" y="258267"/>
                  </a:lnTo>
                  <a:lnTo>
                    <a:pt x="564362" y="280746"/>
                  </a:lnTo>
                  <a:lnTo>
                    <a:pt x="517626" y="302361"/>
                  </a:lnTo>
                  <a:lnTo>
                    <a:pt x="471665" y="322287"/>
                  </a:lnTo>
                  <a:lnTo>
                    <a:pt x="425310" y="341109"/>
                  </a:lnTo>
                  <a:lnTo>
                    <a:pt x="279742" y="396278"/>
                  </a:lnTo>
                  <a:lnTo>
                    <a:pt x="228536" y="417893"/>
                  </a:lnTo>
                  <a:lnTo>
                    <a:pt x="178917" y="442734"/>
                  </a:lnTo>
                  <a:lnTo>
                    <a:pt x="144195" y="464375"/>
                  </a:lnTo>
                  <a:lnTo>
                    <a:pt x="144195" y="468757"/>
                  </a:lnTo>
                  <a:lnTo>
                    <a:pt x="134924" y="470738"/>
                  </a:lnTo>
                  <a:lnTo>
                    <a:pt x="144195" y="468757"/>
                  </a:lnTo>
                  <a:lnTo>
                    <a:pt x="144195" y="464375"/>
                  </a:lnTo>
                  <a:lnTo>
                    <a:pt x="131775" y="472109"/>
                  </a:lnTo>
                  <a:lnTo>
                    <a:pt x="129616" y="474218"/>
                  </a:lnTo>
                  <a:lnTo>
                    <a:pt x="126796" y="476059"/>
                  </a:lnTo>
                  <a:lnTo>
                    <a:pt x="121208" y="483895"/>
                  </a:lnTo>
                  <a:lnTo>
                    <a:pt x="120637" y="487222"/>
                  </a:lnTo>
                  <a:lnTo>
                    <a:pt x="120611" y="487387"/>
                  </a:lnTo>
                  <a:lnTo>
                    <a:pt x="119583" y="493356"/>
                  </a:lnTo>
                  <a:lnTo>
                    <a:pt x="119824" y="496214"/>
                  </a:lnTo>
                  <a:lnTo>
                    <a:pt x="119862" y="496633"/>
                  </a:lnTo>
                  <a:lnTo>
                    <a:pt x="130568" y="626275"/>
                  </a:lnTo>
                  <a:lnTo>
                    <a:pt x="134569" y="638835"/>
                  </a:lnTo>
                  <a:lnTo>
                    <a:pt x="143141" y="647369"/>
                  </a:lnTo>
                  <a:lnTo>
                    <a:pt x="154686" y="650671"/>
                  </a:lnTo>
                  <a:lnTo>
                    <a:pt x="167601" y="647534"/>
                  </a:lnTo>
                  <a:lnTo>
                    <a:pt x="208597" y="626275"/>
                  </a:lnTo>
                  <a:lnTo>
                    <a:pt x="1029500" y="200685"/>
                  </a:lnTo>
                  <a:lnTo>
                    <a:pt x="1089596" y="170459"/>
                  </a:lnTo>
                  <a:lnTo>
                    <a:pt x="1119543" y="155054"/>
                  </a:lnTo>
                  <a:lnTo>
                    <a:pt x="1148905" y="138772"/>
                  </a:lnTo>
                  <a:lnTo>
                    <a:pt x="1150543" y="137934"/>
                  </a:lnTo>
                  <a:lnTo>
                    <a:pt x="1157617" y="131737"/>
                  </a:lnTo>
                  <a:lnTo>
                    <a:pt x="1158875" y="129108"/>
                  </a:lnTo>
                  <a:lnTo>
                    <a:pt x="1161897" y="122859"/>
                  </a:lnTo>
                  <a:lnTo>
                    <a:pt x="1162710" y="113118"/>
                  </a:lnTo>
                  <a:close/>
                </a:path>
                <a:path w="1350645" h="1188720">
                  <a:moveTo>
                    <a:pt x="1311376" y="586536"/>
                  </a:moveTo>
                  <a:lnTo>
                    <a:pt x="1307960" y="568883"/>
                  </a:lnTo>
                  <a:lnTo>
                    <a:pt x="1294333" y="557301"/>
                  </a:lnTo>
                  <a:lnTo>
                    <a:pt x="1275092" y="559790"/>
                  </a:lnTo>
                  <a:lnTo>
                    <a:pt x="1232369" y="585050"/>
                  </a:lnTo>
                  <a:lnTo>
                    <a:pt x="1189520" y="610108"/>
                  </a:lnTo>
                  <a:lnTo>
                    <a:pt x="1146543" y="634949"/>
                  </a:lnTo>
                  <a:lnTo>
                    <a:pt x="1103452" y="659574"/>
                  </a:lnTo>
                  <a:lnTo>
                    <a:pt x="1060246" y="683996"/>
                  </a:lnTo>
                  <a:lnTo>
                    <a:pt x="1016914" y="708202"/>
                  </a:lnTo>
                  <a:lnTo>
                    <a:pt x="973455" y="732205"/>
                  </a:lnTo>
                  <a:lnTo>
                    <a:pt x="929894" y="755980"/>
                  </a:lnTo>
                  <a:lnTo>
                    <a:pt x="886206" y="779538"/>
                  </a:lnTo>
                  <a:lnTo>
                    <a:pt x="842403" y="802894"/>
                  </a:lnTo>
                  <a:lnTo>
                    <a:pt x="798017" y="826262"/>
                  </a:lnTo>
                  <a:lnTo>
                    <a:pt x="753529" y="849426"/>
                  </a:lnTo>
                  <a:lnTo>
                    <a:pt x="708914" y="872350"/>
                  </a:lnTo>
                  <a:lnTo>
                    <a:pt x="664197" y="895070"/>
                  </a:lnTo>
                  <a:lnTo>
                    <a:pt x="619366" y="917562"/>
                  </a:lnTo>
                  <a:lnTo>
                    <a:pt x="574433" y="939838"/>
                  </a:lnTo>
                  <a:lnTo>
                    <a:pt x="529386" y="961898"/>
                  </a:lnTo>
                  <a:lnTo>
                    <a:pt x="484225" y="983729"/>
                  </a:lnTo>
                  <a:lnTo>
                    <a:pt x="438975" y="1005332"/>
                  </a:lnTo>
                  <a:lnTo>
                    <a:pt x="393611" y="1026731"/>
                  </a:lnTo>
                  <a:lnTo>
                    <a:pt x="350774" y="1046683"/>
                  </a:lnTo>
                  <a:lnTo>
                    <a:pt x="307848" y="1066431"/>
                  </a:lnTo>
                  <a:lnTo>
                    <a:pt x="264845" y="1085989"/>
                  </a:lnTo>
                  <a:lnTo>
                    <a:pt x="221742" y="1105344"/>
                  </a:lnTo>
                  <a:lnTo>
                    <a:pt x="178562" y="1124508"/>
                  </a:lnTo>
                  <a:lnTo>
                    <a:pt x="135293" y="1143482"/>
                  </a:lnTo>
                  <a:lnTo>
                    <a:pt x="127914" y="1149515"/>
                  </a:lnTo>
                  <a:lnTo>
                    <a:pt x="124002" y="1158367"/>
                  </a:lnTo>
                  <a:lnTo>
                    <a:pt x="123545" y="1168209"/>
                  </a:lnTo>
                  <a:lnTo>
                    <a:pt x="126466" y="1177150"/>
                  </a:lnTo>
                  <a:lnTo>
                    <a:pt x="133108" y="1184592"/>
                  </a:lnTo>
                  <a:lnTo>
                    <a:pt x="141478" y="1188288"/>
                  </a:lnTo>
                  <a:lnTo>
                    <a:pt x="150749" y="1188618"/>
                  </a:lnTo>
                  <a:lnTo>
                    <a:pt x="160134" y="1185976"/>
                  </a:lnTo>
                  <a:lnTo>
                    <a:pt x="205994" y="1165860"/>
                  </a:lnTo>
                  <a:lnTo>
                    <a:pt x="251752" y="1145527"/>
                  </a:lnTo>
                  <a:lnTo>
                    <a:pt x="297421" y="1124966"/>
                  </a:lnTo>
                  <a:lnTo>
                    <a:pt x="342988" y="1104201"/>
                  </a:lnTo>
                  <a:lnTo>
                    <a:pt x="388454" y="1083208"/>
                  </a:lnTo>
                  <a:lnTo>
                    <a:pt x="433819" y="1061999"/>
                  </a:lnTo>
                  <a:lnTo>
                    <a:pt x="479069" y="1040561"/>
                  </a:lnTo>
                  <a:lnTo>
                    <a:pt x="524230" y="1018921"/>
                  </a:lnTo>
                  <a:lnTo>
                    <a:pt x="569277" y="997038"/>
                  </a:lnTo>
                  <a:lnTo>
                    <a:pt x="614210" y="974953"/>
                  </a:lnTo>
                  <a:lnTo>
                    <a:pt x="659015" y="952652"/>
                  </a:lnTo>
                  <a:lnTo>
                    <a:pt x="703694" y="930148"/>
                  </a:lnTo>
                  <a:lnTo>
                    <a:pt x="748271" y="907415"/>
                  </a:lnTo>
                  <a:lnTo>
                    <a:pt x="792734" y="884466"/>
                  </a:lnTo>
                  <a:lnTo>
                    <a:pt x="837082" y="861301"/>
                  </a:lnTo>
                  <a:lnTo>
                    <a:pt x="881316" y="837907"/>
                  </a:lnTo>
                  <a:lnTo>
                    <a:pt x="925436" y="814311"/>
                  </a:lnTo>
                  <a:lnTo>
                    <a:pt x="969429" y="790486"/>
                  </a:lnTo>
                  <a:lnTo>
                    <a:pt x="1013307" y="766445"/>
                  </a:lnTo>
                  <a:lnTo>
                    <a:pt x="1057071" y="742188"/>
                  </a:lnTo>
                  <a:lnTo>
                    <a:pt x="1097826" y="719340"/>
                  </a:lnTo>
                  <a:lnTo>
                    <a:pt x="1138466" y="696302"/>
                  </a:lnTo>
                  <a:lnTo>
                    <a:pt x="1178991" y="673074"/>
                  </a:lnTo>
                  <a:lnTo>
                    <a:pt x="1219415" y="649655"/>
                  </a:lnTo>
                  <a:lnTo>
                    <a:pt x="1259725" y="626059"/>
                  </a:lnTo>
                  <a:lnTo>
                    <a:pt x="1299933" y="602284"/>
                  </a:lnTo>
                  <a:lnTo>
                    <a:pt x="1311376" y="586536"/>
                  </a:lnTo>
                  <a:close/>
                </a:path>
                <a:path w="1350645" h="1188720">
                  <a:moveTo>
                    <a:pt x="1350594" y="353275"/>
                  </a:moveTo>
                  <a:lnTo>
                    <a:pt x="1347343" y="335978"/>
                  </a:lnTo>
                  <a:lnTo>
                    <a:pt x="1333512" y="324078"/>
                  </a:lnTo>
                  <a:lnTo>
                    <a:pt x="1313776" y="325513"/>
                  </a:lnTo>
                  <a:lnTo>
                    <a:pt x="1084541" y="441744"/>
                  </a:lnTo>
                  <a:lnTo>
                    <a:pt x="854798" y="556971"/>
                  </a:lnTo>
                  <a:lnTo>
                    <a:pt x="624357" y="671296"/>
                  </a:lnTo>
                  <a:lnTo>
                    <a:pt x="393382" y="784644"/>
                  </a:lnTo>
                  <a:lnTo>
                    <a:pt x="156425" y="899629"/>
                  </a:lnTo>
                  <a:lnTo>
                    <a:pt x="11798" y="969187"/>
                  </a:lnTo>
                  <a:lnTo>
                    <a:pt x="4470" y="975347"/>
                  </a:lnTo>
                  <a:lnTo>
                    <a:pt x="520" y="984123"/>
                  </a:lnTo>
                  <a:lnTo>
                    <a:pt x="0" y="993838"/>
                  </a:lnTo>
                  <a:lnTo>
                    <a:pt x="2959" y="1002855"/>
                  </a:lnTo>
                  <a:lnTo>
                    <a:pt x="9563" y="1010208"/>
                  </a:lnTo>
                  <a:lnTo>
                    <a:pt x="17983" y="1014018"/>
                  </a:lnTo>
                  <a:lnTo>
                    <a:pt x="27305" y="1014450"/>
                  </a:lnTo>
                  <a:lnTo>
                    <a:pt x="36639" y="1011669"/>
                  </a:lnTo>
                  <a:lnTo>
                    <a:pt x="268554" y="899922"/>
                  </a:lnTo>
                  <a:lnTo>
                    <a:pt x="499999" y="787158"/>
                  </a:lnTo>
                  <a:lnTo>
                    <a:pt x="730745" y="673468"/>
                  </a:lnTo>
                  <a:lnTo>
                    <a:pt x="960945" y="558825"/>
                  </a:lnTo>
                  <a:lnTo>
                    <a:pt x="1195844" y="440537"/>
                  </a:lnTo>
                  <a:lnTo>
                    <a:pt x="1338605" y="368007"/>
                  </a:lnTo>
                  <a:lnTo>
                    <a:pt x="1350594" y="353275"/>
                  </a:lnTo>
                  <a:close/>
                </a:path>
              </a:pathLst>
            </a:custGeom>
            <a:solidFill>
              <a:srgbClr val="D8D8D8"/>
            </a:solidFill>
          </p:spPr>
          <p:txBody>
            <a:bodyPr wrap="square" lIns="0" tIns="0" rIns="0" bIns="0" rtlCol="0"/>
            <a:lstStyle/>
            <a:p>
              <a:endParaRPr dirty="0"/>
            </a:p>
          </p:txBody>
        </p:sp>
      </p:grpSp>
      <p:sp>
        <p:nvSpPr>
          <p:cNvPr id="31" name="Rectangle 30">
            <a:extLst>
              <a:ext uri="{FF2B5EF4-FFF2-40B4-BE49-F238E27FC236}">
                <a16:creationId xmlns:a16="http://schemas.microsoft.com/office/drawing/2014/main" id="{151763A3-FF7C-EE58-BF72-E006A81F060E}"/>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bject 5">
            <a:extLst>
              <a:ext uri="{FF2B5EF4-FFF2-40B4-BE49-F238E27FC236}">
                <a16:creationId xmlns:a16="http://schemas.microsoft.com/office/drawing/2014/main" id="{038AA09D-8964-1313-0582-3D8D41277B83}"/>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32" name="object 9">
            <a:extLst>
              <a:ext uri="{FF2B5EF4-FFF2-40B4-BE49-F238E27FC236}">
                <a16:creationId xmlns:a16="http://schemas.microsoft.com/office/drawing/2014/main" id="{BBA8F070-BA20-6DB0-1FE5-E97B76B9B6B2}"/>
              </a:ext>
            </a:extLst>
          </p:cNvPr>
          <p:cNvSpPr txBox="1"/>
          <p:nvPr/>
        </p:nvSpPr>
        <p:spPr>
          <a:xfrm>
            <a:off x="2818027" y="1387862"/>
            <a:ext cx="3964940" cy="2351926"/>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a:p>
            <a:pPr marL="367665" marR="361315" algn="ctr">
              <a:lnSpc>
                <a:spcPts val="3390"/>
              </a:lnSpc>
              <a:spcBef>
                <a:spcPts val="625"/>
              </a:spcBef>
            </a:pPr>
            <a:r>
              <a:rPr lang="en-US" sz="2850" dirty="0">
                <a:solidFill>
                  <a:srgbClr val="231F20"/>
                </a:solidFill>
                <a:latin typeface="Calibri"/>
                <a:cs typeface="Calibri"/>
              </a:rPr>
              <a:t>Discover the diversity of professions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87415" y="4847930"/>
            <a:ext cx="16453485" cy="5922010"/>
            <a:chOff x="2687415" y="4847930"/>
            <a:chExt cx="16453485" cy="5922010"/>
          </a:xfrm>
        </p:grpSpPr>
        <p:sp>
          <p:nvSpPr>
            <p:cNvPr id="13" name="object 13"/>
            <p:cNvSpPr/>
            <p:nvPr/>
          </p:nvSpPr>
          <p:spPr>
            <a:xfrm>
              <a:off x="2687415" y="569157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72384" y="4847930"/>
              <a:ext cx="16368228" cy="5921599"/>
            </a:xfrm>
            <a:prstGeom prst="rect">
              <a:avLst/>
            </a:prstGeom>
          </p:spPr>
        </p:pic>
      </p:grpSp>
      <p:sp>
        <p:nvSpPr>
          <p:cNvPr id="15" name="object 15"/>
          <p:cNvSpPr txBox="1"/>
          <p:nvPr/>
        </p:nvSpPr>
        <p:spPr>
          <a:xfrm>
            <a:off x="3509774" y="6939218"/>
            <a:ext cx="674876" cy="430118"/>
          </a:xfrm>
          <a:prstGeom prst="rect">
            <a:avLst/>
          </a:prstGeom>
        </p:spPr>
        <p:txBody>
          <a:bodyPr vert="horz" wrap="square" lIns="0" tIns="43180" rIns="0" bIns="0" rtlCol="0">
            <a:spAutoFit/>
          </a:bodyPr>
          <a:lstStyle/>
          <a:p>
            <a:pPr marL="130810" marR="5080" indent="-118745">
              <a:lnSpc>
                <a:spcPts val="990"/>
              </a:lnSpc>
              <a:spcBef>
                <a:spcPts val="340"/>
              </a:spcBef>
            </a:pPr>
            <a:r>
              <a:rPr lang="en" sz="1000" b="1" dirty="0">
                <a:solidFill>
                  <a:srgbClr val="FFFFFF"/>
                </a:solidFill>
                <a:latin typeface="Calibri"/>
                <a:cs typeface="Calibri"/>
              </a:rPr>
              <a:t>SCHOOL MAILBOX</a:t>
            </a:r>
            <a:endParaRPr lang="fr-FR" sz="1000" b="1" dirty="0">
              <a:latin typeface="Calibri"/>
              <a:cs typeface="Calibri"/>
            </a:endParaRPr>
          </a:p>
          <a:p>
            <a:pPr marL="64135">
              <a:lnSpc>
                <a:spcPts val="994"/>
              </a:lnSpc>
            </a:pPr>
            <a:r>
              <a:rPr lang="en" sz="1000" b="1" spc="50" dirty="0">
                <a:solidFill>
                  <a:srgbClr val="FFFFFF"/>
                </a:solidFill>
                <a:latin typeface="Calibri"/>
                <a:cs typeface="Calibri"/>
              </a:rPr>
              <a:t>/STUDIES</a:t>
            </a:r>
            <a:endParaRPr lang="fr-FR" sz="1000" b="1" dirty="0">
              <a:latin typeface="Calibri"/>
              <a:cs typeface="Calibri"/>
            </a:endParaRPr>
          </a:p>
        </p:txBody>
      </p:sp>
      <p:sp>
        <p:nvSpPr>
          <p:cNvPr id="19" name="object 19"/>
          <p:cNvSpPr txBox="1"/>
          <p:nvPr/>
        </p:nvSpPr>
        <p:spPr>
          <a:xfrm>
            <a:off x="2877084" y="6338801"/>
            <a:ext cx="3672320" cy="272575"/>
          </a:xfrm>
          <a:prstGeom prst="rect">
            <a:avLst/>
          </a:prstGeom>
        </p:spPr>
        <p:txBody>
          <a:bodyPr vert="horz" wrap="square" lIns="0" tIns="0" rIns="0" bIns="0" rtlCol="0">
            <a:spAutoFit/>
          </a:bodyPr>
          <a:lstStyle/>
          <a:p>
            <a:pPr algn="r">
              <a:lnSpc>
                <a:spcPts val="705"/>
              </a:lnSpc>
            </a:pPr>
            <a:r>
              <a:rPr lang="en" sz="600" b="1" spc="-10" dirty="0">
                <a:solidFill>
                  <a:srgbClr val="FFFFFF"/>
                </a:solidFill>
                <a:latin typeface="Calibri"/>
                <a:cs typeface="Calibri"/>
              </a:rPr>
              <a:t> ADMINISTRATION</a:t>
            </a:r>
            <a:endParaRPr lang="fr-FR" sz="600" b="1" dirty="0">
              <a:latin typeface="Calibri"/>
              <a:cs typeface="Calibri"/>
            </a:endParaRPr>
          </a:p>
          <a:p>
            <a:pPr marR="26670" algn="r">
              <a:lnSpc>
                <a:spcPts val="475"/>
              </a:lnSpc>
              <a:spcBef>
                <a:spcPts val="25"/>
              </a:spcBef>
              <a:tabLst>
                <a:tab pos="434340" algn="l"/>
                <a:tab pos="1052830" algn="l"/>
              </a:tabLst>
            </a:pPr>
            <a:r>
              <a:rPr lang="en" sz="900" b="1" spc="-30" baseline="4629" dirty="0">
                <a:solidFill>
                  <a:srgbClr val="FFFFFF"/>
                </a:solidFill>
                <a:latin typeface="Calibri"/>
                <a:cs typeface="Calibri"/>
              </a:rPr>
              <a:t>TAX </a:t>
            </a:r>
            <a:r>
              <a:rPr lang="en" sz="600" b="1" spc="-10" dirty="0">
                <a:solidFill>
                  <a:srgbClr val="FFFFFF"/>
                </a:solidFill>
                <a:latin typeface="Calibri"/>
                <a:cs typeface="Calibri"/>
              </a:rPr>
              <a:t>STORAGE </a:t>
            </a:r>
            <a:r>
              <a:rPr lang="en" sz="900" b="1" spc="-15" baseline="13888" dirty="0">
                <a:solidFill>
                  <a:srgbClr val="FFFFFF"/>
                </a:solidFill>
                <a:latin typeface="Calibri"/>
                <a:cs typeface="Calibri"/>
              </a:rPr>
              <a:t> SITE</a:t>
            </a:r>
            <a:endParaRPr lang="fr-FR" sz="900" b="1" baseline="13888" dirty="0">
              <a:latin typeface="Calibri"/>
              <a:cs typeface="Calibri"/>
            </a:endParaRPr>
          </a:p>
          <a:p>
            <a:pPr algn="r">
              <a:lnSpc>
                <a:spcPts val="894"/>
              </a:lnSpc>
              <a:tabLst>
                <a:tab pos="1666239" algn="l"/>
                <a:tab pos="2245360" algn="l"/>
                <a:tab pos="2868295" algn="l"/>
              </a:tabLst>
            </a:pPr>
            <a:r>
              <a:rPr lang="en" sz="1425" b="1" spc="82" baseline="-14619" dirty="0">
                <a:solidFill>
                  <a:srgbClr val="FFFFFF"/>
                </a:solidFill>
                <a:latin typeface="Calibri"/>
                <a:cs typeface="Calibri"/>
              </a:rPr>
              <a:t>DUTIES </a:t>
            </a:r>
            <a:r>
              <a:rPr lang="en" sz="900" b="1" spc="-15" baseline="4629" dirty="0">
                <a:solidFill>
                  <a:srgbClr val="FFFFFF"/>
                </a:solidFill>
                <a:latin typeface="Calibri"/>
                <a:cs typeface="Calibri"/>
              </a:rPr>
              <a:t>ECOMMERCE </a:t>
            </a:r>
            <a:r>
              <a:rPr lang="en" sz="600" b="1" spc="-10" dirty="0">
                <a:solidFill>
                  <a:srgbClr val="FFFFFF"/>
                </a:solidFill>
                <a:latin typeface="Calibri"/>
                <a:cs typeface="Calibri"/>
              </a:rPr>
              <a:t>IMAGE </a:t>
            </a:r>
            <a:r>
              <a:rPr lang="en" sz="900" b="1" spc="60" baseline="13888" dirty="0">
                <a:solidFill>
                  <a:srgbClr val="FFFFFF"/>
                </a:solidFill>
                <a:latin typeface="Calibri"/>
                <a:cs typeface="Calibri"/>
              </a:rPr>
              <a:t>INSURANCE</a:t>
            </a:r>
            <a:endParaRPr lang="fr-FR" sz="900" b="1" baseline="13888" dirty="0">
              <a:latin typeface="Calibri"/>
              <a:cs typeface="Calibri"/>
            </a:endParaRPr>
          </a:p>
        </p:txBody>
      </p:sp>
      <p:sp>
        <p:nvSpPr>
          <p:cNvPr id="20" name="object 20"/>
          <p:cNvSpPr txBox="1"/>
          <p:nvPr/>
        </p:nvSpPr>
        <p:spPr>
          <a:xfrm>
            <a:off x="4035498" y="6528147"/>
            <a:ext cx="316099" cy="220830"/>
          </a:xfrm>
          <a:prstGeom prst="rect">
            <a:avLst/>
          </a:prstGeom>
        </p:spPr>
        <p:txBody>
          <a:bodyPr vert="horz" wrap="square" lIns="0" tIns="27305" rIns="0" bIns="0" rtlCol="0">
            <a:spAutoFit/>
          </a:bodyPr>
          <a:lstStyle/>
          <a:p>
            <a:pPr marL="104775" marR="65405" indent="-31750">
              <a:lnSpc>
                <a:spcPts val="480"/>
              </a:lnSpc>
              <a:spcBef>
                <a:spcPts val="215"/>
              </a:spcBef>
            </a:pPr>
            <a:r>
              <a:rPr lang="en" sz="500" b="1" spc="-10" dirty="0">
                <a:solidFill>
                  <a:srgbClr val="FFFFFF"/>
                </a:solidFill>
                <a:latin typeface="Calibri"/>
                <a:cs typeface="Calibri"/>
              </a:rPr>
              <a:t>LIST OF</a:t>
            </a:r>
            <a:endParaRPr lang="fr-FR" sz="500" b="1" dirty="0">
              <a:latin typeface="Calibri"/>
              <a:cs typeface="Calibri"/>
            </a:endParaRPr>
          </a:p>
          <a:p>
            <a:pPr marL="12700">
              <a:lnSpc>
                <a:spcPts val="490"/>
              </a:lnSpc>
            </a:pPr>
            <a:r>
              <a:rPr lang="en" sz="500" b="1" spc="-10" dirty="0">
                <a:solidFill>
                  <a:srgbClr val="FFFFFF"/>
                </a:solidFill>
                <a:latin typeface="Calibri"/>
                <a:cs typeface="Calibri"/>
              </a:rPr>
              <a:t>CONTACTS</a:t>
            </a:r>
            <a:endParaRPr lang="fr-FR" sz="500" b="1" dirty="0">
              <a:latin typeface="Calibri"/>
              <a:cs typeface="Calibri"/>
            </a:endParaRPr>
          </a:p>
        </p:txBody>
      </p:sp>
      <p:sp>
        <p:nvSpPr>
          <p:cNvPr id="21" name="object 21"/>
          <p:cNvSpPr txBox="1"/>
          <p:nvPr/>
        </p:nvSpPr>
        <p:spPr>
          <a:xfrm>
            <a:off x="6973303" y="7328714"/>
            <a:ext cx="459321" cy="349391"/>
          </a:xfrm>
          <a:prstGeom prst="rect">
            <a:avLst/>
          </a:prstGeom>
        </p:spPr>
        <p:txBody>
          <a:bodyPr vert="horz" wrap="square" lIns="0" tIns="38100" rIns="0" bIns="0" rtlCol="0">
            <a:spAutoFit/>
          </a:bodyPr>
          <a:lstStyle/>
          <a:p>
            <a:pPr marL="28575" marR="5080" indent="-16510" algn="just">
              <a:lnSpc>
                <a:spcPts val="819"/>
              </a:lnSpc>
              <a:spcBef>
                <a:spcPts val="300"/>
              </a:spcBef>
            </a:pPr>
            <a:r>
              <a:rPr lang="en" sz="850" b="1" spc="-10" dirty="0">
                <a:solidFill>
                  <a:srgbClr val="FFFFFF"/>
                </a:solidFill>
                <a:latin typeface="Calibri"/>
                <a:cs typeface="Calibri"/>
              </a:rPr>
              <a:t>SOCIAL NETWORK IDENTITY</a:t>
            </a:r>
            <a:endParaRPr lang="fr-FR" sz="850" b="1" dirty="0">
              <a:latin typeface="Calibri"/>
              <a:cs typeface="Calibri"/>
            </a:endParaRPr>
          </a:p>
        </p:txBody>
      </p:sp>
      <p:sp>
        <p:nvSpPr>
          <p:cNvPr id="22" name="object 22"/>
          <p:cNvSpPr txBox="1"/>
          <p:nvPr/>
        </p:nvSpPr>
        <p:spPr>
          <a:xfrm>
            <a:off x="5157616" y="6875487"/>
            <a:ext cx="729126" cy="184666"/>
          </a:xfrm>
          <a:prstGeom prst="rect">
            <a:avLst/>
          </a:prstGeom>
        </p:spPr>
        <p:txBody>
          <a:bodyPr vert="horz" wrap="square" lIns="0" tIns="15240" rIns="0" bIns="0" rtlCol="0">
            <a:spAutoFit/>
          </a:bodyPr>
          <a:lstStyle/>
          <a:p>
            <a:pPr marL="12700">
              <a:lnSpc>
                <a:spcPct val="100000"/>
              </a:lnSpc>
              <a:spcBef>
                <a:spcPts val="120"/>
              </a:spcBef>
            </a:pPr>
            <a:r>
              <a:rPr lang="en" sz="1100" b="1" dirty="0">
                <a:solidFill>
                  <a:srgbClr val="FFFFFF"/>
                </a:solidFill>
                <a:latin typeface="Calibri"/>
                <a:cs typeface="Calibri"/>
              </a:rPr>
              <a:t>MAILBOX</a:t>
            </a:r>
            <a:endParaRPr lang="fr-FR" sz="1100" b="1" dirty="0">
              <a:latin typeface="Calibri"/>
              <a:cs typeface="Calibri"/>
            </a:endParaRPr>
          </a:p>
        </p:txBody>
      </p:sp>
      <p:sp>
        <p:nvSpPr>
          <p:cNvPr id="23" name="object 23"/>
          <p:cNvSpPr txBox="1"/>
          <p:nvPr/>
        </p:nvSpPr>
        <p:spPr>
          <a:xfrm>
            <a:off x="5189724" y="6991670"/>
            <a:ext cx="648836" cy="266740"/>
          </a:xfrm>
          <a:prstGeom prst="rect">
            <a:avLst/>
          </a:prstGeom>
        </p:spPr>
        <p:txBody>
          <a:bodyPr vert="horz" wrap="square" lIns="0" tIns="12700" rIns="0" bIns="0" rtlCol="0">
            <a:spAutoFit/>
          </a:bodyPr>
          <a:lstStyle/>
          <a:p>
            <a:pPr marL="12700">
              <a:lnSpc>
                <a:spcPct val="100000"/>
              </a:lnSpc>
              <a:spcBef>
                <a:spcPts val="100"/>
              </a:spcBef>
            </a:pPr>
            <a:r>
              <a:rPr lang="en" sz="1650" b="1" spc="85" dirty="0">
                <a:solidFill>
                  <a:srgbClr val="FFFFFF"/>
                </a:solidFill>
                <a:latin typeface="Calibri"/>
                <a:cs typeface="Calibri"/>
              </a:rPr>
              <a:t>PERSONAL</a:t>
            </a:r>
            <a:endParaRPr lang="fr-FR" sz="1650" b="1" dirty="0">
              <a:latin typeface="Calibri"/>
              <a:cs typeface="Calibri"/>
            </a:endParaRPr>
          </a:p>
        </p:txBody>
      </p:sp>
      <p:sp>
        <p:nvSpPr>
          <p:cNvPr id="24" name="object 24"/>
          <p:cNvSpPr txBox="1"/>
          <p:nvPr/>
        </p:nvSpPr>
        <p:spPr>
          <a:xfrm>
            <a:off x="4792044" y="6730823"/>
            <a:ext cx="295121" cy="222112"/>
          </a:xfrm>
          <a:prstGeom prst="rect">
            <a:avLst/>
          </a:prstGeom>
        </p:spPr>
        <p:txBody>
          <a:bodyPr vert="horz" wrap="square" lIns="0" tIns="28575" rIns="0" bIns="0" rtlCol="0">
            <a:spAutoFit/>
          </a:bodyPr>
          <a:lstStyle/>
          <a:p>
            <a:pPr marL="94615" marR="49530" indent="-34290">
              <a:lnSpc>
                <a:spcPts val="509"/>
              </a:lnSpc>
              <a:spcBef>
                <a:spcPts val="225"/>
              </a:spcBef>
            </a:pPr>
            <a:r>
              <a:rPr lang="en" sz="500" b="1" spc="40" dirty="0">
                <a:solidFill>
                  <a:srgbClr val="FFFFFF"/>
                </a:solidFill>
                <a:latin typeface="Calibri"/>
                <a:cs typeface="Calibri"/>
              </a:rPr>
              <a:t>LIST OF</a:t>
            </a:r>
            <a:endParaRPr lang="fr-FR" sz="500" b="1" dirty="0">
              <a:latin typeface="Calibri"/>
              <a:cs typeface="Calibri"/>
            </a:endParaRPr>
          </a:p>
          <a:p>
            <a:pPr marL="12700">
              <a:lnSpc>
                <a:spcPts val="515"/>
              </a:lnSpc>
            </a:pPr>
            <a:r>
              <a:rPr lang="en" sz="500" b="1" spc="-10" dirty="0">
                <a:solidFill>
                  <a:srgbClr val="FFFFFF"/>
                </a:solidFill>
                <a:latin typeface="Calibri"/>
                <a:cs typeface="Calibri"/>
              </a:rPr>
              <a:t>CONTACT</a:t>
            </a:r>
            <a:endParaRPr lang="fr-FR" sz="500" b="1" dirty="0">
              <a:latin typeface="Calibri"/>
              <a:cs typeface="Calibri"/>
            </a:endParaRPr>
          </a:p>
        </p:txBody>
      </p:sp>
      <p:sp>
        <p:nvSpPr>
          <p:cNvPr id="25" name="object 25"/>
          <p:cNvSpPr txBox="1"/>
          <p:nvPr/>
        </p:nvSpPr>
        <p:spPr>
          <a:xfrm>
            <a:off x="4696390" y="7482650"/>
            <a:ext cx="321886" cy="222112"/>
          </a:xfrm>
          <a:prstGeom prst="rect">
            <a:avLst/>
          </a:prstGeom>
        </p:spPr>
        <p:txBody>
          <a:bodyPr vert="horz" wrap="square" lIns="0" tIns="28575" rIns="0" bIns="0" rtlCol="0">
            <a:spAutoFit/>
          </a:bodyPr>
          <a:lstStyle/>
          <a:p>
            <a:pPr marL="12700" marR="5080" indent="-635" algn="ctr">
              <a:lnSpc>
                <a:spcPts val="509"/>
              </a:lnSpc>
              <a:spcBef>
                <a:spcPts val="225"/>
              </a:spcBef>
            </a:pPr>
            <a:r>
              <a:rPr lang="en" sz="500" b="1" dirty="0">
                <a:solidFill>
                  <a:srgbClr val="FFFFFF"/>
                </a:solidFill>
                <a:latin typeface="Calibri"/>
                <a:cs typeface="Calibri"/>
              </a:rPr>
              <a:t>PLAINTEXT PASSWORDS</a:t>
            </a:r>
            <a:endParaRPr lang="fr-FR" sz="500" b="1" dirty="0">
              <a:latin typeface="Calibri"/>
              <a:cs typeface="Calibri"/>
            </a:endParaRPr>
          </a:p>
        </p:txBody>
      </p:sp>
      <p:sp>
        <p:nvSpPr>
          <p:cNvPr id="26" name="object 26"/>
          <p:cNvSpPr txBox="1"/>
          <p:nvPr/>
        </p:nvSpPr>
        <p:spPr>
          <a:xfrm>
            <a:off x="7131407" y="7951387"/>
            <a:ext cx="329843" cy="122468"/>
          </a:xfrm>
          <a:prstGeom prst="rect">
            <a:avLst/>
          </a:prstGeom>
        </p:spPr>
        <p:txBody>
          <a:bodyPr vert="horz" wrap="square" lIns="0" tIns="14604" rIns="0" bIns="0" rtlCol="0">
            <a:spAutoFit/>
          </a:bodyPr>
          <a:lstStyle/>
          <a:p>
            <a:pPr marL="12700">
              <a:lnSpc>
                <a:spcPct val="100000"/>
              </a:lnSpc>
              <a:spcBef>
                <a:spcPts val="114"/>
              </a:spcBef>
            </a:pPr>
            <a:r>
              <a:rPr lang="en" sz="700" b="1" spc="-10" dirty="0">
                <a:solidFill>
                  <a:srgbClr val="FFFFFF"/>
                </a:solidFill>
                <a:latin typeface="Calibri"/>
                <a:cs typeface="Calibri"/>
              </a:rPr>
              <a:t>VIDEOS</a:t>
            </a:r>
            <a:endParaRPr lang="fr-FR" sz="700" b="1" dirty="0">
              <a:latin typeface="Calibri"/>
              <a:cs typeface="Calibri"/>
            </a:endParaRPr>
          </a:p>
        </p:txBody>
      </p:sp>
      <p:sp>
        <p:nvSpPr>
          <p:cNvPr id="27" name="object 27"/>
          <p:cNvSpPr txBox="1"/>
          <p:nvPr/>
        </p:nvSpPr>
        <p:spPr>
          <a:xfrm>
            <a:off x="7030990" y="6733555"/>
            <a:ext cx="206152" cy="222112"/>
          </a:xfrm>
          <a:prstGeom prst="rect">
            <a:avLst/>
          </a:prstGeom>
        </p:spPr>
        <p:txBody>
          <a:bodyPr vert="horz" wrap="square" lIns="0" tIns="28575" rIns="0" bIns="0" rtlCol="0">
            <a:spAutoFit/>
          </a:bodyPr>
          <a:lstStyle/>
          <a:p>
            <a:pPr marL="12700" marR="5080" algn="ctr">
              <a:lnSpc>
                <a:spcPts val="509"/>
              </a:lnSpc>
              <a:spcBef>
                <a:spcPts val="225"/>
              </a:spcBef>
            </a:pPr>
            <a:r>
              <a:rPr lang="en" sz="500" b="1" spc="30" dirty="0">
                <a:solidFill>
                  <a:srgbClr val="FFFFFF"/>
                </a:solidFill>
                <a:latin typeface="Calibri"/>
                <a:cs typeface="Calibri"/>
              </a:rPr>
              <a:t>ONLINE GAMING</a:t>
            </a:r>
            <a:endParaRPr lang="fr-FR" sz="500" b="1" dirty="0">
              <a:latin typeface="Calibri"/>
              <a:cs typeface="Calibri"/>
            </a:endParaRPr>
          </a:p>
        </p:txBody>
      </p:sp>
      <p:sp>
        <p:nvSpPr>
          <p:cNvPr id="28" name="object 28"/>
          <p:cNvSpPr txBox="1"/>
          <p:nvPr/>
        </p:nvSpPr>
        <p:spPr>
          <a:xfrm>
            <a:off x="6538917" y="6942135"/>
            <a:ext cx="386263" cy="82715"/>
          </a:xfrm>
          <a:prstGeom prst="rect">
            <a:avLst/>
          </a:prstGeom>
        </p:spPr>
        <p:txBody>
          <a:bodyPr vert="horz" wrap="square" lIns="0" tIns="13335" rIns="0" bIns="0" rtlCol="0">
            <a:spAutoFit/>
          </a:bodyPr>
          <a:lstStyle/>
          <a:p>
            <a:pPr marL="12700">
              <a:lnSpc>
                <a:spcPct val="100000"/>
              </a:lnSpc>
              <a:spcBef>
                <a:spcPts val="105"/>
              </a:spcBef>
            </a:pPr>
            <a:r>
              <a:rPr lang="en" sz="450" b="1" spc="-10" dirty="0">
                <a:solidFill>
                  <a:srgbClr val="FFFFFF"/>
                </a:solidFill>
                <a:latin typeface="Calibri"/>
                <a:cs typeface="Calibri"/>
              </a:rPr>
              <a:t>CARPOOL</a:t>
            </a:r>
            <a:endParaRPr lang="fr-FR" sz="450" b="1" dirty="0">
              <a:latin typeface="Calibri"/>
              <a:cs typeface="Calibri"/>
            </a:endParaRPr>
          </a:p>
        </p:txBody>
      </p:sp>
      <p:sp>
        <p:nvSpPr>
          <p:cNvPr id="29" name="object 29"/>
          <p:cNvSpPr txBox="1"/>
          <p:nvPr/>
        </p:nvSpPr>
        <p:spPr>
          <a:xfrm>
            <a:off x="6453419" y="7558819"/>
            <a:ext cx="460044" cy="176972"/>
          </a:xfrm>
          <a:prstGeom prst="rect">
            <a:avLst/>
          </a:prstGeom>
        </p:spPr>
        <p:txBody>
          <a:bodyPr vert="horz" wrap="square" lIns="0" tIns="22860" rIns="0" bIns="0" rtlCol="0">
            <a:spAutoFit/>
          </a:bodyPr>
          <a:lstStyle/>
          <a:p>
            <a:pPr marL="12700" marR="5080" indent="10160">
              <a:lnSpc>
                <a:spcPts val="600"/>
              </a:lnSpc>
              <a:spcBef>
                <a:spcPts val="180"/>
              </a:spcBef>
            </a:pPr>
            <a:r>
              <a:rPr lang="en" sz="550" b="1" spc="-10" dirty="0">
                <a:solidFill>
                  <a:srgbClr val="FFFFFF"/>
                </a:solidFill>
                <a:latin typeface="Calibri"/>
                <a:cs typeface="Calibri"/>
              </a:rPr>
              <a:t>INSTANT MESSAGING</a:t>
            </a:r>
            <a:endParaRPr lang="fr-FR" sz="550" b="1" dirty="0">
              <a:latin typeface="Calibri"/>
              <a:cs typeface="Calibri"/>
            </a:endParaRPr>
          </a:p>
        </p:txBody>
      </p:sp>
      <p:sp>
        <p:nvSpPr>
          <p:cNvPr id="30" name="object 30"/>
          <p:cNvSpPr txBox="1"/>
          <p:nvPr/>
        </p:nvSpPr>
        <p:spPr>
          <a:xfrm>
            <a:off x="6614986" y="8003345"/>
            <a:ext cx="450641" cy="170303"/>
          </a:xfrm>
          <a:prstGeom prst="rect">
            <a:avLst/>
          </a:prstGeom>
        </p:spPr>
        <p:txBody>
          <a:bodyPr vert="horz" wrap="square" lIns="0" tIns="34290" rIns="0" bIns="0" rtlCol="0">
            <a:spAutoFit/>
          </a:bodyPr>
          <a:lstStyle/>
          <a:p>
            <a:pPr marL="22860" marR="5080" indent="-10795">
              <a:lnSpc>
                <a:spcPct val="78700"/>
              </a:lnSpc>
              <a:spcBef>
                <a:spcPts val="270"/>
              </a:spcBef>
            </a:pPr>
            <a:r>
              <a:rPr lang="en" sz="550" b="1" spc="-10" dirty="0">
                <a:solidFill>
                  <a:srgbClr val="FFFFFF"/>
                </a:solidFill>
                <a:latin typeface="Calibri"/>
                <a:cs typeface="Calibri"/>
              </a:rPr>
              <a:t>MUSIC PLATFORM</a:t>
            </a:r>
            <a:endParaRPr lang="fr-FR" sz="550" b="1" dirty="0">
              <a:latin typeface="Calibri"/>
              <a:cs typeface="Calibri"/>
            </a:endParaRPr>
          </a:p>
        </p:txBody>
      </p:sp>
      <p:sp>
        <p:nvSpPr>
          <p:cNvPr id="32" name="object 32"/>
          <p:cNvSpPr txBox="1"/>
          <p:nvPr/>
        </p:nvSpPr>
        <p:spPr>
          <a:xfrm>
            <a:off x="7491581" y="7518383"/>
            <a:ext cx="340693" cy="119905"/>
          </a:xfrm>
          <a:prstGeom prst="rect">
            <a:avLst/>
          </a:prstGeom>
        </p:spPr>
        <p:txBody>
          <a:bodyPr vert="horz" wrap="square" lIns="0" tIns="12065" rIns="0" bIns="0" rtlCol="0">
            <a:spAutoFit/>
          </a:bodyPr>
          <a:lstStyle/>
          <a:p>
            <a:pPr marL="12700">
              <a:lnSpc>
                <a:spcPct val="100000"/>
              </a:lnSpc>
              <a:spcBef>
                <a:spcPts val="95"/>
              </a:spcBef>
            </a:pPr>
            <a:r>
              <a:rPr lang="en" sz="700" b="1" spc="-10" dirty="0">
                <a:solidFill>
                  <a:srgbClr val="FFFFFF"/>
                </a:solidFill>
                <a:latin typeface="Calibri"/>
                <a:cs typeface="Calibri"/>
              </a:rPr>
              <a:t>PHOTOS</a:t>
            </a:r>
            <a:endParaRPr lang="fr-FR" sz="700" b="1" dirty="0">
              <a:latin typeface="Calibri"/>
              <a:cs typeface="Calibri"/>
            </a:endParaRPr>
          </a:p>
        </p:txBody>
      </p:sp>
      <p:sp>
        <p:nvSpPr>
          <p:cNvPr id="33" name="object 33"/>
          <p:cNvSpPr txBox="1"/>
          <p:nvPr/>
        </p:nvSpPr>
        <p:spPr>
          <a:xfrm>
            <a:off x="5812323" y="7312503"/>
            <a:ext cx="129477" cy="94257"/>
          </a:xfrm>
          <a:prstGeom prst="rect">
            <a:avLst/>
          </a:prstGeom>
        </p:spPr>
        <p:txBody>
          <a:bodyPr vert="horz" wrap="square" lIns="0" tIns="17145" rIns="0" bIns="0" rtlCol="0">
            <a:spAutoFit/>
          </a:bodyPr>
          <a:lstStyle/>
          <a:p>
            <a:pPr marL="12700">
              <a:lnSpc>
                <a:spcPct val="100000"/>
              </a:lnSpc>
              <a:spcBef>
                <a:spcPts val="135"/>
              </a:spcBef>
            </a:pPr>
            <a:r>
              <a:rPr lang="en" sz="500" b="1" spc="-25" dirty="0">
                <a:solidFill>
                  <a:srgbClr val="FFFFFF"/>
                </a:solidFill>
                <a:latin typeface="Calibri"/>
                <a:cs typeface="Calibri"/>
              </a:rPr>
              <a:t>Bank account details</a:t>
            </a:r>
            <a:endParaRPr lang="fr-FR" sz="500" b="1" dirty="0">
              <a:latin typeface="Calibri"/>
              <a:cs typeface="Calibri"/>
            </a:endParaRPr>
          </a:p>
        </p:txBody>
      </p:sp>
      <p:sp>
        <p:nvSpPr>
          <p:cNvPr id="34" name="object 34"/>
          <p:cNvSpPr txBox="1"/>
          <p:nvPr/>
        </p:nvSpPr>
        <p:spPr>
          <a:xfrm>
            <a:off x="5865268" y="6794579"/>
            <a:ext cx="392773" cy="185756"/>
          </a:xfrm>
          <a:prstGeom prst="rect">
            <a:avLst/>
          </a:prstGeom>
        </p:spPr>
        <p:txBody>
          <a:bodyPr vert="horz" wrap="square" lIns="0" tIns="30480" rIns="0" bIns="0" rtlCol="0">
            <a:spAutoFit/>
          </a:bodyPr>
          <a:lstStyle/>
          <a:p>
            <a:pPr marL="59055" marR="5080" indent="-46990">
              <a:lnSpc>
                <a:spcPts val="580"/>
              </a:lnSpc>
              <a:spcBef>
                <a:spcPts val="240"/>
              </a:spcBef>
            </a:pPr>
            <a:r>
              <a:rPr lang="en" sz="600" b="1" spc="-10" dirty="0">
                <a:solidFill>
                  <a:srgbClr val="FFFFFF"/>
                </a:solidFill>
                <a:latin typeface="Calibri"/>
                <a:cs typeface="Calibri"/>
              </a:rPr>
              <a:t>DOC STORAGE</a:t>
            </a:r>
            <a:endParaRPr lang="fr-FR" sz="600" b="1" dirty="0">
              <a:latin typeface="Calibri"/>
              <a:cs typeface="Calibri"/>
            </a:endParaRPr>
          </a:p>
        </p:txBody>
      </p:sp>
      <p:sp>
        <p:nvSpPr>
          <p:cNvPr id="35" name="object 35"/>
          <p:cNvSpPr txBox="1"/>
          <p:nvPr/>
        </p:nvSpPr>
        <p:spPr>
          <a:xfrm>
            <a:off x="4941112" y="7745304"/>
            <a:ext cx="565652" cy="144270"/>
          </a:xfrm>
          <a:prstGeom prst="rect">
            <a:avLst/>
          </a:prstGeom>
        </p:spPr>
        <p:txBody>
          <a:bodyPr vert="horz" wrap="square" lIns="0" tIns="13335" rIns="0" bIns="0" rtlCol="0">
            <a:spAutoFit/>
          </a:bodyPr>
          <a:lstStyle/>
          <a:p>
            <a:pPr marL="12700">
              <a:lnSpc>
                <a:spcPct val="100000"/>
              </a:lnSpc>
              <a:spcBef>
                <a:spcPts val="105"/>
              </a:spcBef>
            </a:pPr>
            <a:r>
              <a:rPr lang="en" sz="850" b="1" dirty="0">
                <a:solidFill>
                  <a:srgbClr val="FFFFFF"/>
                </a:solidFill>
                <a:latin typeface="Calibri"/>
                <a:cs typeface="Calibri"/>
              </a:rPr>
              <a:t>MAILBOX</a:t>
            </a:r>
            <a:endParaRPr lang="fr-FR" sz="850" b="1" dirty="0">
              <a:latin typeface="Calibri"/>
              <a:cs typeface="Calibri"/>
            </a:endParaRPr>
          </a:p>
        </p:txBody>
      </p:sp>
      <p:sp>
        <p:nvSpPr>
          <p:cNvPr id="36" name="object 36"/>
          <p:cNvSpPr txBox="1"/>
          <p:nvPr/>
        </p:nvSpPr>
        <p:spPr>
          <a:xfrm>
            <a:off x="5029376" y="7827840"/>
            <a:ext cx="357330" cy="235321"/>
          </a:xfrm>
          <a:prstGeom prst="rect">
            <a:avLst/>
          </a:prstGeom>
        </p:spPr>
        <p:txBody>
          <a:bodyPr vert="horz" wrap="square" lIns="0" tIns="12065" rIns="0" bIns="0" rtlCol="0">
            <a:spAutoFit/>
          </a:bodyPr>
          <a:lstStyle/>
          <a:p>
            <a:pPr marL="12700">
              <a:lnSpc>
                <a:spcPct val="100000"/>
              </a:lnSpc>
              <a:spcBef>
                <a:spcPts val="95"/>
              </a:spcBef>
            </a:pPr>
            <a:r>
              <a:rPr lang="en" sz="1450" b="1" spc="-65" dirty="0">
                <a:solidFill>
                  <a:srgbClr val="FFFFFF"/>
                </a:solidFill>
                <a:latin typeface="Calibri"/>
                <a:cs typeface="Calibri"/>
              </a:rPr>
              <a:t>PRO</a:t>
            </a:r>
            <a:endParaRPr lang="fr-FR" sz="1450" b="1" dirty="0">
              <a:latin typeface="Calibri"/>
              <a:cs typeface="Calibri"/>
            </a:endParaRPr>
          </a:p>
        </p:txBody>
      </p:sp>
      <p:sp>
        <p:nvSpPr>
          <p:cNvPr id="37" name="object 37"/>
          <p:cNvSpPr txBox="1"/>
          <p:nvPr/>
        </p:nvSpPr>
        <p:spPr>
          <a:xfrm>
            <a:off x="4481197" y="8083794"/>
            <a:ext cx="495488" cy="130805"/>
          </a:xfrm>
          <a:prstGeom prst="rect">
            <a:avLst/>
          </a:prstGeom>
        </p:spPr>
        <p:txBody>
          <a:bodyPr vert="horz" wrap="square" lIns="0" tIns="15240" rIns="0" bIns="0" rtlCol="0">
            <a:spAutoFit/>
          </a:bodyPr>
          <a:lstStyle/>
          <a:p>
            <a:pPr marL="12700">
              <a:lnSpc>
                <a:spcPct val="100000"/>
              </a:lnSpc>
              <a:spcBef>
                <a:spcPts val="120"/>
              </a:spcBef>
            </a:pPr>
            <a:r>
              <a:rPr lang="en" sz="750" b="1" spc="-10" dirty="0">
                <a:solidFill>
                  <a:srgbClr val="FFFFFF"/>
                </a:solidFill>
                <a:latin typeface="Calibri"/>
                <a:cs typeface="Calibri"/>
              </a:rPr>
              <a:t>MAIL&amp;DOC</a:t>
            </a:r>
            <a:endParaRPr lang="fr-FR" sz="750" b="1" dirty="0">
              <a:latin typeface="Calibri"/>
              <a:cs typeface="Calibri"/>
            </a:endParaRPr>
          </a:p>
        </p:txBody>
      </p:sp>
      <p:sp>
        <p:nvSpPr>
          <p:cNvPr id="38" name="object 38"/>
          <p:cNvSpPr txBox="1"/>
          <p:nvPr/>
        </p:nvSpPr>
        <p:spPr>
          <a:xfrm>
            <a:off x="4456821" y="8177696"/>
            <a:ext cx="551185" cy="104516"/>
          </a:xfrm>
          <a:prstGeom prst="rect">
            <a:avLst/>
          </a:prstGeom>
        </p:spPr>
        <p:txBody>
          <a:bodyPr vert="horz" wrap="square" lIns="0" tIns="12065" rIns="0" bIns="0" rtlCol="0">
            <a:spAutoFit/>
          </a:bodyPr>
          <a:lstStyle/>
          <a:p>
            <a:pPr marL="12700">
              <a:lnSpc>
                <a:spcPct val="100000"/>
              </a:lnSpc>
              <a:spcBef>
                <a:spcPts val="95"/>
              </a:spcBef>
            </a:pPr>
            <a:r>
              <a:rPr lang="en" sz="600" b="1" spc="-10" dirty="0">
                <a:solidFill>
                  <a:srgbClr val="FFFFFF"/>
                </a:solidFill>
                <a:latin typeface="Calibri"/>
                <a:cs typeface="Calibri"/>
              </a:rPr>
              <a:t>CONFIDENTIAL</a:t>
            </a:r>
            <a:endParaRPr lang="fr-FR" sz="600" b="1" dirty="0">
              <a:latin typeface="Calibri"/>
              <a:cs typeface="Calibri"/>
            </a:endParaRPr>
          </a:p>
        </p:txBody>
      </p:sp>
      <p:sp>
        <p:nvSpPr>
          <p:cNvPr id="39" name="object 39"/>
          <p:cNvSpPr txBox="1"/>
          <p:nvPr/>
        </p:nvSpPr>
        <p:spPr>
          <a:xfrm>
            <a:off x="5519990" y="7676781"/>
            <a:ext cx="337076" cy="157992"/>
          </a:xfrm>
          <a:prstGeom prst="rect">
            <a:avLst/>
          </a:prstGeom>
        </p:spPr>
        <p:txBody>
          <a:bodyPr vert="horz" wrap="square" lIns="0" tIns="28575" rIns="0" bIns="0" rtlCol="0">
            <a:spAutoFit/>
          </a:bodyPr>
          <a:lstStyle/>
          <a:p>
            <a:pPr marL="12700" marR="5080" indent="21590">
              <a:lnSpc>
                <a:spcPts val="509"/>
              </a:lnSpc>
              <a:spcBef>
                <a:spcPts val="225"/>
              </a:spcBef>
            </a:pPr>
            <a:r>
              <a:rPr lang="en" sz="500" b="1" spc="50" dirty="0">
                <a:solidFill>
                  <a:srgbClr val="FFFFFF"/>
                </a:solidFill>
                <a:latin typeface="Calibri"/>
                <a:cs typeface="Calibri"/>
              </a:rPr>
              <a:t>CONTACT LIST</a:t>
            </a:r>
            <a:endParaRPr lang="fr-FR" sz="500" b="1" dirty="0">
              <a:latin typeface="Calibri"/>
              <a:cs typeface="Calibri"/>
            </a:endParaRPr>
          </a:p>
        </p:txBody>
      </p:sp>
      <p:sp>
        <p:nvSpPr>
          <p:cNvPr id="40" name="object 40"/>
          <p:cNvSpPr txBox="1"/>
          <p:nvPr/>
        </p:nvSpPr>
        <p:spPr>
          <a:xfrm>
            <a:off x="5656646" y="8107994"/>
            <a:ext cx="258954" cy="208519"/>
          </a:xfrm>
          <a:prstGeom prst="rect">
            <a:avLst/>
          </a:prstGeom>
        </p:spPr>
        <p:txBody>
          <a:bodyPr vert="horz" wrap="square" lIns="0" tIns="33655" rIns="0" bIns="0" rtlCol="0">
            <a:spAutoFit/>
          </a:bodyPr>
          <a:lstStyle/>
          <a:p>
            <a:pPr marL="65405" marR="5080" indent="-53340">
              <a:lnSpc>
                <a:spcPct val="79900"/>
              </a:lnSpc>
              <a:spcBef>
                <a:spcPts val="265"/>
              </a:spcBef>
            </a:pPr>
            <a:r>
              <a:rPr lang="en" sz="700" b="1" spc="-10" dirty="0">
                <a:solidFill>
                  <a:srgbClr val="FFFFFF"/>
                </a:solidFill>
                <a:latin typeface="Calibri"/>
                <a:cs typeface="Calibri"/>
              </a:rPr>
              <a:t>HR INFO</a:t>
            </a:r>
            <a:endParaRPr lang="fr-FR" sz="700" b="1" dirty="0">
              <a:latin typeface="Calibri"/>
              <a:cs typeface="Calibri"/>
            </a:endParaRPr>
          </a:p>
        </p:txBody>
      </p:sp>
      <p:sp>
        <p:nvSpPr>
          <p:cNvPr id="41" name="object 41"/>
          <p:cNvSpPr txBox="1"/>
          <p:nvPr/>
        </p:nvSpPr>
        <p:spPr>
          <a:xfrm>
            <a:off x="7928128" y="5196556"/>
            <a:ext cx="10675620" cy="377825"/>
          </a:xfrm>
          <a:prstGeom prst="rect">
            <a:avLst/>
          </a:prstGeom>
        </p:spPr>
        <p:txBody>
          <a:bodyPr vert="horz" wrap="square" lIns="0" tIns="13335" rIns="0" bIns="0" rtlCol="0">
            <a:spAutoFit/>
          </a:bodyPr>
          <a:lstStyle/>
          <a:p>
            <a:pPr marL="12700">
              <a:lnSpc>
                <a:spcPct val="100000"/>
              </a:lnSpc>
              <a:spcBef>
                <a:spcPts val="105"/>
              </a:spcBef>
            </a:pPr>
            <a:r>
              <a:rPr lang="en" sz="2300" i="1" spc="-254" dirty="0">
                <a:solidFill>
                  <a:srgbClr val="231F20"/>
                </a:solidFill>
                <a:latin typeface="Arial Narrow"/>
                <a:cs typeface="Arial Narrow"/>
              </a:rPr>
              <a:t>Nowadays, most online services require an email address to register. The security of these services</a:t>
            </a:r>
            <a:endParaRPr sz="2300" dirty="0">
              <a:latin typeface="Arial Narrow"/>
              <a:cs typeface="Arial Narrow"/>
            </a:endParaRPr>
          </a:p>
        </p:txBody>
      </p:sp>
      <p:sp>
        <p:nvSpPr>
          <p:cNvPr id="42" name="object 42"/>
          <p:cNvSpPr txBox="1"/>
          <p:nvPr/>
        </p:nvSpPr>
        <p:spPr>
          <a:xfrm>
            <a:off x="7928128" y="5568189"/>
            <a:ext cx="10055860"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depends on the security of your email account. This means that if someone accesses your account from</a:t>
            </a:r>
            <a:endParaRPr sz="2300" dirty="0">
              <a:latin typeface="Arial Narrow"/>
              <a:cs typeface="Arial Narrow"/>
            </a:endParaRPr>
          </a:p>
        </p:txBody>
      </p:sp>
      <p:sp>
        <p:nvSpPr>
          <p:cNvPr id="43" name="object 43"/>
          <p:cNvSpPr txBox="1"/>
          <p:nvPr/>
        </p:nvSpPr>
        <p:spPr>
          <a:xfrm>
            <a:off x="7928128" y="5939823"/>
            <a:ext cx="10379075" cy="377825"/>
          </a:xfrm>
          <a:prstGeom prst="rect">
            <a:avLst/>
          </a:prstGeom>
        </p:spPr>
        <p:txBody>
          <a:bodyPr vert="horz" wrap="square" lIns="0" tIns="13335" rIns="0" bIns="0" rtlCol="0">
            <a:spAutoFit/>
          </a:bodyPr>
          <a:lstStyle/>
          <a:p>
            <a:pPr marL="12700">
              <a:lnSpc>
                <a:spcPct val="100000"/>
              </a:lnSpc>
              <a:spcBef>
                <a:spcPts val="105"/>
              </a:spcBef>
            </a:pPr>
            <a:r>
              <a:rPr lang="en" sz="2300" i="1" spc="-155" dirty="0">
                <a:solidFill>
                  <a:srgbClr val="231F20"/>
                </a:solidFill>
                <a:latin typeface="Arial Narrow"/>
                <a:cs typeface="Arial Narrow"/>
              </a:rPr>
              <a:t>messaging, it will be able to easily access all other related services by making a reset request</a:t>
            </a:r>
            <a:endParaRPr sz="2300" dirty="0">
              <a:latin typeface="Arial Narrow"/>
              <a:cs typeface="Arial Narrow"/>
            </a:endParaRPr>
          </a:p>
        </p:txBody>
      </p:sp>
      <p:sp>
        <p:nvSpPr>
          <p:cNvPr id="44" name="object 44"/>
          <p:cNvSpPr txBox="1"/>
          <p:nvPr/>
        </p:nvSpPr>
        <p:spPr>
          <a:xfrm>
            <a:off x="7928128" y="6311458"/>
            <a:ext cx="10434320" cy="377825"/>
          </a:xfrm>
          <a:prstGeom prst="rect">
            <a:avLst/>
          </a:prstGeom>
        </p:spPr>
        <p:txBody>
          <a:bodyPr vert="horz" wrap="square" lIns="0" tIns="13335" rIns="0" bIns="0" rtlCol="0">
            <a:spAutoFit/>
          </a:bodyPr>
          <a:lstStyle/>
          <a:p>
            <a:pPr marL="12700">
              <a:lnSpc>
                <a:spcPct val="100000"/>
              </a:lnSpc>
              <a:spcBef>
                <a:spcPts val="105"/>
              </a:spcBef>
            </a:pPr>
            <a:r>
              <a:rPr lang="en" sz="2300" i="1" spc="-160" dirty="0">
                <a:solidFill>
                  <a:srgbClr val="231F20"/>
                </a:solidFill>
                <a:latin typeface="Arial Narrow"/>
                <a:cs typeface="Arial Narrow"/>
              </a:rPr>
              <a:t>password through the link contained in the email received in your inbox. It is therefore necessary to ensure that</a:t>
            </a:r>
            <a:endParaRPr sz="2300" dirty="0">
              <a:latin typeface="Arial Narrow"/>
              <a:cs typeface="Arial Narrow"/>
            </a:endParaRPr>
          </a:p>
        </p:txBody>
      </p:sp>
      <p:sp>
        <p:nvSpPr>
          <p:cNvPr id="45" name="object 45"/>
          <p:cNvSpPr txBox="1"/>
          <p:nvPr/>
        </p:nvSpPr>
        <p:spPr>
          <a:xfrm>
            <a:off x="7928128" y="6683092"/>
            <a:ext cx="10215880"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their email accounts are well secured, enabling all available security options such as</a:t>
            </a:r>
            <a:endParaRPr sz="2300" dirty="0">
              <a:latin typeface="Arial Narrow"/>
              <a:cs typeface="Arial Narrow"/>
            </a:endParaRPr>
          </a:p>
        </p:txBody>
      </p:sp>
      <p:sp>
        <p:nvSpPr>
          <p:cNvPr id="46" name="object 46"/>
          <p:cNvSpPr txBox="1"/>
          <p:nvPr/>
        </p:nvSpPr>
        <p:spPr>
          <a:xfrm>
            <a:off x="7928128" y="7054725"/>
            <a:ext cx="10155555" cy="377825"/>
          </a:xfrm>
          <a:prstGeom prst="rect">
            <a:avLst/>
          </a:prstGeom>
        </p:spPr>
        <p:txBody>
          <a:bodyPr vert="horz" wrap="square" lIns="0" tIns="13335" rIns="0" bIns="0" rtlCol="0">
            <a:spAutoFit/>
          </a:bodyPr>
          <a:lstStyle/>
          <a:p>
            <a:pPr marL="12700">
              <a:lnSpc>
                <a:spcPct val="100000"/>
              </a:lnSpc>
              <a:spcBef>
                <a:spcPts val="105"/>
              </a:spcBef>
            </a:pPr>
            <a:r>
              <a:rPr lang="en" sz="2300" i="1" spc="-90" dirty="0">
                <a:solidFill>
                  <a:srgbClr val="231F20"/>
                </a:solidFill>
                <a:latin typeface="Arial Narrow"/>
                <a:cs typeface="Arial Narrow"/>
              </a:rPr>
              <a:t>two-factor authentication and passwordless authentication. This consideration also applies to</a:t>
            </a:r>
            <a:endParaRPr sz="2300" dirty="0">
              <a:latin typeface="Arial Narrow"/>
              <a:cs typeface="Arial Narrow"/>
            </a:endParaRPr>
          </a:p>
        </p:txBody>
      </p:sp>
      <p:sp>
        <p:nvSpPr>
          <p:cNvPr id="47" name="object 47"/>
          <p:cNvSpPr txBox="1"/>
          <p:nvPr/>
        </p:nvSpPr>
        <p:spPr>
          <a:xfrm>
            <a:off x="7928128" y="7426359"/>
            <a:ext cx="6630670"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social media accounts that are increasingly connected to apps.</a:t>
            </a:r>
            <a:endParaRPr sz="2300" dirty="0">
              <a:latin typeface="Arial Narrow"/>
              <a:cs typeface="Arial Narrow"/>
            </a:endParaRPr>
          </a:p>
        </p:txBody>
      </p:sp>
      <p:sp>
        <p:nvSpPr>
          <p:cNvPr id="48" name="object 48"/>
          <p:cNvSpPr txBox="1"/>
          <p:nvPr/>
        </p:nvSpPr>
        <p:spPr>
          <a:xfrm>
            <a:off x="7928128" y="7797994"/>
            <a:ext cx="9037320" cy="377825"/>
          </a:xfrm>
          <a:prstGeom prst="rect">
            <a:avLst/>
          </a:prstGeom>
        </p:spPr>
        <p:txBody>
          <a:bodyPr vert="horz" wrap="square" lIns="0" tIns="13335" rIns="0" bIns="0" rtlCol="0">
            <a:spAutoFit/>
          </a:bodyPr>
          <a:lstStyle/>
          <a:p>
            <a:pPr marL="12700">
              <a:lnSpc>
                <a:spcPct val="100000"/>
              </a:lnSpc>
              <a:spcBef>
                <a:spcPts val="105"/>
              </a:spcBef>
            </a:pPr>
            <a:r>
              <a:rPr lang="en" sz="2300" i="1" spc="-235" dirty="0">
                <a:solidFill>
                  <a:srgbClr val="231F20"/>
                </a:solidFill>
                <a:latin typeface="Arial Narrow"/>
                <a:cs typeface="Arial Narrow"/>
              </a:rPr>
              <a:t>A fraudster accessing your email account could do the following:</a:t>
            </a:r>
            <a:endParaRPr sz="2300" dirty="0">
              <a:latin typeface="Arial Narrow"/>
              <a:cs typeface="Arial Narrow"/>
            </a:endParaRPr>
          </a:p>
        </p:txBody>
      </p:sp>
      <p:sp>
        <p:nvSpPr>
          <p:cNvPr id="49" name="object 49"/>
          <p:cNvSpPr txBox="1"/>
          <p:nvPr/>
        </p:nvSpPr>
        <p:spPr>
          <a:xfrm>
            <a:off x="7928128" y="8149815"/>
            <a:ext cx="10471785" cy="2255520"/>
          </a:xfrm>
          <a:prstGeom prst="rect">
            <a:avLst/>
          </a:prstGeom>
        </p:spPr>
        <p:txBody>
          <a:bodyPr vert="horz" wrap="square" lIns="0" tIns="33655" rIns="0" bIns="0" rtlCol="0">
            <a:spAutoFit/>
          </a:bodyPr>
          <a:lstStyle/>
          <a:p>
            <a:pPr marL="447675" indent="-435609">
              <a:lnSpc>
                <a:spcPct val="100000"/>
              </a:lnSpc>
              <a:spcBef>
                <a:spcPts val="265"/>
              </a:spcBef>
              <a:buFont typeface="Arial Narrow"/>
              <a:buChar char="•"/>
              <a:tabLst>
                <a:tab pos="447675" algn="l"/>
                <a:tab pos="448309" algn="l"/>
              </a:tabLst>
            </a:pPr>
            <a:r>
              <a:rPr lang="en" sz="2300" b="1" i="1" spc="-180" dirty="0">
                <a:solidFill>
                  <a:srgbClr val="231F20"/>
                </a:solidFill>
                <a:latin typeface="Arial Narrow"/>
                <a:cs typeface="Arial Narrow"/>
              </a:rPr>
              <a:t>Identity theft </a:t>
            </a:r>
            <a:r>
              <a:rPr lang="en" sz="2300" i="1" spc="-135" dirty="0">
                <a:solidFill>
                  <a:srgbClr val="231F20"/>
                </a:solidFill>
                <a:latin typeface="Arial Narrow"/>
                <a:cs typeface="Arial Narrow"/>
              </a:rPr>
              <a:t>thanks to the data found in your mailbox (passport copy, card photo)</a:t>
            </a:r>
            <a:endParaRPr sz="2300" dirty="0">
              <a:latin typeface="Arial Narrow"/>
              <a:cs typeface="Arial Narrow"/>
            </a:endParaRPr>
          </a:p>
          <a:p>
            <a:pPr marL="471805">
              <a:lnSpc>
                <a:spcPct val="100000"/>
              </a:lnSpc>
              <a:spcBef>
                <a:spcPts val="165"/>
              </a:spcBef>
            </a:pPr>
            <a:r>
              <a:rPr lang="en" sz="2300" i="1" spc="-160" dirty="0">
                <a:solidFill>
                  <a:srgbClr val="231F20"/>
                </a:solidFill>
                <a:latin typeface="Arial Narrow"/>
                <a:cs typeface="Arial Narrow"/>
              </a:rPr>
              <a:t>blue, proof of address, etc.).</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lang="en" sz="2300" b="1" i="1" spc="-185" dirty="0">
                <a:solidFill>
                  <a:srgbClr val="231F20"/>
                </a:solidFill>
                <a:latin typeface="Arial Narrow"/>
                <a:cs typeface="Arial Narrow"/>
              </a:rPr>
              <a:t>Hijacking online accounts </a:t>
            </a:r>
            <a:r>
              <a:rPr lang="en" sz="2300" i="1" spc="-135" dirty="0">
                <a:solidFill>
                  <a:srgbClr val="231F20"/>
                </a:solidFill>
                <a:latin typeface="Arial Narrow"/>
                <a:cs typeface="Arial Narrow"/>
              </a:rPr>
              <a:t>with password reset features.</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lang="en" sz="2300" b="1" i="1" spc="-210" dirty="0">
                <a:solidFill>
                  <a:srgbClr val="231F20"/>
                </a:solidFill>
                <a:latin typeface="Arial Narrow"/>
                <a:cs typeface="Arial Narrow"/>
              </a:rPr>
              <a:t>Ransom demand </a:t>
            </a:r>
            <a:r>
              <a:rPr lang="en" sz="2300" i="1" spc="-145" dirty="0">
                <a:solidFill>
                  <a:srgbClr val="231F20"/>
                </a:solidFill>
                <a:latin typeface="Arial Narrow"/>
                <a:cs typeface="Arial Narrow"/>
              </a:rPr>
              <a:t>following compromising data found in your mailbox.</a:t>
            </a:r>
            <a:endParaRPr sz="2300" dirty="0">
              <a:latin typeface="Arial Narrow"/>
              <a:cs typeface="Arial Narrow"/>
            </a:endParaRPr>
          </a:p>
          <a:p>
            <a:pPr marL="447675" indent="-435609">
              <a:lnSpc>
                <a:spcPct val="100000"/>
              </a:lnSpc>
              <a:spcBef>
                <a:spcPts val="170"/>
              </a:spcBef>
              <a:buFont typeface="Arial Narrow"/>
              <a:buChar char="•"/>
              <a:tabLst>
                <a:tab pos="447675" algn="l"/>
                <a:tab pos="448309" algn="l"/>
              </a:tabLst>
            </a:pPr>
            <a:r>
              <a:rPr lang="en" sz="2300" b="1" i="1" spc="-200" dirty="0">
                <a:solidFill>
                  <a:srgbClr val="231F20"/>
                </a:solidFill>
                <a:latin typeface="Arial Narrow"/>
                <a:cs typeface="Arial Narrow"/>
              </a:rPr>
              <a:t>Adding an email forwarding </a:t>
            </a:r>
            <a:r>
              <a:rPr lang="en" sz="2300" i="1" spc="-150" dirty="0">
                <a:solidFill>
                  <a:srgbClr val="231F20"/>
                </a:solidFill>
                <a:latin typeface="Arial Narrow"/>
                <a:cs typeface="Arial Narrow"/>
              </a:rPr>
              <a:t>(often unverified after a mailbox has been compromised): your emails</a:t>
            </a:r>
            <a:endParaRPr sz="2300" dirty="0">
              <a:latin typeface="Arial Narrow"/>
              <a:cs typeface="Arial Narrow"/>
            </a:endParaRPr>
          </a:p>
          <a:p>
            <a:pPr marL="471805">
              <a:lnSpc>
                <a:spcPct val="100000"/>
              </a:lnSpc>
              <a:spcBef>
                <a:spcPts val="165"/>
              </a:spcBef>
            </a:pPr>
            <a:r>
              <a:rPr lang="en" sz="2300" i="1" spc="-105" dirty="0">
                <a:solidFill>
                  <a:srgbClr val="231F20"/>
                </a:solidFill>
                <a:latin typeface="Arial Narrow"/>
                <a:cs typeface="Arial Narrow"/>
              </a:rPr>
              <a:t>continue to leak despite any subsequent password changes...</a:t>
            </a:r>
            <a:endParaRPr sz="2300" dirty="0">
              <a:latin typeface="Arial Narrow"/>
              <a:cs typeface="Arial Narrow"/>
            </a:endParaRPr>
          </a:p>
        </p:txBody>
      </p:sp>
      <p:sp>
        <p:nvSpPr>
          <p:cNvPr id="50" name="object 50"/>
          <p:cNvSpPr txBox="1"/>
          <p:nvPr/>
        </p:nvSpPr>
        <p:spPr>
          <a:xfrm>
            <a:off x="2759682" y="8998515"/>
            <a:ext cx="4358005" cy="949325"/>
          </a:xfrm>
          <a:prstGeom prst="rect">
            <a:avLst/>
          </a:prstGeom>
        </p:spPr>
        <p:txBody>
          <a:bodyPr vert="horz" wrap="square" lIns="0" tIns="30480" rIns="0" bIns="0" rtlCol="0">
            <a:spAutoFit/>
          </a:bodyPr>
          <a:lstStyle/>
          <a:p>
            <a:pPr marL="12700" marR="5080">
              <a:lnSpc>
                <a:spcPts val="2400"/>
              </a:lnSpc>
              <a:spcBef>
                <a:spcPts val="240"/>
              </a:spcBef>
            </a:pPr>
            <a:r>
              <a:rPr lang="en" sz="2050" dirty="0">
                <a:solidFill>
                  <a:srgbClr val="231F20"/>
                </a:solidFill>
                <a:latin typeface="Calibri"/>
                <a:cs typeface="Calibri"/>
              </a:rPr>
              <a:t>(According to the CNIL infographic "</a:t>
            </a:r>
            <a:r>
              <a:rPr lang="en" sz="2050" spc="-10" dirty="0">
                <a:solidFill>
                  <a:srgbClr val="205E9E"/>
                </a:solidFill>
                <a:latin typeface="Calibri"/>
                <a:cs typeface="Calibri"/>
                <a:hlinkClick r:id="rId3"/>
              </a:rPr>
              <a:t>Why</a:t>
            </a:r>
            <a:r>
              <a:rPr lang="en" sz="2050" spc="-10" dirty="0">
                <a:solidFill>
                  <a:srgbClr val="205E9E"/>
                </a:solidFill>
                <a:latin typeface="Calibri"/>
                <a:cs typeface="Calibri"/>
              </a:rPr>
              <a:t> </a:t>
            </a:r>
            <a:r>
              <a:rPr lang="en" sz="2050" u="sng" spc="55" dirty="0">
                <a:solidFill>
                  <a:srgbClr val="205E9E"/>
                </a:solidFill>
                <a:uFill>
                  <a:solidFill>
                    <a:srgbClr val="205E9E"/>
                  </a:solidFill>
                </a:uFill>
                <a:latin typeface="Calibri"/>
                <a:cs typeface="Calibri"/>
                <a:hlinkClick r:id="rId3"/>
              </a:rPr>
              <a:t>secure your mailbox password </a:t>
            </a:r>
            <a:r>
              <a:rPr lang="en" sz="2050" spc="90" dirty="0">
                <a:solidFill>
                  <a:srgbClr val="205E9E"/>
                </a:solidFill>
                <a:latin typeface="Calibri"/>
                <a:cs typeface="Calibri"/>
              </a:rPr>
              <a:t> </a:t>
            </a:r>
            <a:r>
              <a:rPr lang="en" sz="2050" u="sng" dirty="0">
                <a:solidFill>
                  <a:srgbClr val="205E9E"/>
                </a:solidFill>
                <a:uFill>
                  <a:solidFill>
                    <a:srgbClr val="205E9E"/>
                  </a:solidFill>
                </a:uFill>
                <a:latin typeface="Calibri"/>
                <a:cs typeface="Calibri"/>
                <a:hlinkClick r:id="rId3"/>
              </a:rPr>
              <a:t> as much as possible?</a:t>
            </a:r>
            <a:r>
              <a:rPr lang="en" sz="2050" spc="425" dirty="0">
                <a:solidFill>
                  <a:srgbClr val="205E9E"/>
                </a:solidFill>
                <a:latin typeface="Calibri"/>
                <a:cs typeface="Calibri"/>
              </a:rPr>
              <a:t> </a:t>
            </a:r>
            <a:r>
              <a:rPr lang="en" sz="2050" spc="40" dirty="0">
                <a:solidFill>
                  <a:srgbClr val="231F20"/>
                </a:solidFill>
                <a:latin typeface="Calibri"/>
                <a:cs typeface="Calibri"/>
              </a:rPr>
              <a:t>")</a:t>
            </a:r>
            <a:endParaRPr sz="2050" dirty="0">
              <a:latin typeface="Calibri"/>
              <a:cs typeface="Calibri"/>
            </a:endParaRPr>
          </a:p>
        </p:txBody>
      </p:sp>
      <p:grpSp>
        <p:nvGrpSpPr>
          <p:cNvPr id="51" name="object 51"/>
          <p:cNvGrpSpPr/>
          <p:nvPr/>
        </p:nvGrpSpPr>
        <p:grpSpPr>
          <a:xfrm>
            <a:off x="867334" y="3240100"/>
            <a:ext cx="5582920" cy="3279775"/>
            <a:chOff x="867334" y="3240100"/>
            <a:chExt cx="5582920" cy="3279775"/>
          </a:xfrm>
        </p:grpSpPr>
        <p:sp>
          <p:nvSpPr>
            <p:cNvPr id="52" name="object 52"/>
            <p:cNvSpPr/>
            <p:nvPr/>
          </p:nvSpPr>
          <p:spPr>
            <a:xfrm>
              <a:off x="867334" y="324010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53" name="object 53"/>
            <p:cNvSpPr/>
            <p:nvPr/>
          </p:nvSpPr>
          <p:spPr>
            <a:xfrm>
              <a:off x="993828" y="336658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54" name="object 54"/>
            <p:cNvSpPr/>
            <p:nvPr/>
          </p:nvSpPr>
          <p:spPr>
            <a:xfrm>
              <a:off x="993823" y="3785399"/>
              <a:ext cx="5267325" cy="2544445"/>
            </a:xfrm>
            <a:custGeom>
              <a:avLst/>
              <a:gdLst/>
              <a:ahLst/>
              <a:cxnLst/>
              <a:rect l="l" t="t" r="r" b="b"/>
              <a:pathLst>
                <a:path w="5267325" h="2544445">
                  <a:moveTo>
                    <a:pt x="5018044" y="684040"/>
                  </a:moveTo>
                  <a:lnTo>
                    <a:pt x="123398" y="684040"/>
                  </a:lnTo>
                  <a:lnTo>
                    <a:pt x="171386" y="682998"/>
                  </a:lnTo>
                  <a:lnTo>
                    <a:pt x="218587" y="680568"/>
                  </a:lnTo>
                  <a:lnTo>
                    <a:pt x="265046" y="676804"/>
                  </a:lnTo>
                  <a:lnTo>
                    <a:pt x="310808" y="671760"/>
                  </a:lnTo>
                  <a:lnTo>
                    <a:pt x="355917" y="665488"/>
                  </a:lnTo>
                  <a:lnTo>
                    <a:pt x="400418" y="658043"/>
                  </a:lnTo>
                  <a:lnTo>
                    <a:pt x="444355" y="649477"/>
                  </a:lnTo>
                  <a:lnTo>
                    <a:pt x="487772" y="639844"/>
                  </a:lnTo>
                  <a:lnTo>
                    <a:pt x="530715" y="629197"/>
                  </a:lnTo>
                  <a:lnTo>
                    <a:pt x="573228" y="617590"/>
                  </a:lnTo>
                  <a:lnTo>
                    <a:pt x="615355" y="605076"/>
                  </a:lnTo>
                  <a:lnTo>
                    <a:pt x="657141" y="591708"/>
                  </a:lnTo>
                  <a:lnTo>
                    <a:pt x="698630" y="577540"/>
                  </a:lnTo>
                  <a:lnTo>
                    <a:pt x="739867" y="562625"/>
                  </a:lnTo>
                  <a:lnTo>
                    <a:pt x="780896" y="547016"/>
                  </a:lnTo>
                  <a:lnTo>
                    <a:pt x="821762" y="530767"/>
                  </a:lnTo>
                  <a:lnTo>
                    <a:pt x="862510" y="513931"/>
                  </a:lnTo>
                  <a:lnTo>
                    <a:pt x="903184" y="496561"/>
                  </a:lnTo>
                  <a:lnTo>
                    <a:pt x="943828" y="478711"/>
                  </a:lnTo>
                  <a:lnTo>
                    <a:pt x="1025206" y="441784"/>
                  </a:lnTo>
                  <a:lnTo>
                    <a:pt x="1358444" y="285538"/>
                  </a:lnTo>
                  <a:lnTo>
                    <a:pt x="1445465" y="246475"/>
                  </a:lnTo>
                  <a:lnTo>
                    <a:pt x="1489778" y="227237"/>
                  </a:lnTo>
                  <a:lnTo>
                    <a:pt x="1534684" y="208266"/>
                  </a:lnTo>
                  <a:lnTo>
                    <a:pt x="1580229" y="189615"/>
                  </a:lnTo>
                  <a:lnTo>
                    <a:pt x="1626456" y="171337"/>
                  </a:lnTo>
                  <a:lnTo>
                    <a:pt x="1673412" y="153487"/>
                  </a:lnTo>
                  <a:lnTo>
                    <a:pt x="1721139" y="136116"/>
                  </a:lnTo>
                  <a:lnTo>
                    <a:pt x="1769682" y="119278"/>
                  </a:lnTo>
                  <a:lnTo>
                    <a:pt x="1819087" y="103028"/>
                  </a:lnTo>
                  <a:lnTo>
                    <a:pt x="1869397" y="87418"/>
                  </a:lnTo>
                  <a:lnTo>
                    <a:pt x="1920657" y="72501"/>
                  </a:lnTo>
                  <a:lnTo>
                    <a:pt x="1963258" y="61288"/>
                  </a:lnTo>
                  <a:lnTo>
                    <a:pt x="2007478" y="51116"/>
                  </a:lnTo>
                  <a:lnTo>
                    <a:pt x="2053214" y="41957"/>
                  </a:lnTo>
                  <a:lnTo>
                    <a:pt x="2100363" y="33783"/>
                  </a:lnTo>
                  <a:lnTo>
                    <a:pt x="2148823" y="26568"/>
                  </a:lnTo>
                  <a:lnTo>
                    <a:pt x="2198491" y="20282"/>
                  </a:lnTo>
                  <a:lnTo>
                    <a:pt x="2249263"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9" y="4611"/>
                  </a:lnTo>
                  <a:lnTo>
                    <a:pt x="2851280" y="7329"/>
                  </a:lnTo>
                  <a:lnTo>
                    <a:pt x="2963072" y="14447"/>
                  </a:lnTo>
                  <a:lnTo>
                    <a:pt x="3073528" y="23626"/>
                  </a:lnTo>
                  <a:lnTo>
                    <a:pt x="3181824" y="34645"/>
                  </a:lnTo>
                  <a:lnTo>
                    <a:pt x="3287137" y="47281"/>
                  </a:lnTo>
                  <a:lnTo>
                    <a:pt x="3388645" y="61314"/>
                  </a:lnTo>
                  <a:lnTo>
                    <a:pt x="3485527" y="76523"/>
                  </a:lnTo>
                  <a:lnTo>
                    <a:pt x="3531976" y="84499"/>
                  </a:lnTo>
                  <a:lnTo>
                    <a:pt x="3576959" y="92685"/>
                  </a:lnTo>
                  <a:lnTo>
                    <a:pt x="3620374" y="101055"/>
                  </a:lnTo>
                  <a:lnTo>
                    <a:pt x="3662119" y="109581"/>
                  </a:lnTo>
                  <a:lnTo>
                    <a:pt x="3702090" y="118234"/>
                  </a:lnTo>
                  <a:lnTo>
                    <a:pt x="3740185" y="126988"/>
                  </a:lnTo>
                  <a:lnTo>
                    <a:pt x="3810334" y="144686"/>
                  </a:lnTo>
                  <a:lnTo>
                    <a:pt x="3885509" y="166782"/>
                  </a:lnTo>
                  <a:lnTo>
                    <a:pt x="3928666" y="181224"/>
                  </a:lnTo>
                  <a:lnTo>
                    <a:pt x="3971668" y="196810"/>
                  </a:lnTo>
                  <a:lnTo>
                    <a:pt x="4014528" y="213446"/>
                  </a:lnTo>
                  <a:lnTo>
                    <a:pt x="4057258" y="231042"/>
                  </a:lnTo>
                  <a:lnTo>
                    <a:pt x="4099873" y="249506"/>
                  </a:lnTo>
                  <a:lnTo>
                    <a:pt x="4142385" y="268746"/>
                  </a:lnTo>
                  <a:lnTo>
                    <a:pt x="4184807" y="288670"/>
                  </a:lnTo>
                  <a:lnTo>
                    <a:pt x="4227153" y="309186"/>
                  </a:lnTo>
                  <a:lnTo>
                    <a:pt x="4269436" y="330204"/>
                  </a:lnTo>
                  <a:lnTo>
                    <a:pt x="4607017" y="505365"/>
                  </a:lnTo>
                  <a:lnTo>
                    <a:pt x="4649327" y="526762"/>
                  </a:lnTo>
                  <a:lnTo>
                    <a:pt x="4691707" y="547743"/>
                  </a:lnTo>
                  <a:lnTo>
                    <a:pt x="4734170" y="568215"/>
                  </a:lnTo>
                  <a:lnTo>
                    <a:pt x="4776728" y="588088"/>
                  </a:lnTo>
                  <a:lnTo>
                    <a:pt x="4819395" y="607268"/>
                  </a:lnTo>
                  <a:lnTo>
                    <a:pt x="4862184" y="625666"/>
                  </a:lnTo>
                  <a:lnTo>
                    <a:pt x="4905109" y="643188"/>
                  </a:lnTo>
                  <a:lnTo>
                    <a:pt x="4948182" y="659744"/>
                  </a:lnTo>
                  <a:lnTo>
                    <a:pt x="4991417" y="675240"/>
                  </a:lnTo>
                  <a:lnTo>
                    <a:pt x="5018044" y="684040"/>
                  </a:lnTo>
                  <a:close/>
                </a:path>
                <a:path w="5267325" h="2544445">
                  <a:moveTo>
                    <a:pt x="1822192" y="2543863"/>
                  </a:moveTo>
                  <a:lnTo>
                    <a:pt x="146780" y="2543863"/>
                  </a:lnTo>
                  <a:lnTo>
                    <a:pt x="100326" y="2535912"/>
                  </a:lnTo>
                  <a:lnTo>
                    <a:pt x="60025" y="2514700"/>
                  </a:lnTo>
                  <a:lnTo>
                    <a:pt x="28274" y="2482624"/>
                  </a:lnTo>
                  <a:lnTo>
                    <a:pt x="7467" y="2442081"/>
                  </a:lnTo>
                  <a:lnTo>
                    <a:pt x="0" y="2395470"/>
                  </a:lnTo>
                  <a:lnTo>
                    <a:pt x="0" y="680060"/>
                  </a:lnTo>
                  <a:lnTo>
                    <a:pt x="24885" y="681751"/>
                  </a:lnTo>
                  <a:lnTo>
                    <a:pt x="74579" y="683643"/>
                  </a:lnTo>
                  <a:lnTo>
                    <a:pt x="5018044" y="684040"/>
                  </a:lnTo>
                  <a:lnTo>
                    <a:pt x="5034827" y="689587"/>
                  </a:lnTo>
                  <a:lnTo>
                    <a:pt x="5078425" y="702692"/>
                  </a:lnTo>
                  <a:lnTo>
                    <a:pt x="5122225" y="714462"/>
                  </a:lnTo>
                  <a:lnTo>
                    <a:pt x="5166240" y="724808"/>
                  </a:lnTo>
                  <a:lnTo>
                    <a:pt x="5210482" y="733636"/>
                  </a:lnTo>
                  <a:lnTo>
                    <a:pt x="5254966" y="740855"/>
                  </a:lnTo>
                  <a:lnTo>
                    <a:pt x="5267001" y="742339"/>
                  </a:lnTo>
                  <a:lnTo>
                    <a:pt x="5267001" y="1983521"/>
                  </a:lnTo>
                  <a:lnTo>
                    <a:pt x="3588395" y="1983521"/>
                  </a:lnTo>
                  <a:lnTo>
                    <a:pt x="3540920" y="1983581"/>
                  </a:lnTo>
                  <a:lnTo>
                    <a:pt x="3493368" y="1985083"/>
                  </a:lnTo>
                  <a:lnTo>
                    <a:pt x="3445750" y="1987972"/>
                  </a:lnTo>
                  <a:lnTo>
                    <a:pt x="3398074" y="1992195"/>
                  </a:lnTo>
                  <a:lnTo>
                    <a:pt x="3350349" y="1997699"/>
                  </a:lnTo>
                  <a:lnTo>
                    <a:pt x="3302585" y="2004431"/>
                  </a:lnTo>
                  <a:lnTo>
                    <a:pt x="3254792" y="2012338"/>
                  </a:lnTo>
                  <a:lnTo>
                    <a:pt x="3206978" y="2021365"/>
                  </a:lnTo>
                  <a:lnTo>
                    <a:pt x="3159153" y="2031460"/>
                  </a:lnTo>
                  <a:lnTo>
                    <a:pt x="3111326" y="2042570"/>
                  </a:lnTo>
                  <a:lnTo>
                    <a:pt x="3063507" y="2054640"/>
                  </a:lnTo>
                  <a:lnTo>
                    <a:pt x="3015705" y="2067619"/>
                  </a:lnTo>
                  <a:lnTo>
                    <a:pt x="2967928" y="2081452"/>
                  </a:lnTo>
                  <a:lnTo>
                    <a:pt x="2920188" y="2096086"/>
                  </a:lnTo>
                  <a:lnTo>
                    <a:pt x="2872492" y="2111468"/>
                  </a:lnTo>
                  <a:lnTo>
                    <a:pt x="2824851" y="2127545"/>
                  </a:lnTo>
                  <a:lnTo>
                    <a:pt x="2777273" y="2144263"/>
                  </a:lnTo>
                  <a:lnTo>
                    <a:pt x="2729768" y="2161569"/>
                  </a:lnTo>
                  <a:lnTo>
                    <a:pt x="2682345" y="2179409"/>
                  </a:lnTo>
                  <a:lnTo>
                    <a:pt x="2587783" y="2216482"/>
                  </a:lnTo>
                  <a:lnTo>
                    <a:pt x="2493662" y="2255053"/>
                  </a:lnTo>
                  <a:lnTo>
                    <a:pt x="1942372" y="2494078"/>
                  </a:lnTo>
                  <a:lnTo>
                    <a:pt x="1853426" y="2531202"/>
                  </a:lnTo>
                  <a:lnTo>
                    <a:pt x="1822192" y="2543863"/>
                  </a:lnTo>
                  <a:close/>
                </a:path>
                <a:path w="5267325" h="2544445">
                  <a:moveTo>
                    <a:pt x="4805167" y="2137994"/>
                  </a:moveTo>
                  <a:lnTo>
                    <a:pt x="4752738" y="2137611"/>
                  </a:lnTo>
                  <a:lnTo>
                    <a:pt x="4700329" y="2136210"/>
                  </a:lnTo>
                  <a:lnTo>
                    <a:pt x="4647950" y="2133718"/>
                  </a:lnTo>
                  <a:lnTo>
                    <a:pt x="4595608" y="2130065"/>
                  </a:lnTo>
                  <a:lnTo>
                    <a:pt x="4544277" y="2125312"/>
                  </a:lnTo>
                  <a:lnTo>
                    <a:pt x="4493087" y="2119505"/>
                  </a:lnTo>
                  <a:lnTo>
                    <a:pt x="4442020" y="2112773"/>
                  </a:lnTo>
                  <a:lnTo>
                    <a:pt x="4391058" y="2105241"/>
                  </a:lnTo>
                  <a:lnTo>
                    <a:pt x="4340186" y="2097038"/>
                  </a:lnTo>
                  <a:lnTo>
                    <a:pt x="4289384" y="2088290"/>
                  </a:lnTo>
                  <a:lnTo>
                    <a:pt x="3985089" y="2031494"/>
                  </a:lnTo>
                  <a:lnTo>
                    <a:pt x="3883435" y="2013974"/>
                  </a:lnTo>
                  <a:lnTo>
                    <a:pt x="3832489" y="2006051"/>
                  </a:lnTo>
                  <a:lnTo>
                    <a:pt x="3781439" y="1998857"/>
                  </a:lnTo>
                  <a:lnTo>
                    <a:pt x="3730268" y="1992517"/>
                  </a:lnTo>
                  <a:lnTo>
                    <a:pt x="3683078" y="1987935"/>
                  </a:lnTo>
                  <a:lnTo>
                    <a:pt x="3635784" y="1984954"/>
                  </a:lnTo>
                  <a:lnTo>
                    <a:pt x="3588395" y="1983521"/>
                  </a:lnTo>
                  <a:lnTo>
                    <a:pt x="5267001" y="1983521"/>
                  </a:lnTo>
                  <a:lnTo>
                    <a:pt x="5267001" y="2108418"/>
                  </a:lnTo>
                  <a:lnTo>
                    <a:pt x="5172054" y="2118156"/>
                  </a:lnTo>
                  <a:lnTo>
                    <a:pt x="5067333" y="2127130"/>
                  </a:lnTo>
                  <a:lnTo>
                    <a:pt x="5014925" y="2130768"/>
                  </a:lnTo>
                  <a:lnTo>
                    <a:pt x="4962496" y="2133745"/>
                  </a:lnTo>
                  <a:lnTo>
                    <a:pt x="4910055" y="2135989"/>
                  </a:lnTo>
                  <a:lnTo>
                    <a:pt x="4857609" y="2137429"/>
                  </a:lnTo>
                  <a:lnTo>
                    <a:pt x="4805167" y="2137994"/>
                  </a:lnTo>
                  <a:close/>
                </a:path>
              </a:pathLst>
            </a:custGeom>
            <a:solidFill>
              <a:srgbClr val="9BCDC2">
                <a:alpha val="29998"/>
              </a:srgbClr>
            </a:solidFill>
          </p:spPr>
          <p:txBody>
            <a:bodyPr wrap="square" lIns="0" tIns="0" rIns="0" bIns="0" rtlCol="0"/>
            <a:lstStyle/>
            <a:p>
              <a:endParaRPr dirty="0"/>
            </a:p>
          </p:txBody>
        </p:sp>
        <p:sp>
          <p:nvSpPr>
            <p:cNvPr id="55" name="object 55"/>
            <p:cNvSpPr/>
            <p:nvPr/>
          </p:nvSpPr>
          <p:spPr>
            <a:xfrm>
              <a:off x="2859690" y="5308405"/>
              <a:ext cx="2686050" cy="236854"/>
            </a:xfrm>
            <a:custGeom>
              <a:avLst/>
              <a:gdLst/>
              <a:ahLst/>
              <a:cxnLst/>
              <a:rect l="l" t="t" r="r" b="b"/>
              <a:pathLst>
                <a:path w="2686050" h="236854">
                  <a:moveTo>
                    <a:pt x="1710160" y="236412"/>
                  </a:moveTo>
                  <a:lnTo>
                    <a:pt x="1617033" y="236289"/>
                  </a:lnTo>
                  <a:lnTo>
                    <a:pt x="1526003" y="235985"/>
                  </a:lnTo>
                  <a:lnTo>
                    <a:pt x="1436438" y="235530"/>
                  </a:lnTo>
                  <a:lnTo>
                    <a:pt x="1303459" y="234623"/>
                  </a:lnTo>
                  <a:lnTo>
                    <a:pt x="846423" y="230773"/>
                  </a:lnTo>
                  <a:lnTo>
                    <a:pt x="696979" y="229728"/>
                  </a:lnTo>
                  <a:lnTo>
                    <a:pt x="592216" y="229145"/>
                  </a:lnTo>
                  <a:lnTo>
                    <a:pt x="482609" y="228686"/>
                  </a:lnTo>
                  <a:lnTo>
                    <a:pt x="367528" y="228378"/>
                  </a:lnTo>
                  <a:lnTo>
                    <a:pt x="246343" y="228248"/>
                  </a:lnTo>
                  <a:lnTo>
                    <a:pt x="118421" y="228325"/>
                  </a:lnTo>
                  <a:lnTo>
                    <a:pt x="51737" y="228449"/>
                  </a:lnTo>
                  <a:lnTo>
                    <a:pt x="38040" y="227506"/>
                  </a:lnTo>
                  <a:lnTo>
                    <a:pt x="27042" y="224899"/>
                  </a:lnTo>
                  <a:lnTo>
                    <a:pt x="19988" y="221059"/>
                  </a:lnTo>
                  <a:lnTo>
                    <a:pt x="18119" y="216414"/>
                  </a:lnTo>
                  <a:lnTo>
                    <a:pt x="24149" y="171472"/>
                  </a:lnTo>
                  <a:lnTo>
                    <a:pt x="23128" y="122055"/>
                  </a:lnTo>
                  <a:lnTo>
                    <a:pt x="15072" y="72725"/>
                  </a:lnTo>
                  <a:lnTo>
                    <a:pt x="0" y="28045"/>
                  </a:lnTo>
                  <a:lnTo>
                    <a:pt x="1253" y="21159"/>
                  </a:lnTo>
                  <a:lnTo>
                    <a:pt x="45621" y="9460"/>
                  </a:lnTo>
                  <a:lnTo>
                    <a:pt x="141281" y="8422"/>
                  </a:lnTo>
                  <a:lnTo>
                    <a:pt x="385094" y="6235"/>
                  </a:lnTo>
                  <a:lnTo>
                    <a:pt x="657753" y="4235"/>
                  </a:lnTo>
                  <a:lnTo>
                    <a:pt x="919625" y="2668"/>
                  </a:lnTo>
                  <a:lnTo>
                    <a:pt x="1146219" y="1582"/>
                  </a:lnTo>
                  <a:lnTo>
                    <a:pt x="1383704" y="723"/>
                  </a:lnTo>
                  <a:lnTo>
                    <a:pt x="1566575" y="272"/>
                  </a:lnTo>
                  <a:lnTo>
                    <a:pt x="1751661" y="21"/>
                  </a:lnTo>
                  <a:lnTo>
                    <a:pt x="1937286" y="0"/>
                  </a:lnTo>
                  <a:lnTo>
                    <a:pt x="2060507" y="128"/>
                  </a:lnTo>
                  <a:lnTo>
                    <a:pt x="2182726" y="382"/>
                  </a:lnTo>
                  <a:lnTo>
                    <a:pt x="2303445" y="770"/>
                  </a:lnTo>
                  <a:lnTo>
                    <a:pt x="2422169" y="1301"/>
                  </a:lnTo>
                  <a:lnTo>
                    <a:pt x="2538400" y="1985"/>
                  </a:lnTo>
                  <a:lnTo>
                    <a:pt x="2651642" y="2829"/>
                  </a:lnTo>
                  <a:lnTo>
                    <a:pt x="2683965" y="57302"/>
                  </a:lnTo>
                  <a:lnTo>
                    <a:pt x="2685776" y="102297"/>
                  </a:lnTo>
                  <a:lnTo>
                    <a:pt x="2685636" y="147297"/>
                  </a:lnTo>
                  <a:lnTo>
                    <a:pt x="2683546" y="192290"/>
                  </a:lnTo>
                  <a:lnTo>
                    <a:pt x="2643000" y="224326"/>
                  </a:lnTo>
                  <a:lnTo>
                    <a:pt x="2598730" y="228155"/>
                  </a:lnTo>
                  <a:lnTo>
                    <a:pt x="2288029" y="232655"/>
                  </a:lnTo>
                  <a:lnTo>
                    <a:pt x="2229326" y="233376"/>
                  </a:lnTo>
                  <a:lnTo>
                    <a:pt x="2172094" y="234010"/>
                  </a:lnTo>
                  <a:lnTo>
                    <a:pt x="2116253" y="234562"/>
                  </a:lnTo>
                  <a:lnTo>
                    <a:pt x="2061725" y="235035"/>
                  </a:lnTo>
                  <a:lnTo>
                    <a:pt x="2008430" y="235432"/>
                  </a:lnTo>
                  <a:lnTo>
                    <a:pt x="1956291" y="235756"/>
                  </a:lnTo>
                  <a:lnTo>
                    <a:pt x="1905228" y="236011"/>
                  </a:lnTo>
                  <a:lnTo>
                    <a:pt x="1855162" y="236201"/>
                  </a:lnTo>
                  <a:lnTo>
                    <a:pt x="1806015" y="236329"/>
                  </a:lnTo>
                  <a:lnTo>
                    <a:pt x="1710160" y="236412"/>
                  </a:lnTo>
                  <a:close/>
                </a:path>
              </a:pathLst>
            </a:custGeom>
            <a:solidFill>
              <a:srgbClr val="9BCDC2"/>
            </a:solidFill>
          </p:spPr>
          <p:txBody>
            <a:bodyPr wrap="square" lIns="0" tIns="0" rIns="0" bIns="0" rtlCol="0"/>
            <a:lstStyle/>
            <a:p>
              <a:endParaRPr dirty="0"/>
            </a:p>
          </p:txBody>
        </p:sp>
      </p:grpSp>
      <p:sp>
        <p:nvSpPr>
          <p:cNvPr id="56" name="object 56"/>
          <p:cNvSpPr txBox="1"/>
          <p:nvPr/>
        </p:nvSpPr>
        <p:spPr>
          <a:xfrm>
            <a:off x="867334" y="3240100"/>
            <a:ext cx="5747652" cy="238270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marL="2054225">
              <a:lnSpc>
                <a:spcPts val="1889"/>
              </a:lnSpc>
              <a:spcBef>
                <a:spcPts val="1895"/>
              </a:spcBef>
            </a:pPr>
            <a:r>
              <a:rPr lang="en" sz="1700" b="1" u="sng" spc="-150" dirty="0">
                <a:solidFill>
                  <a:srgbClr val="1D1D1B"/>
                </a:solidFill>
                <a:uFill>
                  <a:solidFill>
                    <a:srgbClr val="1D1D1B"/>
                  </a:solidFill>
                </a:uFill>
                <a:latin typeface="Calibri"/>
                <a:cs typeface="Calibri"/>
              </a:rPr>
              <a:t>ACTIVITY 2</a:t>
            </a:r>
            <a:endParaRPr lang="fr-FR" sz="1700" b="1" spc="-150" dirty="0">
              <a:latin typeface="Calibri"/>
              <a:cs typeface="Calibri"/>
            </a:endParaRPr>
          </a:p>
          <a:p>
            <a:pPr marL="2054225">
              <a:lnSpc>
                <a:spcPts val="3795"/>
              </a:lnSpc>
            </a:pPr>
            <a:r>
              <a:rPr lang="en" sz="3450" b="1" spc="-150" dirty="0">
                <a:solidFill>
                  <a:srgbClr val="1D1D1B"/>
                </a:solidFill>
                <a:latin typeface="Calibri"/>
                <a:cs typeface="Calibri"/>
              </a:rPr>
              <a:t>PROTECT</a:t>
            </a:r>
            <a:endParaRPr lang="fr-FR" sz="3450" b="1" spc="-150" dirty="0">
              <a:latin typeface="Calibri"/>
              <a:cs typeface="Calibri"/>
            </a:endParaRPr>
          </a:p>
          <a:p>
            <a:pPr marL="2054225" marR="789940">
              <a:lnSpc>
                <a:spcPts val="2750"/>
              </a:lnSpc>
              <a:spcBef>
                <a:spcPts val="55"/>
              </a:spcBef>
            </a:pPr>
            <a:r>
              <a:rPr lang="en" sz="2450" b="1" spc="-150" dirty="0">
                <a:solidFill>
                  <a:srgbClr val="1D1D1B"/>
                </a:solidFill>
                <a:latin typeface="Calibri"/>
                <a:cs typeface="Calibri"/>
              </a:rPr>
              <a:t>YOUR MOST IMPORTANT ONLINE ACCOUNTS</a:t>
            </a:r>
            <a:endParaRPr lang="fr-FR" sz="2450" b="1" spc="-150" dirty="0">
              <a:latin typeface="Calibri"/>
              <a:cs typeface="Calibri"/>
            </a:endParaRPr>
          </a:p>
        </p:txBody>
      </p:sp>
      <p:grpSp>
        <p:nvGrpSpPr>
          <p:cNvPr id="57" name="object 57"/>
          <p:cNvGrpSpPr/>
          <p:nvPr/>
        </p:nvGrpSpPr>
        <p:grpSpPr>
          <a:xfrm>
            <a:off x="951944" y="2915765"/>
            <a:ext cx="14226540" cy="3455670"/>
            <a:chOff x="951944" y="2915765"/>
            <a:chExt cx="14226540" cy="3455670"/>
          </a:xfrm>
        </p:grpSpPr>
        <p:sp>
          <p:nvSpPr>
            <p:cNvPr id="58" name="object 58"/>
            <p:cNvSpPr/>
            <p:nvPr/>
          </p:nvSpPr>
          <p:spPr>
            <a:xfrm>
              <a:off x="1573442" y="4990543"/>
              <a:ext cx="1178560" cy="558165"/>
            </a:xfrm>
            <a:custGeom>
              <a:avLst/>
              <a:gdLst/>
              <a:ahLst/>
              <a:cxnLst/>
              <a:rect l="l" t="t" r="r" b="b"/>
              <a:pathLst>
                <a:path w="1178560" h="558164">
                  <a:moveTo>
                    <a:pt x="589089" y="557670"/>
                  </a:moveTo>
                  <a:lnTo>
                    <a:pt x="524901" y="556034"/>
                  </a:lnTo>
                  <a:lnTo>
                    <a:pt x="462715" y="551239"/>
                  </a:lnTo>
                  <a:lnTo>
                    <a:pt x="402891" y="543455"/>
                  </a:lnTo>
                  <a:lnTo>
                    <a:pt x="345788" y="532852"/>
                  </a:lnTo>
                  <a:lnTo>
                    <a:pt x="291764" y="519601"/>
                  </a:lnTo>
                  <a:lnTo>
                    <a:pt x="241181" y="503871"/>
                  </a:lnTo>
                  <a:lnTo>
                    <a:pt x="194396" y="485833"/>
                  </a:lnTo>
                  <a:lnTo>
                    <a:pt x="151769" y="465656"/>
                  </a:lnTo>
                  <a:lnTo>
                    <a:pt x="113660" y="443511"/>
                  </a:lnTo>
                  <a:lnTo>
                    <a:pt x="80428" y="419568"/>
                  </a:lnTo>
                  <a:lnTo>
                    <a:pt x="30032" y="366968"/>
                  </a:lnTo>
                  <a:lnTo>
                    <a:pt x="3456" y="309217"/>
                  </a:lnTo>
                  <a:lnTo>
                    <a:pt x="0" y="278835"/>
                  </a:lnTo>
                  <a:lnTo>
                    <a:pt x="3456" y="248452"/>
                  </a:lnTo>
                  <a:lnTo>
                    <a:pt x="30032" y="190701"/>
                  </a:lnTo>
                  <a:lnTo>
                    <a:pt x="80428" y="138101"/>
                  </a:lnTo>
                  <a:lnTo>
                    <a:pt x="113660" y="114158"/>
                  </a:lnTo>
                  <a:lnTo>
                    <a:pt x="151769" y="92013"/>
                  </a:lnTo>
                  <a:lnTo>
                    <a:pt x="194396" y="71837"/>
                  </a:lnTo>
                  <a:lnTo>
                    <a:pt x="241181" y="53798"/>
                  </a:lnTo>
                  <a:lnTo>
                    <a:pt x="291764" y="38069"/>
                  </a:lnTo>
                  <a:lnTo>
                    <a:pt x="345788" y="24817"/>
                  </a:lnTo>
                  <a:lnTo>
                    <a:pt x="402891" y="14215"/>
                  </a:lnTo>
                  <a:lnTo>
                    <a:pt x="462715" y="6431"/>
                  </a:lnTo>
                  <a:lnTo>
                    <a:pt x="524901"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9BCDC2">
                <a:alpha val="29998"/>
              </a:srgbClr>
            </a:solidFill>
          </p:spPr>
          <p:txBody>
            <a:bodyPr wrap="square" lIns="0" tIns="0" rIns="0" bIns="0" rtlCol="0"/>
            <a:lstStyle/>
            <a:p>
              <a:endParaRPr dirty="0"/>
            </a:p>
          </p:txBody>
        </p:sp>
        <p:sp>
          <p:nvSpPr>
            <p:cNvPr id="59" name="object 59"/>
            <p:cNvSpPr/>
            <p:nvPr/>
          </p:nvSpPr>
          <p:spPr>
            <a:xfrm>
              <a:off x="1750173" y="4995029"/>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37A7B3"/>
            </a:solidFill>
          </p:spPr>
          <p:txBody>
            <a:bodyPr wrap="square" lIns="0" tIns="0" rIns="0" bIns="0" rtlCol="0"/>
            <a:lstStyle/>
            <a:p>
              <a:endParaRPr dirty="0"/>
            </a:p>
          </p:txBody>
        </p:sp>
        <p:sp>
          <p:nvSpPr>
            <p:cNvPr id="60" name="object 60"/>
            <p:cNvSpPr/>
            <p:nvPr/>
          </p:nvSpPr>
          <p:spPr>
            <a:xfrm>
              <a:off x="1750174" y="4799848"/>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4"/>
                  </a:lnTo>
                  <a:lnTo>
                    <a:pt x="723569" y="67127"/>
                  </a:lnTo>
                  <a:lnTo>
                    <a:pt x="758280" y="88902"/>
                  </a:lnTo>
                  <a:lnTo>
                    <a:pt x="807255" y="138809"/>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9BCDC2"/>
            </a:solidFill>
          </p:spPr>
          <p:txBody>
            <a:bodyPr wrap="square" lIns="0" tIns="0" rIns="0" bIns="0" rtlCol="0"/>
            <a:lstStyle/>
            <a:p>
              <a:endParaRPr dirty="0"/>
            </a:p>
          </p:txBody>
        </p:sp>
        <p:sp>
          <p:nvSpPr>
            <p:cNvPr id="61" name="object 61"/>
            <p:cNvSpPr/>
            <p:nvPr/>
          </p:nvSpPr>
          <p:spPr>
            <a:xfrm>
              <a:off x="1897392" y="4842998"/>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62" name="object 62"/>
            <p:cNvSpPr/>
            <p:nvPr/>
          </p:nvSpPr>
          <p:spPr>
            <a:xfrm>
              <a:off x="1652155" y="4301673"/>
              <a:ext cx="1021080" cy="895985"/>
            </a:xfrm>
            <a:custGeom>
              <a:avLst/>
              <a:gdLst/>
              <a:ahLst/>
              <a:cxnLst/>
              <a:rect l="l" t="t" r="r" b="b"/>
              <a:pathLst>
                <a:path w="1021080" h="895985">
                  <a:moveTo>
                    <a:pt x="607783" y="873607"/>
                  </a:moveTo>
                  <a:lnTo>
                    <a:pt x="607301" y="873658"/>
                  </a:lnTo>
                  <a:lnTo>
                    <a:pt x="607783" y="873607"/>
                  </a:lnTo>
                  <a:close/>
                </a:path>
                <a:path w="1021080" h="895985">
                  <a:moveTo>
                    <a:pt x="876808" y="792353"/>
                  </a:moveTo>
                  <a:lnTo>
                    <a:pt x="876300" y="787361"/>
                  </a:lnTo>
                  <a:lnTo>
                    <a:pt x="870940" y="782078"/>
                  </a:lnTo>
                  <a:lnTo>
                    <a:pt x="866965" y="782637"/>
                  </a:lnTo>
                  <a:lnTo>
                    <a:pt x="864019" y="784948"/>
                  </a:lnTo>
                  <a:lnTo>
                    <a:pt x="845502" y="798144"/>
                  </a:lnTo>
                  <a:lnTo>
                    <a:pt x="805243" y="820407"/>
                  </a:lnTo>
                  <a:lnTo>
                    <a:pt x="761644" y="838212"/>
                  </a:lnTo>
                  <a:lnTo>
                    <a:pt x="715441" y="852462"/>
                  </a:lnTo>
                  <a:lnTo>
                    <a:pt x="669569" y="863206"/>
                  </a:lnTo>
                  <a:lnTo>
                    <a:pt x="622376" y="871524"/>
                  </a:lnTo>
                  <a:lnTo>
                    <a:pt x="604786" y="874001"/>
                  </a:lnTo>
                  <a:lnTo>
                    <a:pt x="607301" y="873658"/>
                  </a:lnTo>
                  <a:lnTo>
                    <a:pt x="590003" y="875804"/>
                  </a:lnTo>
                  <a:lnTo>
                    <a:pt x="540575" y="880287"/>
                  </a:lnTo>
                  <a:lnTo>
                    <a:pt x="501421" y="881811"/>
                  </a:lnTo>
                  <a:lnTo>
                    <a:pt x="501396" y="895527"/>
                  </a:lnTo>
                  <a:lnTo>
                    <a:pt x="551002" y="893267"/>
                  </a:lnTo>
                  <a:lnTo>
                    <a:pt x="598436" y="888517"/>
                  </a:lnTo>
                  <a:lnTo>
                    <a:pt x="642327" y="882167"/>
                  </a:lnTo>
                  <a:lnTo>
                    <a:pt x="684758" y="874001"/>
                  </a:lnTo>
                  <a:lnTo>
                    <a:pt x="732802" y="861872"/>
                  </a:lnTo>
                  <a:lnTo>
                    <a:pt x="778700" y="846505"/>
                  </a:lnTo>
                  <a:lnTo>
                    <a:pt x="822833" y="827011"/>
                  </a:lnTo>
                  <a:lnTo>
                    <a:pt x="864006" y="802068"/>
                  </a:lnTo>
                  <a:lnTo>
                    <a:pt x="870623" y="797179"/>
                  </a:lnTo>
                  <a:lnTo>
                    <a:pt x="876808" y="792353"/>
                  </a:lnTo>
                  <a:close/>
                </a:path>
                <a:path w="1021080" h="895985">
                  <a:moveTo>
                    <a:pt x="1020737" y="85102"/>
                  </a:moveTo>
                  <a:lnTo>
                    <a:pt x="1013942" y="51981"/>
                  </a:lnTo>
                  <a:lnTo>
                    <a:pt x="995438" y="24930"/>
                  </a:lnTo>
                  <a:lnTo>
                    <a:pt x="967981" y="6692"/>
                  </a:lnTo>
                  <a:lnTo>
                    <a:pt x="934364" y="0"/>
                  </a:lnTo>
                  <a:lnTo>
                    <a:pt x="86372" y="0"/>
                  </a:lnTo>
                  <a:lnTo>
                    <a:pt x="52755" y="6692"/>
                  </a:lnTo>
                  <a:lnTo>
                    <a:pt x="25298" y="24930"/>
                  </a:lnTo>
                  <a:lnTo>
                    <a:pt x="6794" y="51981"/>
                  </a:lnTo>
                  <a:lnTo>
                    <a:pt x="0" y="85102"/>
                  </a:lnTo>
                  <a:lnTo>
                    <a:pt x="0" y="483679"/>
                  </a:lnTo>
                  <a:lnTo>
                    <a:pt x="6794" y="516801"/>
                  </a:lnTo>
                  <a:lnTo>
                    <a:pt x="25298" y="543852"/>
                  </a:lnTo>
                  <a:lnTo>
                    <a:pt x="52755" y="562089"/>
                  </a:lnTo>
                  <a:lnTo>
                    <a:pt x="86372" y="568769"/>
                  </a:lnTo>
                  <a:lnTo>
                    <a:pt x="364121" y="568769"/>
                  </a:lnTo>
                  <a:lnTo>
                    <a:pt x="493229" y="708279"/>
                  </a:lnTo>
                  <a:lnTo>
                    <a:pt x="505206" y="716622"/>
                  </a:lnTo>
                  <a:lnTo>
                    <a:pt x="519036" y="719226"/>
                  </a:lnTo>
                  <a:lnTo>
                    <a:pt x="532752" y="716127"/>
                  </a:lnTo>
                  <a:lnTo>
                    <a:pt x="544410" y="707364"/>
                  </a:lnTo>
                  <a:lnTo>
                    <a:pt x="663702" y="568769"/>
                  </a:lnTo>
                  <a:lnTo>
                    <a:pt x="934364" y="568769"/>
                  </a:lnTo>
                  <a:lnTo>
                    <a:pt x="967981" y="562089"/>
                  </a:lnTo>
                  <a:lnTo>
                    <a:pt x="995438" y="543852"/>
                  </a:lnTo>
                  <a:lnTo>
                    <a:pt x="1013942" y="516801"/>
                  </a:lnTo>
                  <a:lnTo>
                    <a:pt x="1020737" y="483679"/>
                  </a:lnTo>
                  <a:lnTo>
                    <a:pt x="1020737" y="85102"/>
                  </a:lnTo>
                  <a:close/>
                </a:path>
              </a:pathLst>
            </a:custGeom>
            <a:solidFill>
              <a:srgbClr val="FFFFFF"/>
            </a:solidFill>
          </p:spPr>
          <p:txBody>
            <a:bodyPr wrap="square" lIns="0" tIns="0" rIns="0" bIns="0" rtlCol="0"/>
            <a:lstStyle/>
            <a:p>
              <a:endParaRPr dirty="0"/>
            </a:p>
          </p:txBody>
        </p:sp>
        <p:sp>
          <p:nvSpPr>
            <p:cNvPr id="63" name="object 63"/>
            <p:cNvSpPr/>
            <p:nvPr/>
          </p:nvSpPr>
          <p:spPr>
            <a:xfrm>
              <a:off x="1868736" y="4087855"/>
              <a:ext cx="588010" cy="690245"/>
            </a:xfrm>
            <a:custGeom>
              <a:avLst/>
              <a:gdLst/>
              <a:ahLst/>
              <a:cxnLst/>
              <a:rect l="l" t="t" r="r" b="b"/>
              <a:pathLst>
                <a:path w="588010" h="690245">
                  <a:moveTo>
                    <a:pt x="294718" y="690028"/>
                  </a:moveTo>
                  <a:lnTo>
                    <a:pt x="241553" y="671678"/>
                  </a:lnTo>
                  <a:lnTo>
                    <a:pt x="202072" y="649856"/>
                  </a:lnTo>
                  <a:lnTo>
                    <a:pt x="166613" y="622794"/>
                  </a:lnTo>
                  <a:lnTo>
                    <a:pt x="134888" y="590870"/>
                  </a:lnTo>
                  <a:lnTo>
                    <a:pt x="106610" y="554466"/>
                  </a:lnTo>
                  <a:lnTo>
                    <a:pt x="77184" y="505748"/>
                  </a:lnTo>
                  <a:lnTo>
                    <a:pt x="53795" y="454620"/>
                  </a:lnTo>
                  <a:lnTo>
                    <a:pt x="35436" y="401480"/>
                  </a:lnTo>
                  <a:lnTo>
                    <a:pt x="21098" y="346724"/>
                  </a:lnTo>
                  <a:lnTo>
                    <a:pt x="13043" y="306824"/>
                  </a:lnTo>
                  <a:lnTo>
                    <a:pt x="6970" y="267260"/>
                  </a:lnTo>
                  <a:lnTo>
                    <a:pt x="2685" y="228633"/>
                  </a:lnTo>
                  <a:lnTo>
                    <a:pt x="0" y="191545"/>
                  </a:lnTo>
                  <a:lnTo>
                    <a:pt x="24" y="175352"/>
                  </a:lnTo>
                  <a:lnTo>
                    <a:pt x="2139" y="166260"/>
                  </a:lnTo>
                  <a:lnTo>
                    <a:pt x="8272" y="161033"/>
                  </a:lnTo>
                  <a:lnTo>
                    <a:pt x="20349" y="156437"/>
                  </a:lnTo>
                  <a:lnTo>
                    <a:pt x="66445" y="139091"/>
                  </a:lnTo>
                  <a:lnTo>
                    <a:pt x="110992" y="119085"/>
                  </a:lnTo>
                  <a:lnTo>
                    <a:pt x="154011" y="96455"/>
                  </a:lnTo>
                  <a:lnTo>
                    <a:pt x="195525" y="71237"/>
                  </a:lnTo>
                  <a:lnTo>
                    <a:pt x="235553" y="43465"/>
                  </a:lnTo>
                  <a:lnTo>
                    <a:pt x="274118" y="13175"/>
                  </a:lnTo>
                  <a:lnTo>
                    <a:pt x="276574" y="11060"/>
                  </a:lnTo>
                  <a:lnTo>
                    <a:pt x="286780" y="2707"/>
                  </a:lnTo>
                  <a:lnTo>
                    <a:pt x="293766" y="0"/>
                  </a:lnTo>
                  <a:lnTo>
                    <a:pt x="300845" y="2903"/>
                  </a:lnTo>
                  <a:lnTo>
                    <a:pt x="311328" y="11381"/>
                  </a:lnTo>
                  <a:lnTo>
                    <a:pt x="349587" y="41846"/>
                  </a:lnTo>
                  <a:lnTo>
                    <a:pt x="389369" y="69723"/>
                  </a:lnTo>
                  <a:lnTo>
                    <a:pt x="430675" y="95015"/>
                  </a:lnTo>
                  <a:lnTo>
                    <a:pt x="473502" y="117721"/>
                  </a:lnTo>
                  <a:lnTo>
                    <a:pt x="517849" y="137843"/>
                  </a:lnTo>
                  <a:lnTo>
                    <a:pt x="563714" y="155381"/>
                  </a:lnTo>
                  <a:lnTo>
                    <a:pt x="578162" y="160441"/>
                  </a:lnTo>
                  <a:lnTo>
                    <a:pt x="585331" y="165069"/>
                  </a:lnTo>
                  <a:lnTo>
                    <a:pt x="587503" y="173154"/>
                  </a:lnTo>
                  <a:lnTo>
                    <a:pt x="586964" y="188583"/>
                  </a:lnTo>
                  <a:lnTo>
                    <a:pt x="583361" y="236782"/>
                  </a:lnTo>
                  <a:lnTo>
                    <a:pt x="577693" y="284494"/>
                  </a:lnTo>
                  <a:lnTo>
                    <a:pt x="569616" y="331628"/>
                  </a:lnTo>
                  <a:lnTo>
                    <a:pt x="558781" y="378098"/>
                  </a:lnTo>
                  <a:lnTo>
                    <a:pt x="544845" y="423813"/>
                  </a:lnTo>
                  <a:lnTo>
                    <a:pt x="527458" y="468685"/>
                  </a:lnTo>
                  <a:lnTo>
                    <a:pt x="506277" y="512626"/>
                  </a:lnTo>
                  <a:lnTo>
                    <a:pt x="480405" y="555292"/>
                  </a:lnTo>
                  <a:lnTo>
                    <a:pt x="449974" y="593948"/>
                  </a:lnTo>
                  <a:lnTo>
                    <a:pt x="414473" y="628106"/>
                  </a:lnTo>
                  <a:lnTo>
                    <a:pt x="373390" y="657279"/>
                  </a:lnTo>
                  <a:lnTo>
                    <a:pt x="337170" y="675588"/>
                  </a:lnTo>
                  <a:lnTo>
                    <a:pt x="298797" y="688881"/>
                  </a:lnTo>
                  <a:lnTo>
                    <a:pt x="294718" y="690028"/>
                  </a:lnTo>
                  <a:close/>
                </a:path>
              </a:pathLst>
            </a:custGeom>
            <a:solidFill>
              <a:srgbClr val="37A7B3"/>
            </a:solidFill>
          </p:spPr>
          <p:txBody>
            <a:bodyPr wrap="square" lIns="0" tIns="0" rIns="0" bIns="0" rtlCol="0"/>
            <a:lstStyle/>
            <a:p>
              <a:endParaRPr dirty="0"/>
            </a:p>
          </p:txBody>
        </p:sp>
        <p:sp>
          <p:nvSpPr>
            <p:cNvPr id="64" name="object 64"/>
            <p:cNvSpPr/>
            <p:nvPr/>
          </p:nvSpPr>
          <p:spPr>
            <a:xfrm>
              <a:off x="2003190" y="4322674"/>
              <a:ext cx="341630" cy="225425"/>
            </a:xfrm>
            <a:custGeom>
              <a:avLst/>
              <a:gdLst/>
              <a:ahLst/>
              <a:cxnLst/>
              <a:rect l="l" t="t" r="r" b="b"/>
              <a:pathLst>
                <a:path w="341630" h="225425">
                  <a:moveTo>
                    <a:pt x="129704" y="224946"/>
                  </a:moveTo>
                  <a:lnTo>
                    <a:pt x="121209" y="222026"/>
                  </a:lnTo>
                  <a:lnTo>
                    <a:pt x="110978" y="213400"/>
                  </a:lnTo>
                  <a:lnTo>
                    <a:pt x="10095" y="113975"/>
                  </a:lnTo>
                  <a:lnTo>
                    <a:pt x="7506" y="111539"/>
                  </a:lnTo>
                  <a:lnTo>
                    <a:pt x="11" y="101622"/>
                  </a:lnTo>
                  <a:lnTo>
                    <a:pt x="0" y="93821"/>
                  </a:lnTo>
                  <a:lnTo>
                    <a:pt x="5958" y="87519"/>
                  </a:lnTo>
                  <a:lnTo>
                    <a:pt x="10900" y="83585"/>
                  </a:lnTo>
                  <a:lnTo>
                    <a:pt x="16411" y="81644"/>
                  </a:lnTo>
                  <a:lnTo>
                    <a:pt x="22299" y="81907"/>
                  </a:lnTo>
                  <a:lnTo>
                    <a:pt x="28376" y="84584"/>
                  </a:lnTo>
                  <a:lnTo>
                    <a:pt x="31939" y="86891"/>
                  </a:lnTo>
                  <a:lnTo>
                    <a:pt x="129131" y="182761"/>
                  </a:lnTo>
                  <a:lnTo>
                    <a:pt x="133076" y="179055"/>
                  </a:lnTo>
                  <a:lnTo>
                    <a:pt x="136214" y="17622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4888" y="29903"/>
                  </a:lnTo>
                  <a:lnTo>
                    <a:pt x="331942" y="32669"/>
                  </a:lnTo>
                  <a:lnTo>
                    <a:pt x="148244" y="213710"/>
                  </a:lnTo>
                  <a:lnTo>
                    <a:pt x="138153" y="222172"/>
                  </a:lnTo>
                  <a:lnTo>
                    <a:pt x="129704" y="224946"/>
                  </a:lnTo>
                  <a:close/>
                </a:path>
              </a:pathLst>
            </a:custGeom>
            <a:solidFill>
              <a:srgbClr val="FFFFFF"/>
            </a:solidFill>
          </p:spPr>
          <p:txBody>
            <a:bodyPr wrap="square" lIns="0" tIns="0" rIns="0" bIns="0" rtlCol="0"/>
            <a:lstStyle/>
            <a:p>
              <a:endParaRPr dirty="0"/>
            </a:p>
          </p:txBody>
        </p:sp>
        <p:sp>
          <p:nvSpPr>
            <p:cNvPr id="65" name="object 65"/>
            <p:cNvSpPr/>
            <p:nvPr/>
          </p:nvSpPr>
          <p:spPr>
            <a:xfrm>
              <a:off x="2003190" y="4322674"/>
              <a:ext cx="341630" cy="225425"/>
            </a:xfrm>
            <a:custGeom>
              <a:avLst/>
              <a:gdLst/>
              <a:ahLst/>
              <a:cxnLst/>
              <a:rect l="l" t="t" r="r" b="b"/>
              <a:pathLst>
                <a:path w="341630" h="225425">
                  <a:moveTo>
                    <a:pt x="129131" y="182761"/>
                  </a:moveTo>
                  <a:lnTo>
                    <a:pt x="133076" y="179055"/>
                  </a:lnTo>
                  <a:lnTo>
                    <a:pt x="136214" y="176222"/>
                  </a:lnTo>
                  <a:lnTo>
                    <a:pt x="139226" y="173264"/>
                  </a:lnTo>
                  <a:lnTo>
                    <a:pt x="172151" y="140961"/>
                  </a:lnTo>
                  <a:lnTo>
                    <a:pt x="205074" y="108654"/>
                  </a:lnTo>
                  <a:lnTo>
                    <a:pt x="237996" y="76346"/>
                  </a:lnTo>
                  <a:lnTo>
                    <a:pt x="270918" y="44038"/>
                  </a:lnTo>
                  <a:lnTo>
                    <a:pt x="303842" y="1173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6817" y="26628"/>
                  </a:lnTo>
                  <a:lnTo>
                    <a:pt x="334888" y="29903"/>
                  </a:lnTo>
                  <a:lnTo>
                    <a:pt x="331942" y="32669"/>
                  </a:lnTo>
                  <a:lnTo>
                    <a:pt x="329183" y="35393"/>
                  </a:lnTo>
                  <a:lnTo>
                    <a:pt x="293007" y="71068"/>
                  </a:lnTo>
                  <a:lnTo>
                    <a:pt x="256825" y="106738"/>
                  </a:lnTo>
                  <a:lnTo>
                    <a:pt x="220636" y="142401"/>
                  </a:lnTo>
                  <a:lnTo>
                    <a:pt x="184443" y="178058"/>
                  </a:lnTo>
                  <a:lnTo>
                    <a:pt x="148244" y="213710"/>
                  </a:lnTo>
                  <a:lnTo>
                    <a:pt x="129704" y="224946"/>
                  </a:lnTo>
                  <a:lnTo>
                    <a:pt x="121209" y="222026"/>
                  </a:lnTo>
                  <a:lnTo>
                    <a:pt x="86373" y="189170"/>
                  </a:lnTo>
                  <a:lnTo>
                    <a:pt x="37179" y="140686"/>
                  </a:lnTo>
                  <a:lnTo>
                    <a:pt x="10095" y="113975"/>
                  </a:lnTo>
                  <a:lnTo>
                    <a:pt x="7506" y="111539"/>
                  </a:lnTo>
                  <a:lnTo>
                    <a:pt x="5409" y="108763"/>
                  </a:lnTo>
                  <a:lnTo>
                    <a:pt x="11" y="101622"/>
                  </a:lnTo>
                  <a:lnTo>
                    <a:pt x="0" y="93821"/>
                  </a:lnTo>
                  <a:lnTo>
                    <a:pt x="5958" y="87519"/>
                  </a:lnTo>
                  <a:lnTo>
                    <a:pt x="10900" y="83585"/>
                  </a:lnTo>
                  <a:lnTo>
                    <a:pt x="16411" y="81644"/>
                  </a:lnTo>
                  <a:lnTo>
                    <a:pt x="22299" y="81907"/>
                  </a:lnTo>
                  <a:lnTo>
                    <a:pt x="28376" y="84584"/>
                  </a:lnTo>
                  <a:lnTo>
                    <a:pt x="31939" y="86891"/>
                  </a:lnTo>
                  <a:lnTo>
                    <a:pt x="35038" y="89980"/>
                  </a:lnTo>
                  <a:lnTo>
                    <a:pt x="38081" y="92976"/>
                  </a:lnTo>
                  <a:lnTo>
                    <a:pt x="60613" y="115164"/>
                  </a:lnTo>
                  <a:lnTo>
                    <a:pt x="83228" y="137464"/>
                  </a:lnTo>
                  <a:lnTo>
                    <a:pt x="106033" y="159967"/>
                  </a:lnTo>
                  <a:lnTo>
                    <a:pt x="129131" y="182761"/>
                  </a:lnTo>
                </a:path>
              </a:pathLst>
            </a:custGeom>
            <a:ln w="27556">
              <a:solidFill>
                <a:srgbClr val="FFFFFF"/>
              </a:solidFill>
            </a:ln>
          </p:spPr>
          <p:txBody>
            <a:bodyPr wrap="square" lIns="0" tIns="0" rIns="0" bIns="0" rtlCol="0"/>
            <a:lstStyle/>
            <a:p>
              <a:endParaRPr dirty="0"/>
            </a:p>
          </p:txBody>
        </p:sp>
        <p:sp>
          <p:nvSpPr>
            <p:cNvPr id="66" name="object 66"/>
            <p:cNvSpPr/>
            <p:nvPr/>
          </p:nvSpPr>
          <p:spPr>
            <a:xfrm>
              <a:off x="993828" y="336658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5862024" y="29471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68" name="object 68"/>
            <p:cNvSpPr/>
            <p:nvPr/>
          </p:nvSpPr>
          <p:spPr>
            <a:xfrm>
              <a:off x="5862024" y="29471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grpSp>
      <p:sp>
        <p:nvSpPr>
          <p:cNvPr id="69" name="object 69"/>
          <p:cNvSpPr txBox="1"/>
          <p:nvPr/>
        </p:nvSpPr>
        <p:spPr>
          <a:xfrm>
            <a:off x="939242" y="6493996"/>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70" name="object 70"/>
          <p:cNvSpPr txBox="1"/>
          <p:nvPr/>
        </p:nvSpPr>
        <p:spPr>
          <a:xfrm>
            <a:off x="6452094" y="3056992"/>
            <a:ext cx="8207375" cy="1249045"/>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10" dirty="0">
                <a:solidFill>
                  <a:srgbClr val="231F20"/>
                </a:solidFill>
                <a:latin typeface="Arial Narrow"/>
                <a:cs typeface="Arial Narrow"/>
              </a:rPr>
              <a:t>Have you ever used two-factor authentication?</a:t>
            </a:r>
            <a:endParaRPr sz="2300" dirty="0">
              <a:latin typeface="Arial Narrow"/>
              <a:cs typeface="Arial Narrow"/>
            </a:endParaRPr>
          </a:p>
          <a:p>
            <a:pPr marL="12700">
              <a:lnSpc>
                <a:spcPct val="100000"/>
              </a:lnSpc>
              <a:spcBef>
                <a:spcPts val="170"/>
              </a:spcBef>
            </a:pPr>
            <a:r>
              <a:rPr lang="en" sz="2300" i="1" spc="-204" dirty="0">
                <a:solidFill>
                  <a:srgbClr val="231F20"/>
                </a:solidFill>
                <a:latin typeface="Arial Narrow"/>
                <a:cs typeface="Arial Narrow"/>
              </a:rPr>
              <a:t>What is the difference between two-factor authentication and passwordless authentication?</a:t>
            </a:r>
            <a:endParaRPr sz="2300" dirty="0">
              <a:latin typeface="Arial Narrow"/>
              <a:cs typeface="Arial Narrow"/>
            </a:endParaRPr>
          </a:p>
        </p:txBody>
      </p:sp>
      <p:grpSp>
        <p:nvGrpSpPr>
          <p:cNvPr id="77" name="object 2">
            <a:extLst>
              <a:ext uri="{FF2B5EF4-FFF2-40B4-BE49-F238E27FC236}">
                <a16:creationId xmlns:a16="http://schemas.microsoft.com/office/drawing/2014/main" id="{9CA08359-F3A9-B511-917E-9A97026C1D36}"/>
              </a:ext>
            </a:extLst>
          </p:cNvPr>
          <p:cNvGrpSpPr/>
          <p:nvPr/>
        </p:nvGrpSpPr>
        <p:grpSpPr>
          <a:xfrm>
            <a:off x="0" y="0"/>
            <a:ext cx="20104100" cy="1543685"/>
            <a:chOff x="0" y="0"/>
            <a:chExt cx="20104100" cy="1543685"/>
          </a:xfrm>
        </p:grpSpPr>
        <p:sp>
          <p:nvSpPr>
            <p:cNvPr id="78" name="object 3">
              <a:extLst>
                <a:ext uri="{FF2B5EF4-FFF2-40B4-BE49-F238E27FC236}">
                  <a16:creationId xmlns:a16="http://schemas.microsoft.com/office/drawing/2014/main" id="{D02C0A05-6F38-A3CD-2762-9CD563AEC6B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79" name="object 4">
              <a:extLst>
                <a:ext uri="{FF2B5EF4-FFF2-40B4-BE49-F238E27FC236}">
                  <a16:creationId xmlns:a16="http://schemas.microsoft.com/office/drawing/2014/main" id="{CD60F960-218B-8883-1B4A-8EF95894B76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80" name="object 5">
              <a:extLst>
                <a:ext uri="{FF2B5EF4-FFF2-40B4-BE49-F238E27FC236}">
                  <a16:creationId xmlns:a16="http://schemas.microsoft.com/office/drawing/2014/main" id="{7F0CAF35-5E0C-FDED-5F80-53DE03F668D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81" name="object 6">
              <a:extLst>
                <a:ext uri="{FF2B5EF4-FFF2-40B4-BE49-F238E27FC236}">
                  <a16:creationId xmlns:a16="http://schemas.microsoft.com/office/drawing/2014/main" id="{452EA273-1B35-5DA7-1E94-63B27EAA01F4}"/>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82" name="object 7">
              <a:extLst>
                <a:ext uri="{FF2B5EF4-FFF2-40B4-BE49-F238E27FC236}">
                  <a16:creationId xmlns:a16="http://schemas.microsoft.com/office/drawing/2014/main" id="{9DD0D9BF-D0A2-B79F-3EAF-1ACAA22AFBFE}"/>
                </a:ext>
              </a:extLst>
            </p:cNvPr>
            <p:cNvPicPr/>
            <p:nvPr/>
          </p:nvPicPr>
          <p:blipFill>
            <a:blip r:embed="rId4"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83" name="object 8">
              <a:extLst>
                <a:ext uri="{FF2B5EF4-FFF2-40B4-BE49-F238E27FC236}">
                  <a16:creationId xmlns:a16="http://schemas.microsoft.com/office/drawing/2014/main" id="{85B6C6EE-0B67-70DE-60E8-9F3B41E63662}"/>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84" name="object 9">
              <a:extLst>
                <a:ext uri="{FF2B5EF4-FFF2-40B4-BE49-F238E27FC236}">
                  <a16:creationId xmlns:a16="http://schemas.microsoft.com/office/drawing/2014/main" id="{EB6A5ABC-6D57-61D6-43BC-9716756A069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85" name="object 10">
              <a:extLst>
                <a:ext uri="{FF2B5EF4-FFF2-40B4-BE49-F238E27FC236}">
                  <a16:creationId xmlns:a16="http://schemas.microsoft.com/office/drawing/2014/main" id="{713673A1-DF94-6A3C-79AD-070010D614C5}"/>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86" name="object 11">
            <a:extLst>
              <a:ext uri="{FF2B5EF4-FFF2-40B4-BE49-F238E27FC236}">
                <a16:creationId xmlns:a16="http://schemas.microsoft.com/office/drawing/2014/main" id="{BD34664C-B53A-681F-00B3-A6C937116CD1}"/>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87" name="object 12">
            <a:extLst>
              <a:ext uri="{FF2B5EF4-FFF2-40B4-BE49-F238E27FC236}">
                <a16:creationId xmlns:a16="http://schemas.microsoft.com/office/drawing/2014/main" id="{F37168F4-47E4-535D-0ACF-6DC3748C77D1}"/>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88" name="object 14">
            <a:extLst>
              <a:ext uri="{FF2B5EF4-FFF2-40B4-BE49-F238E27FC236}">
                <a16:creationId xmlns:a16="http://schemas.microsoft.com/office/drawing/2014/main" id="{7B261DC9-DB54-4893-5752-38E9BAA33F7D}"/>
              </a:ext>
            </a:extLst>
          </p:cNvPr>
          <p:cNvGrpSpPr/>
          <p:nvPr/>
        </p:nvGrpSpPr>
        <p:grpSpPr>
          <a:xfrm>
            <a:off x="1322960" y="1567477"/>
            <a:ext cx="1341120" cy="1243965"/>
            <a:chOff x="1322960" y="1567477"/>
            <a:chExt cx="1341120" cy="1243965"/>
          </a:xfrm>
        </p:grpSpPr>
        <p:sp>
          <p:nvSpPr>
            <p:cNvPr id="89" name="object 15">
              <a:extLst>
                <a:ext uri="{FF2B5EF4-FFF2-40B4-BE49-F238E27FC236}">
                  <a16:creationId xmlns:a16="http://schemas.microsoft.com/office/drawing/2014/main" id="{5513806F-8CB1-7153-68D0-328F397048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90" name="object 16">
              <a:extLst>
                <a:ext uri="{FF2B5EF4-FFF2-40B4-BE49-F238E27FC236}">
                  <a16:creationId xmlns:a16="http://schemas.microsoft.com/office/drawing/2014/main" id="{2F453243-49C1-D374-864D-4F9ADB67F46E}"/>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91" name="object 17">
              <a:extLst>
                <a:ext uri="{FF2B5EF4-FFF2-40B4-BE49-F238E27FC236}">
                  <a16:creationId xmlns:a16="http://schemas.microsoft.com/office/drawing/2014/main" id="{F4CF12CF-FA08-93CC-AB7B-3EA910DD2F3C}"/>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92" name="object 18">
              <a:extLst>
                <a:ext uri="{FF2B5EF4-FFF2-40B4-BE49-F238E27FC236}">
                  <a16:creationId xmlns:a16="http://schemas.microsoft.com/office/drawing/2014/main" id="{32B60D4A-000B-DE8A-4E51-29192F9A9028}"/>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Rectangle 1">
            <a:extLst>
              <a:ext uri="{FF2B5EF4-FFF2-40B4-BE49-F238E27FC236}">
                <a16:creationId xmlns:a16="http://schemas.microsoft.com/office/drawing/2014/main" id="{92F2F523-D8AC-9822-4F15-C701566A8D56}"/>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53DA3856-5CC8-3D5C-4EE3-066C4DCE960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39280" y="5286750"/>
            <a:ext cx="5601970" cy="3291204"/>
            <a:chOff x="2639280" y="5286750"/>
            <a:chExt cx="5601970" cy="3291204"/>
          </a:xfrm>
        </p:grpSpPr>
        <p:sp>
          <p:nvSpPr>
            <p:cNvPr id="13" name="object 13"/>
            <p:cNvSpPr/>
            <p:nvPr/>
          </p:nvSpPr>
          <p:spPr>
            <a:xfrm>
              <a:off x="2639280" y="5286750"/>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screen">
              <a:extLst>
                <a:ext uri="{28A0092B-C50C-407E-A947-70E740481C1C}">
                  <a14:useLocalDpi xmlns:a14="http://schemas.microsoft.com/office/drawing/2010/main"/>
                </a:ext>
              </a:extLst>
            </a:blip>
            <a:stretch>
              <a:fillRect/>
            </a:stretch>
          </p:blipFill>
          <p:spPr>
            <a:xfrm>
              <a:off x="2766281" y="5413754"/>
              <a:ext cx="5285964" cy="2973354"/>
            </a:xfrm>
            <a:prstGeom prst="rect">
              <a:avLst/>
            </a:prstGeom>
          </p:spPr>
        </p:pic>
      </p:grpSp>
      <p:sp>
        <p:nvSpPr>
          <p:cNvPr id="15" name="object 15"/>
          <p:cNvSpPr txBox="1"/>
          <p:nvPr/>
        </p:nvSpPr>
        <p:spPr>
          <a:xfrm>
            <a:off x="5958871" y="6357020"/>
            <a:ext cx="1812014" cy="1100301"/>
          </a:xfrm>
          <a:prstGeom prst="rect">
            <a:avLst/>
          </a:prstGeom>
        </p:spPr>
        <p:txBody>
          <a:bodyPr vert="horz" wrap="square" lIns="0" tIns="30480" rIns="0" bIns="0" rtlCol="0">
            <a:spAutoFit/>
          </a:bodyPr>
          <a:lstStyle/>
          <a:p>
            <a:pPr marL="12700" marR="5080">
              <a:lnSpc>
                <a:spcPts val="910"/>
              </a:lnSpc>
              <a:spcBef>
                <a:spcPts val="240"/>
              </a:spcBef>
            </a:pPr>
            <a:r>
              <a:rPr lang="en" sz="850" b="1" dirty="0">
                <a:solidFill>
                  <a:srgbClr val="231F20"/>
                </a:solidFill>
                <a:latin typeface="Calibri"/>
                <a:cs typeface="Calibri"/>
              </a:rPr>
              <a:t>SOME SERVICES OFFERING TWO-FACTOR AUTHENTICATION</a:t>
            </a:r>
            <a:endParaRPr lang="fr-FR" sz="850" b="1" dirty="0">
              <a:latin typeface="Calibri"/>
              <a:cs typeface="Calibri"/>
            </a:endParaRPr>
          </a:p>
          <a:p>
            <a:pPr marL="86995" indent="-74930">
              <a:lnSpc>
                <a:spcPct val="100000"/>
              </a:lnSpc>
              <a:spcBef>
                <a:spcPts val="785"/>
              </a:spcBef>
              <a:buChar char="•"/>
              <a:tabLst>
                <a:tab pos="87630" algn="l"/>
              </a:tabLst>
            </a:pPr>
            <a:r>
              <a:rPr lang="en" sz="650" dirty="0">
                <a:solidFill>
                  <a:srgbClr val="231F20"/>
                </a:solidFill>
                <a:latin typeface="Calibri"/>
                <a:cs typeface="Calibri"/>
              </a:rPr>
              <a:t>Gmail, Outlook/Hotmail, Yahoo Mail...</a:t>
            </a:r>
            <a:endParaRPr sz="650" dirty="0">
              <a:latin typeface="Calibri"/>
              <a:cs typeface="Calibri"/>
            </a:endParaRPr>
          </a:p>
          <a:p>
            <a:pPr marL="86360" marR="261620" indent="-74295">
              <a:lnSpc>
                <a:spcPts val="710"/>
              </a:lnSpc>
              <a:spcBef>
                <a:spcPts val="210"/>
              </a:spcBef>
              <a:buChar char="•"/>
              <a:tabLst>
                <a:tab pos="87630" algn="l"/>
              </a:tabLst>
            </a:pPr>
            <a:r>
              <a:rPr lang="en" sz="650" dirty="0">
                <a:solidFill>
                  <a:srgbClr val="231F20"/>
                </a:solidFill>
                <a:latin typeface="Calibri"/>
                <a:cs typeface="Calibri"/>
              </a:rPr>
              <a:t>Facebook, Instagram, LinkedIn, Snapchat, TikTok, Twitter...</a:t>
            </a:r>
            <a:endParaRPr sz="650" dirty="0">
              <a:latin typeface="Calibri"/>
              <a:cs typeface="Calibri"/>
            </a:endParaRPr>
          </a:p>
          <a:p>
            <a:pPr marL="86995" indent="-74930">
              <a:lnSpc>
                <a:spcPct val="100000"/>
              </a:lnSpc>
              <a:spcBef>
                <a:spcPts val="115"/>
              </a:spcBef>
              <a:buChar char="•"/>
              <a:tabLst>
                <a:tab pos="87630" algn="l"/>
              </a:tabLst>
            </a:pPr>
            <a:r>
              <a:rPr lang="en" sz="650" dirty="0">
                <a:solidFill>
                  <a:srgbClr val="231F20"/>
                </a:solidFill>
                <a:latin typeface="Calibri"/>
                <a:cs typeface="Calibri"/>
              </a:rPr>
              <a:t>Skype, Teams, WhatsApp, Zoom...</a:t>
            </a:r>
            <a:endParaRPr sz="650" dirty="0">
              <a:latin typeface="Calibri"/>
              <a:cs typeface="Calibri"/>
            </a:endParaRPr>
          </a:p>
          <a:p>
            <a:pPr marL="86995" indent="-74930">
              <a:lnSpc>
                <a:spcPct val="100000"/>
              </a:lnSpc>
              <a:spcBef>
                <a:spcPts val="125"/>
              </a:spcBef>
              <a:buChar char="•"/>
              <a:tabLst>
                <a:tab pos="87630" algn="l"/>
              </a:tabLst>
            </a:pPr>
            <a:r>
              <a:rPr lang="en" sz="650" dirty="0">
                <a:solidFill>
                  <a:srgbClr val="231F20"/>
                </a:solidFill>
                <a:latin typeface="Calibri"/>
                <a:cs typeface="Calibri"/>
              </a:rPr>
              <a:t>Amazon, eBay, Paypal…</a:t>
            </a:r>
            <a:endParaRPr sz="650" dirty="0">
              <a:latin typeface="Calibri"/>
              <a:cs typeface="Calibri"/>
            </a:endParaRPr>
          </a:p>
          <a:p>
            <a:pPr marL="86360" marR="59690" indent="-74295">
              <a:lnSpc>
                <a:spcPts val="690"/>
              </a:lnSpc>
              <a:spcBef>
                <a:spcPts val="225"/>
              </a:spcBef>
              <a:buChar char="•"/>
              <a:tabLst>
                <a:tab pos="87630" algn="l"/>
              </a:tabLst>
            </a:pPr>
            <a:r>
              <a:rPr lang="en" sz="650" dirty="0">
                <a:solidFill>
                  <a:srgbClr val="231F20"/>
                </a:solidFill>
                <a:latin typeface="Calibri"/>
                <a:cs typeface="Calibri"/>
              </a:rPr>
              <a:t>Apple iCloud, Dropbox, Google Drive, OneDrive...</a:t>
            </a:r>
            <a:endParaRPr sz="650" dirty="0">
              <a:latin typeface="Calibri"/>
              <a:cs typeface="Calibri"/>
            </a:endParaRPr>
          </a:p>
        </p:txBody>
      </p:sp>
      <p:sp>
        <p:nvSpPr>
          <p:cNvPr id="16" name="object 16"/>
          <p:cNvSpPr txBox="1"/>
          <p:nvPr/>
        </p:nvSpPr>
        <p:spPr>
          <a:xfrm>
            <a:off x="5958871" y="7572342"/>
            <a:ext cx="1578579" cy="377026"/>
          </a:xfrm>
          <a:prstGeom prst="rect">
            <a:avLst/>
          </a:prstGeom>
        </p:spPr>
        <p:txBody>
          <a:bodyPr vert="horz" wrap="square" lIns="0" tIns="30480" rIns="0" bIns="0" rtlCol="0">
            <a:spAutoFit/>
          </a:bodyPr>
          <a:lstStyle/>
          <a:p>
            <a:pPr marL="12700" marR="5080">
              <a:lnSpc>
                <a:spcPts val="910"/>
              </a:lnSpc>
              <a:spcBef>
                <a:spcPts val="240"/>
              </a:spcBef>
            </a:pPr>
            <a:r>
              <a:rPr lang="en" sz="850" b="1" dirty="0">
                <a:solidFill>
                  <a:srgbClr val="231F20"/>
                </a:solidFill>
                <a:latin typeface="Calibri"/>
                <a:cs typeface="Calibri"/>
              </a:rPr>
              <a:t>IF YOU USE ONE OF THESE SERVICES, ACTIVATE TWO-FACTOR AUTHENTICATION!</a:t>
            </a:r>
            <a:endParaRPr lang="fr-FR" sz="850" b="1" dirty="0">
              <a:latin typeface="Calibri"/>
              <a:cs typeface="Calibri"/>
            </a:endParaRPr>
          </a:p>
        </p:txBody>
      </p:sp>
      <p:grpSp>
        <p:nvGrpSpPr>
          <p:cNvPr id="17" name="object 17"/>
          <p:cNvGrpSpPr/>
          <p:nvPr/>
        </p:nvGrpSpPr>
        <p:grpSpPr>
          <a:xfrm>
            <a:off x="2724053" y="4675269"/>
            <a:ext cx="14144625" cy="4140835"/>
            <a:chOff x="2724053" y="4675269"/>
            <a:chExt cx="14144625" cy="4140835"/>
          </a:xfrm>
        </p:grpSpPr>
        <p:sp>
          <p:nvSpPr>
            <p:cNvPr id="18" name="object 18"/>
            <p:cNvSpPr/>
            <p:nvPr/>
          </p:nvSpPr>
          <p:spPr>
            <a:xfrm>
              <a:off x="3061215" y="5625278"/>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screen">
              <a:extLst>
                <a:ext uri="{28A0092B-C50C-407E-A947-70E740481C1C}">
                  <a14:useLocalDpi xmlns:a14="http://schemas.microsoft.com/office/drawing/2010/main"/>
                </a:ext>
              </a:extLst>
            </a:blip>
            <a:stretch>
              <a:fillRect/>
            </a:stretch>
          </p:blipFill>
          <p:spPr>
            <a:xfrm>
              <a:off x="6464314" y="5514642"/>
              <a:ext cx="380873" cy="91127"/>
            </a:xfrm>
            <a:prstGeom prst="rect">
              <a:avLst/>
            </a:prstGeom>
          </p:spPr>
        </p:pic>
        <p:sp>
          <p:nvSpPr>
            <p:cNvPr id="20" name="object 20"/>
            <p:cNvSpPr/>
            <p:nvPr/>
          </p:nvSpPr>
          <p:spPr>
            <a:xfrm>
              <a:off x="5465915" y="5625280"/>
              <a:ext cx="2408555" cy="27940"/>
            </a:xfrm>
            <a:custGeom>
              <a:avLst/>
              <a:gdLst/>
              <a:ahLst/>
              <a:cxnLst/>
              <a:rect l="l" t="t" r="r" b="b"/>
              <a:pathLst>
                <a:path w="2408554" h="27939">
                  <a:moveTo>
                    <a:pt x="2408529" y="6311"/>
                  </a:moveTo>
                  <a:lnTo>
                    <a:pt x="2405481" y="6311"/>
                  </a:lnTo>
                  <a:lnTo>
                    <a:pt x="2405481" y="0"/>
                  </a:lnTo>
                  <a:lnTo>
                    <a:pt x="0" y="0"/>
                  </a:lnTo>
                  <a:lnTo>
                    <a:pt x="0" y="6311"/>
                  </a:lnTo>
                  <a:lnTo>
                    <a:pt x="0" y="21437"/>
                  </a:lnTo>
                  <a:lnTo>
                    <a:pt x="0" y="27736"/>
                  </a:lnTo>
                  <a:lnTo>
                    <a:pt x="2405278" y="27736"/>
                  </a:lnTo>
                  <a:lnTo>
                    <a:pt x="2405278" y="21437"/>
                  </a:lnTo>
                  <a:lnTo>
                    <a:pt x="2408529" y="21437"/>
                  </a:lnTo>
                  <a:lnTo>
                    <a:pt x="2408529" y="6311"/>
                  </a:lnTo>
                  <a:close/>
                </a:path>
              </a:pathLst>
            </a:custGeom>
            <a:solidFill>
              <a:srgbClr val="9BCCC1"/>
            </a:solidFill>
          </p:spPr>
          <p:txBody>
            <a:bodyPr wrap="square" lIns="0" tIns="0" rIns="0" bIns="0" rtlCol="0"/>
            <a:lstStyle/>
            <a:p>
              <a:endParaRPr dirty="0"/>
            </a:p>
          </p:txBody>
        </p:sp>
        <p:sp>
          <p:nvSpPr>
            <p:cNvPr id="21" name="object 21"/>
            <p:cNvSpPr/>
            <p:nvPr/>
          </p:nvSpPr>
          <p:spPr>
            <a:xfrm>
              <a:off x="5455279" y="5625279"/>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5430847" y="5602598"/>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5423859" y="5595715"/>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screen">
              <a:extLst>
                <a:ext uri="{28A0092B-C50C-407E-A947-70E740481C1C}">
                  <a14:useLocalDpi xmlns:a14="http://schemas.microsoft.com/office/drawing/2010/main"/>
                </a:ext>
              </a:extLst>
            </a:blip>
            <a:stretch>
              <a:fillRect/>
            </a:stretch>
          </p:blipFill>
          <p:spPr>
            <a:xfrm>
              <a:off x="2916345" y="5574605"/>
              <a:ext cx="171352" cy="114705"/>
            </a:xfrm>
            <a:prstGeom prst="rect">
              <a:avLst/>
            </a:prstGeom>
          </p:spPr>
        </p:pic>
        <p:sp>
          <p:nvSpPr>
            <p:cNvPr id="25" name="object 25"/>
            <p:cNvSpPr/>
            <p:nvPr/>
          </p:nvSpPr>
          <p:spPr>
            <a:xfrm>
              <a:off x="5383187" y="5574607"/>
              <a:ext cx="171450" cy="114935"/>
            </a:xfrm>
            <a:custGeom>
              <a:avLst/>
              <a:gdLst/>
              <a:ahLst/>
              <a:cxnLst/>
              <a:rect l="l" t="t" r="r" b="b"/>
              <a:pathLst>
                <a:path w="171450" h="114935">
                  <a:moveTo>
                    <a:pt x="171348" y="69862"/>
                  </a:moveTo>
                  <a:lnTo>
                    <a:pt x="169837" y="61061"/>
                  </a:lnTo>
                  <a:lnTo>
                    <a:pt x="165379" y="52832"/>
                  </a:lnTo>
                  <a:lnTo>
                    <a:pt x="158115" y="45326"/>
                  </a:lnTo>
                  <a:lnTo>
                    <a:pt x="148170" y="38696"/>
                  </a:lnTo>
                  <a:lnTo>
                    <a:pt x="148170" y="33870"/>
                  </a:lnTo>
                  <a:lnTo>
                    <a:pt x="110464" y="2578"/>
                  </a:lnTo>
                  <a:lnTo>
                    <a:pt x="85674" y="0"/>
                  </a:lnTo>
                  <a:lnTo>
                    <a:pt x="60883" y="2578"/>
                  </a:lnTo>
                  <a:lnTo>
                    <a:pt x="41071" y="9702"/>
                  </a:lnTo>
                  <a:lnTo>
                    <a:pt x="27952" y="20434"/>
                  </a:lnTo>
                  <a:lnTo>
                    <a:pt x="23190" y="33870"/>
                  </a:lnTo>
                  <a:lnTo>
                    <a:pt x="23190" y="38696"/>
                  </a:lnTo>
                  <a:lnTo>
                    <a:pt x="13246" y="45326"/>
                  </a:lnTo>
                  <a:lnTo>
                    <a:pt x="5969" y="52832"/>
                  </a:lnTo>
                  <a:lnTo>
                    <a:pt x="1511" y="61061"/>
                  </a:lnTo>
                  <a:lnTo>
                    <a:pt x="0" y="69862"/>
                  </a:lnTo>
                  <a:lnTo>
                    <a:pt x="6515" y="87655"/>
                  </a:lnTo>
                  <a:lnTo>
                    <a:pt x="24523" y="101879"/>
                  </a:lnTo>
                  <a:lnTo>
                    <a:pt x="51676" y="111302"/>
                  </a:lnTo>
                  <a:lnTo>
                    <a:pt x="85674" y="114706"/>
                  </a:lnTo>
                  <a:lnTo>
                    <a:pt x="119672"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5391569" y="5618346"/>
              <a:ext cx="154940" cy="62865"/>
            </a:xfrm>
            <a:custGeom>
              <a:avLst/>
              <a:gdLst/>
              <a:ahLst/>
              <a:cxnLst/>
              <a:rect l="l" t="t" r="r" b="b"/>
              <a:pathLst>
                <a:path w="154939" h="62864">
                  <a:moveTo>
                    <a:pt x="154508" y="27774"/>
                  </a:moveTo>
                  <a:lnTo>
                    <a:pt x="140385" y="5003"/>
                  </a:lnTo>
                  <a:lnTo>
                    <a:pt x="131406" y="12"/>
                  </a:lnTo>
                  <a:lnTo>
                    <a:pt x="131406" y="19405"/>
                  </a:lnTo>
                  <a:lnTo>
                    <a:pt x="127152" y="29375"/>
                  </a:lnTo>
                  <a:lnTo>
                    <a:pt x="115557" y="37515"/>
                  </a:lnTo>
                  <a:lnTo>
                    <a:pt x="98348" y="43002"/>
                  </a:lnTo>
                  <a:lnTo>
                    <a:pt x="77292" y="45008"/>
                  </a:lnTo>
                  <a:lnTo>
                    <a:pt x="56235" y="43002"/>
                  </a:lnTo>
                  <a:lnTo>
                    <a:pt x="39039" y="37515"/>
                  </a:lnTo>
                  <a:lnTo>
                    <a:pt x="27444" y="29375"/>
                  </a:lnTo>
                  <a:lnTo>
                    <a:pt x="23190" y="19405"/>
                  </a:lnTo>
                  <a:lnTo>
                    <a:pt x="23190" y="0"/>
                  </a:lnTo>
                  <a:lnTo>
                    <a:pt x="14211" y="4991"/>
                  </a:lnTo>
                  <a:lnTo>
                    <a:pt x="7200" y="10693"/>
                  </a:lnTo>
                  <a:lnTo>
                    <a:pt x="2438" y="16979"/>
                  </a:lnTo>
                  <a:lnTo>
                    <a:pt x="165" y="23749"/>
                  </a:lnTo>
                  <a:lnTo>
                    <a:pt x="0" y="26123"/>
                  </a:lnTo>
                  <a:lnTo>
                    <a:pt x="76" y="27774"/>
                  </a:lnTo>
                  <a:lnTo>
                    <a:pt x="7073" y="41440"/>
                  </a:lnTo>
                  <a:lnTo>
                    <a:pt x="23787" y="52539"/>
                  </a:lnTo>
                  <a:lnTo>
                    <a:pt x="40513" y="57696"/>
                  </a:lnTo>
                  <a:lnTo>
                    <a:pt x="47955" y="59982"/>
                  </a:lnTo>
                  <a:lnTo>
                    <a:pt x="77241"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5414766" y="5608474"/>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5414766" y="5582865"/>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5434076" y="5588717"/>
              <a:ext cx="24765" cy="42545"/>
            </a:xfrm>
            <a:custGeom>
              <a:avLst/>
              <a:gdLst/>
              <a:ahLst/>
              <a:cxnLst/>
              <a:rect l="l" t="t" r="r" b="b"/>
              <a:pathLst>
                <a:path w="24764" h="42545">
                  <a:moveTo>
                    <a:pt x="16548" y="37604"/>
                  </a:moveTo>
                  <a:lnTo>
                    <a:pt x="14046" y="3162"/>
                  </a:lnTo>
                  <a:lnTo>
                    <a:pt x="13868" y="1231"/>
                  </a:lnTo>
                  <a:lnTo>
                    <a:pt x="11861" y="139"/>
                  </a:lnTo>
                  <a:lnTo>
                    <a:pt x="11201" y="76"/>
                  </a:lnTo>
                  <a:lnTo>
                    <a:pt x="10553" y="76"/>
                  </a:lnTo>
                  <a:lnTo>
                    <a:pt x="6794" y="139"/>
                  </a:lnTo>
                  <a:lnTo>
                    <a:pt x="3289" y="1193"/>
                  </a:lnTo>
                  <a:lnTo>
                    <a:pt x="330" y="3073"/>
                  </a:lnTo>
                  <a:lnTo>
                    <a:pt x="0" y="2819"/>
                  </a:lnTo>
                  <a:lnTo>
                    <a:pt x="596" y="10160"/>
                  </a:lnTo>
                  <a:lnTo>
                    <a:pt x="914" y="17526"/>
                  </a:lnTo>
                  <a:lnTo>
                    <a:pt x="939" y="24892"/>
                  </a:lnTo>
                  <a:lnTo>
                    <a:pt x="571" y="34912"/>
                  </a:lnTo>
                  <a:lnTo>
                    <a:pt x="1930" y="36995"/>
                  </a:lnTo>
                  <a:lnTo>
                    <a:pt x="7467" y="39268"/>
                  </a:lnTo>
                  <a:lnTo>
                    <a:pt x="10807" y="40386"/>
                  </a:lnTo>
                  <a:lnTo>
                    <a:pt x="14185" y="41287"/>
                  </a:lnTo>
                  <a:lnTo>
                    <a:pt x="14846" y="41414"/>
                  </a:lnTo>
                  <a:lnTo>
                    <a:pt x="15138" y="41376"/>
                  </a:lnTo>
                  <a:lnTo>
                    <a:pt x="15722" y="41211"/>
                  </a:lnTo>
                  <a:lnTo>
                    <a:pt x="15963" y="40538"/>
                  </a:lnTo>
                  <a:lnTo>
                    <a:pt x="16548" y="37604"/>
                  </a:lnTo>
                  <a:close/>
                </a:path>
                <a:path w="24764" h="42545">
                  <a:moveTo>
                    <a:pt x="24206" y="40398"/>
                  </a:moveTo>
                  <a:lnTo>
                    <a:pt x="20866" y="749"/>
                  </a:lnTo>
                  <a:lnTo>
                    <a:pt x="20510" y="0"/>
                  </a:lnTo>
                  <a:lnTo>
                    <a:pt x="19989" y="0"/>
                  </a:lnTo>
                  <a:lnTo>
                    <a:pt x="19799" y="25"/>
                  </a:lnTo>
                  <a:lnTo>
                    <a:pt x="19329" y="457"/>
                  </a:lnTo>
                  <a:lnTo>
                    <a:pt x="18643" y="1524"/>
                  </a:lnTo>
                  <a:lnTo>
                    <a:pt x="21247" y="41605"/>
                  </a:lnTo>
                  <a:lnTo>
                    <a:pt x="20701" y="41592"/>
                  </a:lnTo>
                  <a:lnTo>
                    <a:pt x="20955" y="41998"/>
                  </a:lnTo>
                  <a:lnTo>
                    <a:pt x="21399"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2766281" y="5413754"/>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7199160" y="4706701"/>
              <a:ext cx="9638665" cy="4077970"/>
            </a:xfrm>
            <a:custGeom>
              <a:avLst/>
              <a:gdLst/>
              <a:ahLst/>
              <a:cxnLst/>
              <a:rect l="l" t="t" r="r" b="b"/>
              <a:pathLst>
                <a:path w="9638665" h="407797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3"/>
                  </a:lnTo>
                  <a:lnTo>
                    <a:pt x="68723" y="2163394"/>
                  </a:lnTo>
                  <a:lnTo>
                    <a:pt x="32721" y="2201325"/>
                  </a:lnTo>
                  <a:lnTo>
                    <a:pt x="18773" y="2207645"/>
                  </a:lnTo>
                  <a:lnTo>
                    <a:pt x="8319" y="2217995"/>
                  </a:lnTo>
                  <a:lnTo>
                    <a:pt x="1885" y="2231031"/>
                  </a:lnTo>
                  <a:lnTo>
                    <a:pt x="0" y="2246853"/>
                  </a:lnTo>
                  <a:lnTo>
                    <a:pt x="1885" y="2261229"/>
                  </a:lnTo>
                  <a:lnTo>
                    <a:pt x="8319" y="2274265"/>
                  </a:lnTo>
                  <a:lnTo>
                    <a:pt x="18773" y="2284615"/>
                  </a:lnTo>
                  <a:lnTo>
                    <a:pt x="32721" y="2290935"/>
                  </a:lnTo>
                  <a:lnTo>
                    <a:pt x="68723" y="2328866"/>
                  </a:lnTo>
                  <a:lnTo>
                    <a:pt x="98162" y="2370337"/>
                  </a:lnTo>
                  <a:lnTo>
                    <a:pt x="120212" y="2414541"/>
                  </a:lnTo>
                  <a:lnTo>
                    <a:pt x="134048" y="2460668"/>
                  </a:lnTo>
                  <a:lnTo>
                    <a:pt x="138843" y="2507913"/>
                  </a:lnTo>
                  <a:lnTo>
                    <a:pt x="138843" y="3667385"/>
                  </a:lnTo>
                  <a:lnTo>
                    <a:pt x="141608" y="3715261"/>
                  </a:lnTo>
                  <a:lnTo>
                    <a:pt x="149697" y="3761514"/>
                  </a:lnTo>
                  <a:lnTo>
                    <a:pt x="162802" y="3805836"/>
                  </a:lnTo>
                  <a:lnTo>
                    <a:pt x="180614" y="3847921"/>
                  </a:lnTo>
                  <a:lnTo>
                    <a:pt x="202824" y="3887458"/>
                  </a:lnTo>
                  <a:lnTo>
                    <a:pt x="229126" y="3924142"/>
                  </a:lnTo>
                  <a:lnTo>
                    <a:pt x="259209" y="3957663"/>
                  </a:lnTo>
                  <a:lnTo>
                    <a:pt x="292766" y="3987714"/>
                  </a:lnTo>
                  <a:lnTo>
                    <a:pt x="329488" y="4013986"/>
                  </a:lnTo>
                  <a:lnTo>
                    <a:pt x="369067" y="4036173"/>
                  </a:lnTo>
                  <a:lnTo>
                    <a:pt x="411195" y="4053965"/>
                  </a:lnTo>
                  <a:lnTo>
                    <a:pt x="455562" y="4067055"/>
                  </a:lnTo>
                  <a:lnTo>
                    <a:pt x="501861" y="4075135"/>
                  </a:lnTo>
                  <a:lnTo>
                    <a:pt x="549784" y="4077896"/>
                  </a:lnTo>
                  <a:lnTo>
                    <a:pt x="9227143" y="4077896"/>
                  </a:lnTo>
                  <a:lnTo>
                    <a:pt x="9275065" y="4075135"/>
                  </a:lnTo>
                  <a:lnTo>
                    <a:pt x="9321363" y="4067055"/>
                  </a:lnTo>
                  <a:lnTo>
                    <a:pt x="9365729" y="4053965"/>
                  </a:lnTo>
                  <a:lnTo>
                    <a:pt x="9407855" y="4036173"/>
                  </a:lnTo>
                  <a:lnTo>
                    <a:pt x="9447432" y="4013986"/>
                  </a:lnTo>
                  <a:lnTo>
                    <a:pt x="9484152" y="3987714"/>
                  </a:lnTo>
                  <a:lnTo>
                    <a:pt x="9517707" y="3957663"/>
                  </a:lnTo>
                  <a:lnTo>
                    <a:pt x="9547788" y="3924142"/>
                  </a:lnTo>
                  <a:lnTo>
                    <a:pt x="9574087" y="3887458"/>
                  </a:lnTo>
                  <a:lnTo>
                    <a:pt x="9596296" y="3847921"/>
                  </a:lnTo>
                  <a:lnTo>
                    <a:pt x="9614106" y="3805836"/>
                  </a:lnTo>
                  <a:lnTo>
                    <a:pt x="9627209" y="3761514"/>
                  </a:lnTo>
                  <a:lnTo>
                    <a:pt x="9635298" y="3715261"/>
                  </a:lnTo>
                  <a:lnTo>
                    <a:pt x="9638062" y="366738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32" name="object 32"/>
            <p:cNvSpPr/>
            <p:nvPr/>
          </p:nvSpPr>
          <p:spPr>
            <a:xfrm>
              <a:off x="7199139" y="4706701"/>
              <a:ext cx="9638665" cy="4077970"/>
            </a:xfrm>
            <a:custGeom>
              <a:avLst/>
              <a:gdLst/>
              <a:ahLst/>
              <a:cxnLst/>
              <a:rect l="l" t="t" r="r" b="b"/>
              <a:pathLst>
                <a:path w="9638665" h="407797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3"/>
                  </a:lnTo>
                  <a:lnTo>
                    <a:pt x="68744" y="2163394"/>
                  </a:lnTo>
                  <a:lnTo>
                    <a:pt x="32742" y="2201325"/>
                  </a:lnTo>
                  <a:lnTo>
                    <a:pt x="18794" y="2207645"/>
                  </a:lnTo>
                  <a:lnTo>
                    <a:pt x="8340" y="2217995"/>
                  </a:lnTo>
                  <a:lnTo>
                    <a:pt x="1906" y="2231031"/>
                  </a:lnTo>
                  <a:lnTo>
                    <a:pt x="20" y="2245408"/>
                  </a:lnTo>
                  <a:lnTo>
                    <a:pt x="0" y="2245648"/>
                  </a:lnTo>
                  <a:lnTo>
                    <a:pt x="20" y="2245889"/>
                  </a:lnTo>
                  <a:lnTo>
                    <a:pt x="0" y="2246130"/>
                  </a:lnTo>
                  <a:lnTo>
                    <a:pt x="20" y="2246371"/>
                  </a:lnTo>
                  <a:lnTo>
                    <a:pt x="0" y="2246612"/>
                  </a:lnTo>
                  <a:lnTo>
                    <a:pt x="20" y="2246853"/>
                  </a:lnTo>
                  <a:lnTo>
                    <a:pt x="1906" y="2261229"/>
                  </a:lnTo>
                  <a:lnTo>
                    <a:pt x="8340" y="2274265"/>
                  </a:lnTo>
                  <a:lnTo>
                    <a:pt x="18794" y="2284615"/>
                  </a:lnTo>
                  <a:lnTo>
                    <a:pt x="32742" y="2290935"/>
                  </a:lnTo>
                  <a:lnTo>
                    <a:pt x="68744" y="2328866"/>
                  </a:lnTo>
                  <a:lnTo>
                    <a:pt x="98183" y="2370337"/>
                  </a:lnTo>
                  <a:lnTo>
                    <a:pt x="120233" y="2414541"/>
                  </a:lnTo>
                  <a:lnTo>
                    <a:pt x="134069" y="2460668"/>
                  </a:lnTo>
                  <a:lnTo>
                    <a:pt x="138864" y="2507913"/>
                  </a:lnTo>
                  <a:lnTo>
                    <a:pt x="138864" y="3667385"/>
                  </a:lnTo>
                  <a:lnTo>
                    <a:pt x="141629" y="3715261"/>
                  </a:lnTo>
                  <a:lnTo>
                    <a:pt x="149718" y="3761514"/>
                  </a:lnTo>
                  <a:lnTo>
                    <a:pt x="162823" y="3805836"/>
                  </a:lnTo>
                  <a:lnTo>
                    <a:pt x="180635" y="3847921"/>
                  </a:lnTo>
                  <a:lnTo>
                    <a:pt x="202845" y="3887458"/>
                  </a:lnTo>
                  <a:lnTo>
                    <a:pt x="229147" y="3924142"/>
                  </a:lnTo>
                  <a:lnTo>
                    <a:pt x="259230" y="3957663"/>
                  </a:lnTo>
                  <a:lnTo>
                    <a:pt x="292787" y="3987714"/>
                  </a:lnTo>
                  <a:lnTo>
                    <a:pt x="329509" y="4013986"/>
                  </a:lnTo>
                  <a:lnTo>
                    <a:pt x="369088" y="4036173"/>
                  </a:lnTo>
                  <a:lnTo>
                    <a:pt x="411216" y="4053965"/>
                  </a:lnTo>
                  <a:lnTo>
                    <a:pt x="455583" y="4067055"/>
                  </a:lnTo>
                  <a:lnTo>
                    <a:pt x="501882" y="4075135"/>
                  </a:lnTo>
                  <a:lnTo>
                    <a:pt x="549805" y="4077896"/>
                  </a:lnTo>
                  <a:lnTo>
                    <a:pt x="762395" y="4077896"/>
                  </a:lnTo>
                  <a:lnTo>
                    <a:pt x="8990815" y="4077896"/>
                  </a:lnTo>
                  <a:lnTo>
                    <a:pt x="9227164" y="4077896"/>
                  </a:lnTo>
                  <a:lnTo>
                    <a:pt x="9275086" y="4075135"/>
                  </a:lnTo>
                  <a:lnTo>
                    <a:pt x="9321384" y="4067055"/>
                  </a:lnTo>
                  <a:lnTo>
                    <a:pt x="9365750" y="4053965"/>
                  </a:lnTo>
                  <a:lnTo>
                    <a:pt x="9407876" y="4036173"/>
                  </a:lnTo>
                  <a:lnTo>
                    <a:pt x="9447453" y="4013986"/>
                  </a:lnTo>
                  <a:lnTo>
                    <a:pt x="9484173" y="3987714"/>
                  </a:lnTo>
                  <a:lnTo>
                    <a:pt x="9517728" y="3957663"/>
                  </a:lnTo>
                  <a:lnTo>
                    <a:pt x="9547809" y="3924142"/>
                  </a:lnTo>
                  <a:lnTo>
                    <a:pt x="9574108" y="3887458"/>
                  </a:lnTo>
                  <a:lnTo>
                    <a:pt x="9596317" y="3847921"/>
                  </a:lnTo>
                  <a:lnTo>
                    <a:pt x="9614127" y="3805836"/>
                  </a:lnTo>
                  <a:lnTo>
                    <a:pt x="9627230" y="3761514"/>
                  </a:lnTo>
                  <a:lnTo>
                    <a:pt x="9635318" y="3715261"/>
                  </a:lnTo>
                  <a:lnTo>
                    <a:pt x="9638083" y="3667385"/>
                  </a:lnTo>
                  <a:lnTo>
                    <a:pt x="9638083" y="1336723"/>
                  </a:lnTo>
                  <a:lnTo>
                    <a:pt x="9638083" y="691612"/>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2968844" y="5051399"/>
            <a:ext cx="13574665" cy="1013739"/>
          </a:xfrm>
          <a:prstGeom prst="rect">
            <a:avLst/>
          </a:prstGeom>
        </p:spPr>
        <p:txBody>
          <a:bodyPr vert="horz" wrap="square" lIns="0" tIns="13335" rIns="0" bIns="0" rtlCol="0">
            <a:spAutoFit/>
          </a:bodyPr>
          <a:lstStyle/>
          <a:p>
            <a:pPr marL="4851400">
              <a:lnSpc>
                <a:spcPts val="2610"/>
              </a:lnSpc>
              <a:spcBef>
                <a:spcPts val="105"/>
              </a:spcBef>
            </a:pPr>
            <a:r>
              <a:rPr lang="en" sz="2300" b="1" dirty="0">
                <a:solidFill>
                  <a:srgbClr val="231F20"/>
                </a:solidFill>
                <a:latin typeface="Calibri"/>
                <a:cs typeface="Calibri"/>
              </a:rPr>
              <a:t>Use the infographic to explain two-factor authentication and</a:t>
            </a:r>
            <a:endParaRPr sz="2300" b="1" dirty="0">
              <a:latin typeface="Calibri"/>
              <a:cs typeface="Calibri"/>
            </a:endParaRPr>
          </a:p>
          <a:p>
            <a:pPr marL="4851400">
              <a:lnSpc>
                <a:spcPts val="2610"/>
              </a:lnSpc>
            </a:pPr>
            <a:r>
              <a:rPr lang="en" sz="2300" b="1" spc="50" dirty="0">
                <a:solidFill>
                  <a:srgbClr val="231F20"/>
                </a:solidFill>
                <a:latin typeface="Calibri"/>
                <a:cs typeface="Calibri"/>
              </a:rPr>
              <a:t>Encourage your contacts to activate it on their accounts whenever possible:</a:t>
            </a:r>
            <a:endParaRPr lang="fr-FR" sz="2300" b="1" dirty="0">
              <a:latin typeface="Calibri"/>
              <a:cs typeface="Calibri"/>
            </a:endParaRPr>
          </a:p>
        </p:txBody>
      </p:sp>
      <p:sp>
        <p:nvSpPr>
          <p:cNvPr id="34" name="object 34"/>
          <p:cNvSpPr txBox="1"/>
          <p:nvPr/>
        </p:nvSpPr>
        <p:spPr>
          <a:xfrm>
            <a:off x="7808044" y="6473349"/>
            <a:ext cx="6245860" cy="377825"/>
          </a:xfrm>
          <a:prstGeom prst="rect">
            <a:avLst/>
          </a:prstGeom>
        </p:spPr>
        <p:txBody>
          <a:bodyPr vert="horz" wrap="square" lIns="0" tIns="13335" rIns="0" bIns="0" rtlCol="0">
            <a:spAutoFit/>
          </a:bodyPr>
          <a:lstStyle/>
          <a:p>
            <a:pPr marL="12700">
              <a:lnSpc>
                <a:spcPct val="100000"/>
              </a:lnSpc>
              <a:spcBef>
                <a:spcPts val="105"/>
              </a:spcBef>
            </a:pPr>
            <a:r>
              <a:rPr lang="en" sz="2300" i="1" spc="-105" dirty="0">
                <a:solidFill>
                  <a:srgbClr val="231F20"/>
                </a:solidFill>
                <a:latin typeface="Arial Narrow"/>
                <a:cs typeface="Arial Narrow"/>
              </a:rPr>
              <a:t>is an effective way to keep an online account secure.</a:t>
            </a:r>
            <a:endParaRPr sz="2300" dirty="0">
              <a:latin typeface="Arial Narrow"/>
              <a:cs typeface="Arial Narrow"/>
            </a:endParaRPr>
          </a:p>
        </p:txBody>
      </p:sp>
      <p:sp>
        <p:nvSpPr>
          <p:cNvPr id="35" name="object 35"/>
          <p:cNvSpPr txBox="1"/>
          <p:nvPr/>
        </p:nvSpPr>
        <p:spPr>
          <a:xfrm>
            <a:off x="7808044" y="6844983"/>
            <a:ext cx="8395335" cy="377825"/>
          </a:xfrm>
          <a:prstGeom prst="rect">
            <a:avLst/>
          </a:prstGeom>
        </p:spPr>
        <p:txBody>
          <a:bodyPr vert="horz" wrap="square" lIns="0" tIns="13335" rIns="0" bIns="0" rtlCol="0">
            <a:spAutoFit/>
          </a:bodyPr>
          <a:lstStyle/>
          <a:p>
            <a:pPr marL="12700">
              <a:lnSpc>
                <a:spcPct val="100000"/>
              </a:lnSpc>
              <a:spcBef>
                <a:spcPts val="105"/>
              </a:spcBef>
            </a:pPr>
            <a:r>
              <a:rPr lang="en" sz="2300" i="1" spc="-254" dirty="0">
                <a:solidFill>
                  <a:srgbClr val="231F20"/>
                </a:solidFill>
                <a:latin typeface="Arial Narrow"/>
                <a:cs typeface="Arial Narrow"/>
              </a:rPr>
              <a:t>More and more online services offer this option. In addition to your account name</a:t>
            </a:r>
            <a:endParaRPr sz="2300" dirty="0">
              <a:latin typeface="Arial Narrow"/>
              <a:cs typeface="Arial Narrow"/>
            </a:endParaRPr>
          </a:p>
        </p:txBody>
      </p:sp>
      <p:sp>
        <p:nvSpPr>
          <p:cNvPr id="36" name="object 36"/>
          <p:cNvSpPr txBox="1"/>
          <p:nvPr/>
        </p:nvSpPr>
        <p:spPr>
          <a:xfrm>
            <a:off x="7808044" y="7216616"/>
            <a:ext cx="8264525" cy="377825"/>
          </a:xfrm>
          <a:prstGeom prst="rect">
            <a:avLst/>
          </a:prstGeom>
        </p:spPr>
        <p:txBody>
          <a:bodyPr vert="horz" wrap="square" lIns="0" tIns="13335" rIns="0" bIns="0" rtlCol="0">
            <a:spAutoFit/>
          </a:bodyPr>
          <a:lstStyle/>
          <a:p>
            <a:pPr marL="12700">
              <a:lnSpc>
                <a:spcPct val="100000"/>
              </a:lnSpc>
              <a:spcBef>
                <a:spcPts val="105"/>
              </a:spcBef>
            </a:pPr>
            <a:r>
              <a:rPr lang="en" sz="2300" i="1" spc="-75" dirty="0">
                <a:solidFill>
                  <a:srgbClr val="231F20"/>
                </a:solidFill>
                <a:latin typeface="Arial Narrow"/>
                <a:cs typeface="Arial Narrow"/>
              </a:rPr>
              <a:t>and password, these services ask you for confirmation that you can</a:t>
            </a:r>
            <a:endParaRPr sz="2300" dirty="0">
              <a:latin typeface="Arial Narrow"/>
              <a:cs typeface="Arial Narrow"/>
            </a:endParaRPr>
          </a:p>
        </p:txBody>
      </p:sp>
      <p:sp>
        <p:nvSpPr>
          <p:cNvPr id="37" name="object 37"/>
          <p:cNvSpPr txBox="1"/>
          <p:nvPr/>
        </p:nvSpPr>
        <p:spPr>
          <a:xfrm>
            <a:off x="7808044" y="7588250"/>
            <a:ext cx="8455025" cy="377825"/>
          </a:xfrm>
          <a:prstGeom prst="rect">
            <a:avLst/>
          </a:prstGeom>
        </p:spPr>
        <p:txBody>
          <a:bodyPr vert="horz" wrap="square" lIns="0" tIns="13335" rIns="0" bIns="0" rtlCol="0">
            <a:spAutoFit/>
          </a:bodyPr>
          <a:lstStyle/>
          <a:p>
            <a:pPr marL="12700">
              <a:lnSpc>
                <a:spcPct val="100000"/>
              </a:lnSpc>
              <a:spcBef>
                <a:spcPts val="105"/>
              </a:spcBef>
            </a:pPr>
            <a:r>
              <a:rPr lang="en" sz="2300" i="1" spc="-120" dirty="0">
                <a:solidFill>
                  <a:srgbClr val="231F20"/>
                </a:solidFill>
                <a:latin typeface="Arial Narrow"/>
                <a:cs typeface="Arial Narrow"/>
              </a:rPr>
              <a:t>receive, for example, as a temporary code received by SMS, e-mail</a:t>
            </a:r>
            <a:endParaRPr sz="2300" dirty="0">
              <a:latin typeface="Arial Narrow"/>
              <a:cs typeface="Arial Narrow"/>
            </a:endParaRPr>
          </a:p>
        </p:txBody>
      </p:sp>
      <p:sp>
        <p:nvSpPr>
          <p:cNvPr id="38" name="object 38"/>
          <p:cNvSpPr txBox="1"/>
          <p:nvPr/>
        </p:nvSpPr>
        <p:spPr>
          <a:xfrm>
            <a:off x="7808044" y="7959885"/>
            <a:ext cx="7978775" cy="377825"/>
          </a:xfrm>
          <a:prstGeom prst="rect">
            <a:avLst/>
          </a:prstGeom>
        </p:spPr>
        <p:txBody>
          <a:bodyPr vert="horz" wrap="square" lIns="0" tIns="13335" rIns="0" bIns="0" rtlCol="0">
            <a:spAutoFit/>
          </a:bodyPr>
          <a:lstStyle/>
          <a:p>
            <a:pPr marL="12700">
              <a:lnSpc>
                <a:spcPct val="100000"/>
              </a:lnSpc>
              <a:spcBef>
                <a:spcPts val="105"/>
              </a:spcBef>
            </a:pPr>
            <a:r>
              <a:rPr lang="en" sz="2300" i="1" spc="-140" dirty="0">
                <a:solidFill>
                  <a:srgbClr val="231F20"/>
                </a:solidFill>
                <a:latin typeface="Arial Narrow"/>
                <a:cs typeface="Arial Narrow"/>
              </a:rPr>
              <a:t>(email), via an app or a FIDO2 security key that you keep with you.</a:t>
            </a:r>
            <a:endParaRPr sz="2300" dirty="0">
              <a:latin typeface="Arial Narrow"/>
              <a:cs typeface="Arial Narrow"/>
            </a:endParaRPr>
          </a:p>
        </p:txBody>
      </p:sp>
      <p:grpSp>
        <p:nvGrpSpPr>
          <p:cNvPr id="39" name="object 39"/>
          <p:cNvGrpSpPr/>
          <p:nvPr/>
        </p:nvGrpSpPr>
        <p:grpSpPr>
          <a:xfrm>
            <a:off x="16286069" y="8295714"/>
            <a:ext cx="1145540" cy="498475"/>
            <a:chOff x="16286069" y="8295714"/>
            <a:chExt cx="1145540" cy="498475"/>
          </a:xfrm>
        </p:grpSpPr>
        <p:sp>
          <p:nvSpPr>
            <p:cNvPr id="40" name="object 40"/>
            <p:cNvSpPr/>
            <p:nvPr/>
          </p:nvSpPr>
          <p:spPr>
            <a:xfrm>
              <a:off x="16543510" y="8391673"/>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41" name="object 41"/>
            <p:cNvSpPr/>
            <p:nvPr/>
          </p:nvSpPr>
          <p:spPr>
            <a:xfrm>
              <a:off x="16286061" y="8295722"/>
              <a:ext cx="1145540" cy="311150"/>
            </a:xfrm>
            <a:custGeom>
              <a:avLst/>
              <a:gdLst/>
              <a:ahLst/>
              <a:cxnLst/>
              <a:rect l="l" t="t" r="r" b="b"/>
              <a:pathLst>
                <a:path w="1145540" h="311150">
                  <a:moveTo>
                    <a:pt x="1145336" y="114566"/>
                  </a:moveTo>
                  <a:lnTo>
                    <a:pt x="1128064" y="76479"/>
                  </a:lnTo>
                  <a:lnTo>
                    <a:pt x="1086256" y="62166"/>
                  </a:lnTo>
                  <a:lnTo>
                    <a:pt x="895985" y="39255"/>
                  </a:lnTo>
                  <a:lnTo>
                    <a:pt x="885964" y="40805"/>
                  </a:lnTo>
                  <a:lnTo>
                    <a:pt x="877620" y="46863"/>
                  </a:lnTo>
                  <a:lnTo>
                    <a:pt x="871918" y="55651"/>
                  </a:lnTo>
                  <a:lnTo>
                    <a:pt x="869810" y="65430"/>
                  </a:lnTo>
                  <a:lnTo>
                    <a:pt x="871918" y="75844"/>
                  </a:lnTo>
                  <a:lnTo>
                    <a:pt x="877608" y="83718"/>
                  </a:lnTo>
                  <a:lnTo>
                    <a:pt x="885939" y="88988"/>
                  </a:lnTo>
                  <a:lnTo>
                    <a:pt x="895985" y="91605"/>
                  </a:lnTo>
                  <a:lnTo>
                    <a:pt x="1032649" y="108026"/>
                  </a:lnTo>
                  <a:lnTo>
                    <a:pt x="989685" y="125984"/>
                  </a:lnTo>
                  <a:lnTo>
                    <a:pt x="942657" y="145351"/>
                  </a:lnTo>
                  <a:lnTo>
                    <a:pt x="895388" y="164185"/>
                  </a:lnTo>
                  <a:lnTo>
                    <a:pt x="847839" y="182206"/>
                  </a:lnTo>
                  <a:lnTo>
                    <a:pt x="799922" y="199123"/>
                  </a:lnTo>
                  <a:lnTo>
                    <a:pt x="751586" y="214668"/>
                  </a:lnTo>
                  <a:lnTo>
                    <a:pt x="702767" y="228536"/>
                  </a:lnTo>
                  <a:lnTo>
                    <a:pt x="653389" y="240449"/>
                  </a:lnTo>
                  <a:lnTo>
                    <a:pt x="603211" y="249821"/>
                  </a:lnTo>
                  <a:lnTo>
                    <a:pt x="552716" y="255866"/>
                  </a:lnTo>
                  <a:lnTo>
                    <a:pt x="502208" y="258203"/>
                  </a:lnTo>
                  <a:lnTo>
                    <a:pt x="451929" y="256451"/>
                  </a:lnTo>
                  <a:lnTo>
                    <a:pt x="402145" y="250228"/>
                  </a:lnTo>
                  <a:lnTo>
                    <a:pt x="353136" y="239166"/>
                  </a:lnTo>
                  <a:lnTo>
                    <a:pt x="305168" y="222872"/>
                  </a:lnTo>
                  <a:lnTo>
                    <a:pt x="258483" y="200964"/>
                  </a:lnTo>
                  <a:lnTo>
                    <a:pt x="217919" y="176580"/>
                  </a:lnTo>
                  <a:lnTo>
                    <a:pt x="179692" y="148831"/>
                  </a:lnTo>
                  <a:lnTo>
                    <a:pt x="143738" y="118160"/>
                  </a:lnTo>
                  <a:lnTo>
                    <a:pt x="110007" y="84975"/>
                  </a:lnTo>
                  <a:lnTo>
                    <a:pt x="78422" y="49707"/>
                  </a:lnTo>
                  <a:lnTo>
                    <a:pt x="48920" y="12776"/>
                  </a:lnTo>
                  <a:lnTo>
                    <a:pt x="41592" y="5473"/>
                  </a:lnTo>
                  <a:lnTo>
                    <a:pt x="32778" y="952"/>
                  </a:lnTo>
                  <a:lnTo>
                    <a:pt x="23088" y="0"/>
                  </a:lnTo>
                  <a:lnTo>
                    <a:pt x="13106" y="3378"/>
                  </a:lnTo>
                  <a:lnTo>
                    <a:pt x="5753" y="10121"/>
                  </a:lnTo>
                  <a:lnTo>
                    <a:pt x="1028" y="19469"/>
                  </a:lnTo>
                  <a:lnTo>
                    <a:pt x="0" y="29730"/>
                  </a:lnTo>
                  <a:lnTo>
                    <a:pt x="3721" y="39192"/>
                  </a:lnTo>
                  <a:lnTo>
                    <a:pt x="37947" y="82118"/>
                  </a:lnTo>
                  <a:lnTo>
                    <a:pt x="74523" y="122961"/>
                  </a:lnTo>
                  <a:lnTo>
                    <a:pt x="113665"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59"/>
                  </a:lnTo>
                  <a:lnTo>
                    <a:pt x="751598" y="269113"/>
                  </a:lnTo>
                  <a:lnTo>
                    <a:pt x="799223" y="254165"/>
                  </a:lnTo>
                  <a:lnTo>
                    <a:pt x="846226" y="237921"/>
                  </a:lnTo>
                  <a:lnTo>
                    <a:pt x="896924" y="219062"/>
                  </a:lnTo>
                  <a:lnTo>
                    <a:pt x="947267" y="199288"/>
                  </a:lnTo>
                  <a:lnTo>
                    <a:pt x="997369" y="178892"/>
                  </a:lnTo>
                  <a:lnTo>
                    <a:pt x="1057224" y="153987"/>
                  </a:lnTo>
                  <a:lnTo>
                    <a:pt x="1053744" y="156857"/>
                  </a:lnTo>
                  <a:lnTo>
                    <a:pt x="969937" y="228206"/>
                  </a:lnTo>
                  <a:lnTo>
                    <a:pt x="964069" y="236524"/>
                  </a:lnTo>
                  <a:lnTo>
                    <a:pt x="962367" y="246608"/>
                  </a:lnTo>
                  <a:lnTo>
                    <a:pt x="964450" y="256743"/>
                  </a:lnTo>
                  <a:lnTo>
                    <a:pt x="969937" y="265214"/>
                  </a:lnTo>
                  <a:lnTo>
                    <a:pt x="978712" y="271005"/>
                  </a:lnTo>
                  <a:lnTo>
                    <a:pt x="988415" y="272669"/>
                  </a:lnTo>
                  <a:lnTo>
                    <a:pt x="998131" y="270598"/>
                  </a:lnTo>
                  <a:lnTo>
                    <a:pt x="1103655" y="182892"/>
                  </a:lnTo>
                  <a:lnTo>
                    <a:pt x="1138605" y="140398"/>
                  </a:lnTo>
                  <a:lnTo>
                    <a:pt x="1145044" y="115874"/>
                  </a:lnTo>
                  <a:lnTo>
                    <a:pt x="1145184" y="115366"/>
                  </a:lnTo>
                  <a:lnTo>
                    <a:pt x="1145235" y="115138"/>
                  </a:lnTo>
                  <a:lnTo>
                    <a:pt x="1145336" y="114566"/>
                  </a:lnTo>
                  <a:close/>
                </a:path>
              </a:pathLst>
            </a:custGeom>
            <a:solidFill>
              <a:srgbClr val="5BA3A8"/>
            </a:solidFill>
          </p:spPr>
          <p:txBody>
            <a:bodyPr wrap="square" lIns="0" tIns="0" rIns="0" bIns="0" rtlCol="0"/>
            <a:lstStyle/>
            <a:p>
              <a:endParaRPr dirty="0"/>
            </a:p>
          </p:txBody>
        </p:sp>
      </p:grpSp>
      <p:sp>
        <p:nvSpPr>
          <p:cNvPr id="42" name="object 42"/>
          <p:cNvSpPr txBox="1"/>
          <p:nvPr/>
        </p:nvSpPr>
        <p:spPr>
          <a:xfrm>
            <a:off x="2711543" y="8562116"/>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49" name="object 2">
            <a:extLst>
              <a:ext uri="{FF2B5EF4-FFF2-40B4-BE49-F238E27FC236}">
                <a16:creationId xmlns:a16="http://schemas.microsoft.com/office/drawing/2014/main" id="{8E2C9258-6653-683F-EE28-0F71DD7820D6}"/>
              </a:ext>
            </a:extLst>
          </p:cNvPr>
          <p:cNvGrpSpPr/>
          <p:nvPr/>
        </p:nvGrpSpPr>
        <p:grpSpPr>
          <a:xfrm>
            <a:off x="0" y="0"/>
            <a:ext cx="20104100" cy="1543685"/>
            <a:chOff x="0" y="0"/>
            <a:chExt cx="20104100" cy="1543685"/>
          </a:xfrm>
        </p:grpSpPr>
        <p:sp>
          <p:nvSpPr>
            <p:cNvPr id="50" name="object 3">
              <a:extLst>
                <a:ext uri="{FF2B5EF4-FFF2-40B4-BE49-F238E27FC236}">
                  <a16:creationId xmlns:a16="http://schemas.microsoft.com/office/drawing/2014/main" id="{EE6E6109-83A3-557A-8021-D79A725B99E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1" name="object 4">
              <a:extLst>
                <a:ext uri="{FF2B5EF4-FFF2-40B4-BE49-F238E27FC236}">
                  <a16:creationId xmlns:a16="http://schemas.microsoft.com/office/drawing/2014/main" id="{2DC147F0-DAC2-7E8C-E462-9898D90A32F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2" name="object 5">
              <a:extLst>
                <a:ext uri="{FF2B5EF4-FFF2-40B4-BE49-F238E27FC236}">
                  <a16:creationId xmlns:a16="http://schemas.microsoft.com/office/drawing/2014/main" id="{2CE840E2-08BB-3181-0A28-2DA8C758148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3" name="object 6">
              <a:extLst>
                <a:ext uri="{FF2B5EF4-FFF2-40B4-BE49-F238E27FC236}">
                  <a16:creationId xmlns:a16="http://schemas.microsoft.com/office/drawing/2014/main" id="{C66ED245-40DD-C47B-3E15-1C665872191D}"/>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4" name="object 7">
              <a:extLst>
                <a:ext uri="{FF2B5EF4-FFF2-40B4-BE49-F238E27FC236}">
                  <a16:creationId xmlns:a16="http://schemas.microsoft.com/office/drawing/2014/main" id="{1E5AE42D-E64E-20DC-7DA6-D864F7B8F9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5" name="object 8">
              <a:extLst>
                <a:ext uri="{FF2B5EF4-FFF2-40B4-BE49-F238E27FC236}">
                  <a16:creationId xmlns:a16="http://schemas.microsoft.com/office/drawing/2014/main" id="{1BACEF8D-5A9C-866E-4AD7-083A4C04992A}"/>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6" name="object 9">
              <a:extLst>
                <a:ext uri="{FF2B5EF4-FFF2-40B4-BE49-F238E27FC236}">
                  <a16:creationId xmlns:a16="http://schemas.microsoft.com/office/drawing/2014/main" id="{A2DFAAA2-5C46-DC39-A83A-39168A9D7B7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7" name="object 10">
              <a:extLst>
                <a:ext uri="{FF2B5EF4-FFF2-40B4-BE49-F238E27FC236}">
                  <a16:creationId xmlns:a16="http://schemas.microsoft.com/office/drawing/2014/main" id="{3A9FC340-ECFA-5074-59AE-47ED4171ED2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8" name="object 11">
            <a:extLst>
              <a:ext uri="{FF2B5EF4-FFF2-40B4-BE49-F238E27FC236}">
                <a16:creationId xmlns:a16="http://schemas.microsoft.com/office/drawing/2014/main" id="{D934652B-FF35-FDCF-7BB0-CB14EA7394D4}"/>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9" name="object 12">
            <a:extLst>
              <a:ext uri="{FF2B5EF4-FFF2-40B4-BE49-F238E27FC236}">
                <a16:creationId xmlns:a16="http://schemas.microsoft.com/office/drawing/2014/main" id="{1BFE30AA-0E10-AEC2-7E0E-1EB9F8AA0449}"/>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60" name="object 14">
            <a:extLst>
              <a:ext uri="{FF2B5EF4-FFF2-40B4-BE49-F238E27FC236}">
                <a16:creationId xmlns:a16="http://schemas.microsoft.com/office/drawing/2014/main" id="{21DE56F1-112E-488B-8DFC-E618157152CE}"/>
              </a:ext>
            </a:extLst>
          </p:cNvPr>
          <p:cNvGrpSpPr/>
          <p:nvPr/>
        </p:nvGrpSpPr>
        <p:grpSpPr>
          <a:xfrm>
            <a:off x="1322960" y="1567477"/>
            <a:ext cx="1341120" cy="1243965"/>
            <a:chOff x="1322960" y="1567477"/>
            <a:chExt cx="1341120" cy="1243965"/>
          </a:xfrm>
        </p:grpSpPr>
        <p:sp>
          <p:nvSpPr>
            <p:cNvPr id="61" name="object 15">
              <a:extLst>
                <a:ext uri="{FF2B5EF4-FFF2-40B4-BE49-F238E27FC236}">
                  <a16:creationId xmlns:a16="http://schemas.microsoft.com/office/drawing/2014/main" id="{2FBDED1F-F0CC-A8D8-9CDE-2CD8E91FB9D5}"/>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2" name="object 16">
              <a:extLst>
                <a:ext uri="{FF2B5EF4-FFF2-40B4-BE49-F238E27FC236}">
                  <a16:creationId xmlns:a16="http://schemas.microsoft.com/office/drawing/2014/main" id="{DA20F335-57BF-EE92-46C3-1FD253261F3A}"/>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3" name="object 17">
              <a:extLst>
                <a:ext uri="{FF2B5EF4-FFF2-40B4-BE49-F238E27FC236}">
                  <a16:creationId xmlns:a16="http://schemas.microsoft.com/office/drawing/2014/main" id="{E3B99B08-96DB-7DA2-9669-C1ECE9DCF570}"/>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4" name="object 18">
              <a:extLst>
                <a:ext uri="{FF2B5EF4-FFF2-40B4-BE49-F238E27FC236}">
                  <a16:creationId xmlns:a16="http://schemas.microsoft.com/office/drawing/2014/main" id="{28EC013A-25F0-0E77-44F7-F73D539CB0E0}"/>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8" name="ZoneTexte 67">
            <a:extLst>
              <a:ext uri="{FF2B5EF4-FFF2-40B4-BE49-F238E27FC236}">
                <a16:creationId xmlns:a16="http://schemas.microsoft.com/office/drawing/2014/main" id="{EC8FCF03-AA29-F1C0-3B21-36E0E3CB4C53}"/>
              </a:ext>
            </a:extLst>
          </p:cNvPr>
          <p:cNvSpPr txBox="1"/>
          <p:nvPr/>
        </p:nvSpPr>
        <p:spPr>
          <a:xfrm>
            <a:off x="2962473" y="5680065"/>
            <a:ext cx="10051142" cy="353943"/>
          </a:xfrm>
          <a:prstGeom prst="rect">
            <a:avLst/>
          </a:prstGeom>
          <a:noFill/>
        </p:spPr>
        <p:txBody>
          <a:bodyPr wrap="square">
            <a:spAutoFit/>
          </a:bodyPr>
          <a:lstStyle/>
          <a:p>
            <a:pPr marL="63500" marR="0" lvl="0" indent="0" defTabSz="914400" eaLnBrk="1" fontAlgn="auto" latinLnBrk="0" hangingPunct="1">
              <a:lnSpc>
                <a:spcPct val="100000"/>
              </a:lnSpc>
              <a:spcBef>
                <a:spcPts val="215"/>
              </a:spcBef>
              <a:spcAft>
                <a:spcPts val="0"/>
              </a:spcAft>
              <a:buClrTx/>
              <a:buSzTx/>
              <a:buFontTx/>
              <a:buNone/>
              <a:tabLst/>
              <a:defRPr/>
            </a:pPr>
            <a:r>
              <a:rPr kumimoji="0" lang="en" sz="1700" b="1" i="0" u="none" strike="noStrike" kern="0" cap="none" spc="0" normalizeH="0" baseline="0" noProof="0" dirty="0">
                <a:ln>
                  <a:noFill/>
                </a:ln>
                <a:solidFill>
                  <a:srgbClr val="231F20"/>
                </a:solidFill>
                <a:effectLst/>
                <a:uLnTx/>
                <a:uFillTx/>
                <a:latin typeface="Calibri"/>
                <a:cs typeface="Calibri"/>
              </a:rPr>
              <a:t>HOW DOUBLE AUTH WORKS</a:t>
            </a:r>
            <a:endParaRPr kumimoji="0" lang="fr-FR" sz="2300" b="0" i="0" u="none" strike="noStrike" kern="0" cap="none" spc="0" normalizeH="0" baseline="0" noProof="0" dirty="0">
              <a:ln>
                <a:noFill/>
              </a:ln>
              <a:solidFill>
                <a:sysClr val="windowText" lastClr="000000"/>
              </a:solidFill>
              <a:effectLst/>
              <a:uLnTx/>
              <a:uFillTx/>
              <a:latin typeface="Arial Narrow"/>
              <a:cs typeface="Arial Narrow"/>
            </a:endParaRPr>
          </a:p>
        </p:txBody>
      </p:sp>
      <p:sp>
        <p:nvSpPr>
          <p:cNvPr id="70" name="ZoneTexte 69">
            <a:extLst>
              <a:ext uri="{FF2B5EF4-FFF2-40B4-BE49-F238E27FC236}">
                <a16:creationId xmlns:a16="http://schemas.microsoft.com/office/drawing/2014/main" id="{68E0ECF7-D578-AF26-9DF6-FDFD16D16196}"/>
              </a:ext>
            </a:extLst>
          </p:cNvPr>
          <p:cNvSpPr txBox="1"/>
          <p:nvPr/>
        </p:nvSpPr>
        <p:spPr>
          <a:xfrm>
            <a:off x="7771296" y="6127421"/>
            <a:ext cx="10051142" cy="446276"/>
          </a:xfrm>
          <a:prstGeom prst="rect">
            <a:avLst/>
          </a:prstGeom>
          <a:noFill/>
        </p:spPr>
        <p:txBody>
          <a:bodyPr wrap="square">
            <a:spAutoFit/>
          </a:bodyPr>
          <a:lstStyle/>
          <a:p>
            <a:r>
              <a:rPr kumimoji="0" lang="en" sz="2300" b="0" i="1" u="none" strike="noStrike" kern="0" cap="none" spc="-170" normalizeH="0" baseline="0" noProof="0" dirty="0">
                <a:ln>
                  <a:noFill/>
                </a:ln>
                <a:solidFill>
                  <a:srgbClr val="231F20"/>
                </a:solidFill>
                <a:effectLst/>
                <a:uLnTx/>
                <a:uFillTx/>
                <a:latin typeface="Arial Narrow"/>
                <a:cs typeface="Arial Narrow"/>
              </a:rPr>
              <a:t>Two-factor authentication, also known as "two-step authentication/verification",</a:t>
            </a:r>
            <a:endParaRPr lang="fr-FR" dirty="0"/>
          </a:p>
        </p:txBody>
      </p:sp>
      <p:sp>
        <p:nvSpPr>
          <p:cNvPr id="2" name="Rectangle 1">
            <a:extLst>
              <a:ext uri="{FF2B5EF4-FFF2-40B4-BE49-F238E27FC236}">
                <a16:creationId xmlns:a16="http://schemas.microsoft.com/office/drawing/2014/main" id="{50E0427A-7B97-CC22-81F0-3CD798DC5B45}"/>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17105000-77B9-29D1-0CE9-82178EC7F515}"/>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241323" y="4122261"/>
            <a:ext cx="5601970" cy="3291204"/>
            <a:chOff x="1241323" y="4122261"/>
            <a:chExt cx="5601970" cy="3291204"/>
          </a:xfrm>
        </p:grpSpPr>
        <p:sp>
          <p:nvSpPr>
            <p:cNvPr id="13" name="object 13"/>
            <p:cNvSpPr/>
            <p:nvPr/>
          </p:nvSpPr>
          <p:spPr>
            <a:xfrm>
              <a:off x="1241323" y="4122261"/>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screen">
              <a:extLst>
                <a:ext uri="{28A0092B-C50C-407E-A947-70E740481C1C}">
                  <a14:useLocalDpi xmlns:a14="http://schemas.microsoft.com/office/drawing/2010/main"/>
                </a:ext>
              </a:extLst>
            </a:blip>
            <a:stretch>
              <a:fillRect/>
            </a:stretch>
          </p:blipFill>
          <p:spPr>
            <a:xfrm>
              <a:off x="1368325" y="4249267"/>
              <a:ext cx="5285964" cy="2973354"/>
            </a:xfrm>
            <a:prstGeom prst="rect">
              <a:avLst/>
            </a:prstGeom>
          </p:spPr>
        </p:pic>
      </p:grpSp>
      <p:sp>
        <p:nvSpPr>
          <p:cNvPr id="15" name="object 15"/>
          <p:cNvSpPr txBox="1"/>
          <p:nvPr/>
        </p:nvSpPr>
        <p:spPr>
          <a:xfrm>
            <a:off x="4560915" y="5307833"/>
            <a:ext cx="1459865" cy="997585"/>
          </a:xfrm>
          <a:prstGeom prst="rect">
            <a:avLst/>
          </a:prstGeom>
        </p:spPr>
        <p:txBody>
          <a:bodyPr vert="horz" wrap="square" lIns="0" tIns="14604" rIns="0" bIns="0" rtlCol="0">
            <a:spAutoFit/>
          </a:bodyPr>
          <a:lstStyle/>
          <a:p>
            <a:pPr marL="12700">
              <a:lnSpc>
                <a:spcPct val="100000"/>
              </a:lnSpc>
              <a:spcBef>
                <a:spcPts val="114"/>
              </a:spcBef>
            </a:pPr>
            <a:r>
              <a:rPr lang="en" sz="850" spc="120" dirty="0">
                <a:solidFill>
                  <a:srgbClr val="231F20"/>
                </a:solidFill>
                <a:latin typeface="Calibri"/>
                <a:cs typeface="Calibri"/>
              </a:rPr>
              <a:t>Two-factor authentication</a:t>
            </a:r>
            <a:endParaRPr sz="850" dirty="0">
              <a:latin typeface="Calibri"/>
              <a:cs typeface="Calibri"/>
            </a:endParaRPr>
          </a:p>
          <a:p>
            <a:pPr marL="86995" indent="-74930">
              <a:lnSpc>
                <a:spcPct val="100000"/>
              </a:lnSpc>
              <a:spcBef>
                <a:spcPts val="800"/>
              </a:spcBef>
              <a:buChar char="•"/>
              <a:tabLst>
                <a:tab pos="87630" algn="l"/>
              </a:tabLst>
            </a:pPr>
            <a:r>
              <a:rPr lang="en" sz="650" dirty="0">
                <a:solidFill>
                  <a:srgbClr val="231F20"/>
                </a:solidFill>
                <a:latin typeface="Calibri"/>
                <a:cs typeface="Calibri"/>
              </a:rPr>
              <a:t>Gmail, Outlook/Hotmail, Yahoo Mail...</a:t>
            </a:r>
            <a:endParaRPr sz="650" dirty="0">
              <a:latin typeface="Calibri"/>
              <a:cs typeface="Calibri"/>
            </a:endParaRPr>
          </a:p>
          <a:p>
            <a:pPr marL="86360" marR="248285" indent="-74295">
              <a:lnSpc>
                <a:spcPts val="710"/>
              </a:lnSpc>
              <a:spcBef>
                <a:spcPts val="210"/>
              </a:spcBef>
              <a:buChar char="•"/>
              <a:tabLst>
                <a:tab pos="87630" algn="l"/>
              </a:tabLst>
            </a:pPr>
            <a:r>
              <a:rPr lang="en" sz="650" dirty="0">
                <a:solidFill>
                  <a:srgbClr val="231F20"/>
                </a:solidFill>
                <a:latin typeface="Calibri"/>
                <a:cs typeface="Calibri"/>
              </a:rPr>
              <a:t>Facebook, Instagram, LinkedIn, Snapchat, TikTok, Twitter...</a:t>
            </a:r>
            <a:endParaRPr sz="650" dirty="0">
              <a:latin typeface="Calibri"/>
              <a:cs typeface="Calibri"/>
            </a:endParaRPr>
          </a:p>
          <a:p>
            <a:pPr marL="86995" indent="-74930">
              <a:lnSpc>
                <a:spcPct val="100000"/>
              </a:lnSpc>
              <a:spcBef>
                <a:spcPts val="114"/>
              </a:spcBef>
              <a:buChar char="•"/>
              <a:tabLst>
                <a:tab pos="87630" algn="l"/>
              </a:tabLst>
            </a:pPr>
            <a:r>
              <a:rPr lang="en" sz="650" dirty="0">
                <a:solidFill>
                  <a:srgbClr val="231F20"/>
                </a:solidFill>
                <a:latin typeface="Calibri"/>
                <a:cs typeface="Calibri"/>
              </a:rPr>
              <a:t>Skype, Teams, WhatsApp, Zoom...</a:t>
            </a:r>
            <a:endParaRPr sz="650" dirty="0">
              <a:latin typeface="Calibri"/>
              <a:cs typeface="Calibri"/>
            </a:endParaRPr>
          </a:p>
          <a:p>
            <a:pPr marL="86995" indent="-74930">
              <a:lnSpc>
                <a:spcPct val="100000"/>
              </a:lnSpc>
              <a:spcBef>
                <a:spcPts val="130"/>
              </a:spcBef>
              <a:buChar char="•"/>
              <a:tabLst>
                <a:tab pos="87630" algn="l"/>
              </a:tabLst>
            </a:pPr>
            <a:r>
              <a:rPr lang="en" sz="650" dirty="0">
                <a:solidFill>
                  <a:srgbClr val="231F20"/>
                </a:solidFill>
                <a:latin typeface="Calibri"/>
                <a:cs typeface="Calibri"/>
              </a:rPr>
              <a:t>Amazon, eBay, Paypal…</a:t>
            </a:r>
            <a:endParaRPr sz="650" dirty="0">
              <a:latin typeface="Calibri"/>
              <a:cs typeface="Calibri"/>
            </a:endParaRPr>
          </a:p>
          <a:p>
            <a:pPr marL="86360" marR="46355" indent="-74295">
              <a:lnSpc>
                <a:spcPts val="690"/>
              </a:lnSpc>
              <a:spcBef>
                <a:spcPts val="225"/>
              </a:spcBef>
              <a:buChar char="•"/>
              <a:tabLst>
                <a:tab pos="87630" algn="l"/>
              </a:tabLst>
            </a:pPr>
            <a:r>
              <a:rPr lang="en" sz="650" dirty="0">
                <a:solidFill>
                  <a:srgbClr val="231F20"/>
                </a:solidFill>
                <a:latin typeface="Calibri"/>
                <a:cs typeface="Calibri"/>
              </a:rPr>
              <a:t>Apple iCloud, Dropbox, Google Drive, OneDrive...</a:t>
            </a:r>
            <a:endParaRPr sz="650" dirty="0">
              <a:latin typeface="Calibri"/>
              <a:cs typeface="Calibri"/>
            </a:endParaRPr>
          </a:p>
        </p:txBody>
      </p:sp>
      <p:sp>
        <p:nvSpPr>
          <p:cNvPr id="16" name="object 16"/>
          <p:cNvSpPr txBox="1"/>
          <p:nvPr/>
        </p:nvSpPr>
        <p:spPr>
          <a:xfrm>
            <a:off x="4560915" y="6407855"/>
            <a:ext cx="1358265" cy="388620"/>
          </a:xfrm>
          <a:prstGeom prst="rect">
            <a:avLst/>
          </a:prstGeom>
        </p:spPr>
        <p:txBody>
          <a:bodyPr vert="horz" wrap="square" lIns="0" tIns="30480" rIns="0" bIns="0" rtlCol="0">
            <a:spAutoFit/>
          </a:bodyPr>
          <a:lstStyle/>
          <a:p>
            <a:pPr marL="12700" marR="5080">
              <a:lnSpc>
                <a:spcPts val="910"/>
              </a:lnSpc>
              <a:spcBef>
                <a:spcPts val="240"/>
              </a:spcBef>
            </a:pPr>
            <a:r>
              <a:rPr lang="en" sz="850" dirty="0">
                <a:solidFill>
                  <a:srgbClr val="231F20"/>
                </a:solidFill>
                <a:latin typeface="Calibri"/>
                <a:cs typeface="Calibri"/>
              </a:rPr>
              <a:t>If you use one of these services, enable two-factor authentication!</a:t>
            </a:r>
            <a:endParaRPr sz="850" dirty="0">
              <a:latin typeface="Calibri"/>
              <a:cs typeface="Calibri"/>
            </a:endParaRPr>
          </a:p>
        </p:txBody>
      </p:sp>
      <p:grpSp>
        <p:nvGrpSpPr>
          <p:cNvPr id="17" name="object 17"/>
          <p:cNvGrpSpPr/>
          <p:nvPr/>
        </p:nvGrpSpPr>
        <p:grpSpPr>
          <a:xfrm>
            <a:off x="1326290" y="3458861"/>
            <a:ext cx="12326620" cy="6797675"/>
            <a:chOff x="1326290" y="3458861"/>
            <a:chExt cx="12326620" cy="6797675"/>
          </a:xfrm>
        </p:grpSpPr>
        <p:sp>
          <p:nvSpPr>
            <p:cNvPr id="18" name="object 18"/>
            <p:cNvSpPr/>
            <p:nvPr/>
          </p:nvSpPr>
          <p:spPr>
            <a:xfrm>
              <a:off x="1663260" y="4460791"/>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screen">
              <a:extLst>
                <a:ext uri="{28A0092B-C50C-407E-A947-70E740481C1C}">
                  <a14:useLocalDpi xmlns:a14="http://schemas.microsoft.com/office/drawing/2010/main"/>
                </a:ext>
              </a:extLst>
            </a:blip>
            <a:stretch>
              <a:fillRect/>
            </a:stretch>
          </p:blipFill>
          <p:spPr>
            <a:xfrm>
              <a:off x="5066359" y="4350155"/>
              <a:ext cx="380873" cy="91127"/>
            </a:xfrm>
            <a:prstGeom prst="rect">
              <a:avLst/>
            </a:prstGeom>
          </p:spPr>
        </p:pic>
        <p:sp>
          <p:nvSpPr>
            <p:cNvPr id="20" name="object 20"/>
            <p:cNvSpPr/>
            <p:nvPr/>
          </p:nvSpPr>
          <p:spPr>
            <a:xfrm>
              <a:off x="4067949" y="4460792"/>
              <a:ext cx="2408555" cy="27940"/>
            </a:xfrm>
            <a:custGeom>
              <a:avLst/>
              <a:gdLst/>
              <a:ahLst/>
              <a:cxnLst/>
              <a:rect l="l" t="t" r="r" b="b"/>
              <a:pathLst>
                <a:path w="2408554" h="27939">
                  <a:moveTo>
                    <a:pt x="2408542" y="6311"/>
                  </a:moveTo>
                  <a:lnTo>
                    <a:pt x="2405481" y="6311"/>
                  </a:lnTo>
                  <a:lnTo>
                    <a:pt x="2405481" y="0"/>
                  </a:lnTo>
                  <a:lnTo>
                    <a:pt x="0" y="0"/>
                  </a:lnTo>
                  <a:lnTo>
                    <a:pt x="0" y="6311"/>
                  </a:lnTo>
                  <a:lnTo>
                    <a:pt x="0" y="21437"/>
                  </a:lnTo>
                  <a:lnTo>
                    <a:pt x="0" y="27736"/>
                  </a:lnTo>
                  <a:lnTo>
                    <a:pt x="2405291" y="27736"/>
                  </a:lnTo>
                  <a:lnTo>
                    <a:pt x="2405291" y="21437"/>
                  </a:lnTo>
                  <a:lnTo>
                    <a:pt x="2408542" y="21437"/>
                  </a:lnTo>
                  <a:lnTo>
                    <a:pt x="2408542" y="6311"/>
                  </a:lnTo>
                  <a:close/>
                </a:path>
              </a:pathLst>
            </a:custGeom>
            <a:solidFill>
              <a:srgbClr val="9BCCC1"/>
            </a:solidFill>
          </p:spPr>
          <p:txBody>
            <a:bodyPr wrap="square" lIns="0" tIns="0" rIns="0" bIns="0" rtlCol="0"/>
            <a:lstStyle/>
            <a:p>
              <a:endParaRPr dirty="0"/>
            </a:p>
          </p:txBody>
        </p:sp>
        <p:sp>
          <p:nvSpPr>
            <p:cNvPr id="21" name="object 21"/>
            <p:cNvSpPr/>
            <p:nvPr/>
          </p:nvSpPr>
          <p:spPr>
            <a:xfrm>
              <a:off x="4057324" y="446079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4032892" y="443811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4025904" y="443122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screen">
              <a:extLst>
                <a:ext uri="{28A0092B-C50C-407E-A947-70E740481C1C}">
                  <a14:useLocalDpi xmlns:a14="http://schemas.microsoft.com/office/drawing/2010/main"/>
                </a:ext>
              </a:extLst>
            </a:blip>
            <a:stretch>
              <a:fillRect/>
            </a:stretch>
          </p:blipFill>
          <p:spPr>
            <a:xfrm>
              <a:off x="1518390" y="4410117"/>
              <a:ext cx="171352" cy="114705"/>
            </a:xfrm>
            <a:prstGeom prst="rect">
              <a:avLst/>
            </a:prstGeom>
          </p:spPr>
        </p:pic>
        <p:sp>
          <p:nvSpPr>
            <p:cNvPr id="25" name="object 25"/>
            <p:cNvSpPr/>
            <p:nvPr/>
          </p:nvSpPr>
          <p:spPr>
            <a:xfrm>
              <a:off x="3985234" y="4410119"/>
              <a:ext cx="171450" cy="114935"/>
            </a:xfrm>
            <a:custGeom>
              <a:avLst/>
              <a:gdLst/>
              <a:ahLst/>
              <a:cxnLst/>
              <a:rect l="l" t="t" r="r" b="b"/>
              <a:pathLst>
                <a:path w="171450" h="114935">
                  <a:moveTo>
                    <a:pt x="171348" y="69862"/>
                  </a:moveTo>
                  <a:lnTo>
                    <a:pt x="169837" y="61061"/>
                  </a:lnTo>
                  <a:lnTo>
                    <a:pt x="165379" y="52832"/>
                  </a:lnTo>
                  <a:lnTo>
                    <a:pt x="158115" y="45326"/>
                  </a:lnTo>
                  <a:lnTo>
                    <a:pt x="148158" y="38696"/>
                  </a:lnTo>
                  <a:lnTo>
                    <a:pt x="148158" y="33870"/>
                  </a:lnTo>
                  <a:lnTo>
                    <a:pt x="143408" y="20434"/>
                  </a:lnTo>
                  <a:lnTo>
                    <a:pt x="130276" y="9702"/>
                  </a:lnTo>
                  <a:lnTo>
                    <a:pt x="126276" y="8267"/>
                  </a:lnTo>
                  <a:lnTo>
                    <a:pt x="110464" y="2578"/>
                  </a:lnTo>
                  <a:lnTo>
                    <a:pt x="85674" y="0"/>
                  </a:lnTo>
                  <a:lnTo>
                    <a:pt x="60883" y="2578"/>
                  </a:lnTo>
                  <a:lnTo>
                    <a:pt x="41071" y="9702"/>
                  </a:lnTo>
                  <a:lnTo>
                    <a:pt x="27940" y="20434"/>
                  </a:lnTo>
                  <a:lnTo>
                    <a:pt x="23190" y="33870"/>
                  </a:lnTo>
                  <a:lnTo>
                    <a:pt x="23190" y="38696"/>
                  </a:lnTo>
                  <a:lnTo>
                    <a:pt x="13233" y="45326"/>
                  </a:lnTo>
                  <a:lnTo>
                    <a:pt x="5969" y="52832"/>
                  </a:lnTo>
                  <a:lnTo>
                    <a:pt x="1511" y="61061"/>
                  </a:lnTo>
                  <a:lnTo>
                    <a:pt x="0" y="69862"/>
                  </a:lnTo>
                  <a:lnTo>
                    <a:pt x="6515" y="87655"/>
                  </a:lnTo>
                  <a:lnTo>
                    <a:pt x="24523" y="101879"/>
                  </a:lnTo>
                  <a:lnTo>
                    <a:pt x="51676" y="111302"/>
                  </a:lnTo>
                  <a:lnTo>
                    <a:pt x="85674" y="114706"/>
                  </a:lnTo>
                  <a:lnTo>
                    <a:pt x="119659"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3993616" y="4453858"/>
              <a:ext cx="154940" cy="62865"/>
            </a:xfrm>
            <a:custGeom>
              <a:avLst/>
              <a:gdLst/>
              <a:ahLst/>
              <a:cxnLst/>
              <a:rect l="l" t="t" r="r" b="b"/>
              <a:pathLst>
                <a:path w="154939" h="62864">
                  <a:moveTo>
                    <a:pt x="154508" y="27774"/>
                  </a:moveTo>
                  <a:lnTo>
                    <a:pt x="154457" y="23990"/>
                  </a:lnTo>
                  <a:lnTo>
                    <a:pt x="154419" y="23749"/>
                  </a:lnTo>
                  <a:lnTo>
                    <a:pt x="152146" y="16992"/>
                  </a:lnTo>
                  <a:lnTo>
                    <a:pt x="150088" y="14274"/>
                  </a:lnTo>
                  <a:lnTo>
                    <a:pt x="147383" y="10693"/>
                  </a:lnTo>
                  <a:lnTo>
                    <a:pt x="141681" y="6057"/>
                  </a:lnTo>
                  <a:lnTo>
                    <a:pt x="140385" y="5003"/>
                  </a:lnTo>
                  <a:lnTo>
                    <a:pt x="131394" y="12"/>
                  </a:lnTo>
                  <a:lnTo>
                    <a:pt x="131394" y="19405"/>
                  </a:lnTo>
                  <a:lnTo>
                    <a:pt x="127152" y="29375"/>
                  </a:lnTo>
                  <a:lnTo>
                    <a:pt x="115557" y="37515"/>
                  </a:lnTo>
                  <a:lnTo>
                    <a:pt x="98348" y="43002"/>
                  </a:lnTo>
                  <a:lnTo>
                    <a:pt x="77292" y="45008"/>
                  </a:lnTo>
                  <a:lnTo>
                    <a:pt x="56235" y="43002"/>
                  </a:lnTo>
                  <a:lnTo>
                    <a:pt x="39027" y="37515"/>
                  </a:lnTo>
                  <a:lnTo>
                    <a:pt x="27444" y="29375"/>
                  </a:lnTo>
                  <a:lnTo>
                    <a:pt x="23190" y="19405"/>
                  </a:lnTo>
                  <a:lnTo>
                    <a:pt x="23190" y="0"/>
                  </a:lnTo>
                  <a:lnTo>
                    <a:pt x="14198" y="4991"/>
                  </a:lnTo>
                  <a:lnTo>
                    <a:pt x="7200" y="10693"/>
                  </a:lnTo>
                  <a:lnTo>
                    <a:pt x="2438" y="16979"/>
                  </a:lnTo>
                  <a:lnTo>
                    <a:pt x="152" y="23749"/>
                  </a:lnTo>
                  <a:lnTo>
                    <a:pt x="0" y="26123"/>
                  </a:lnTo>
                  <a:lnTo>
                    <a:pt x="76" y="27774"/>
                  </a:lnTo>
                  <a:lnTo>
                    <a:pt x="7073" y="41440"/>
                  </a:lnTo>
                  <a:lnTo>
                    <a:pt x="23787" y="52539"/>
                  </a:lnTo>
                  <a:lnTo>
                    <a:pt x="47955" y="59982"/>
                  </a:lnTo>
                  <a:lnTo>
                    <a:pt x="77228" y="62712"/>
                  </a:lnTo>
                  <a:lnTo>
                    <a:pt x="77355"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4016811" y="444398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4016811" y="4418378"/>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4036123" y="4424228"/>
              <a:ext cx="24765" cy="42545"/>
            </a:xfrm>
            <a:custGeom>
              <a:avLst/>
              <a:gdLst/>
              <a:ahLst/>
              <a:cxnLst/>
              <a:rect l="l" t="t" r="r" b="b"/>
              <a:pathLst>
                <a:path w="24764" h="42545">
                  <a:moveTo>
                    <a:pt x="16548" y="37604"/>
                  </a:moveTo>
                  <a:lnTo>
                    <a:pt x="14046" y="3162"/>
                  </a:lnTo>
                  <a:lnTo>
                    <a:pt x="13868" y="1231"/>
                  </a:lnTo>
                  <a:lnTo>
                    <a:pt x="11861" y="139"/>
                  </a:lnTo>
                  <a:lnTo>
                    <a:pt x="11201" y="76"/>
                  </a:lnTo>
                  <a:lnTo>
                    <a:pt x="10541" y="76"/>
                  </a:lnTo>
                  <a:lnTo>
                    <a:pt x="6781" y="139"/>
                  </a:lnTo>
                  <a:lnTo>
                    <a:pt x="3289" y="1193"/>
                  </a:lnTo>
                  <a:lnTo>
                    <a:pt x="330" y="3073"/>
                  </a:lnTo>
                  <a:lnTo>
                    <a:pt x="0" y="2819"/>
                  </a:lnTo>
                  <a:lnTo>
                    <a:pt x="596" y="10160"/>
                  </a:lnTo>
                  <a:lnTo>
                    <a:pt x="914" y="17526"/>
                  </a:lnTo>
                  <a:lnTo>
                    <a:pt x="939" y="24892"/>
                  </a:lnTo>
                  <a:lnTo>
                    <a:pt x="571" y="34912"/>
                  </a:lnTo>
                  <a:lnTo>
                    <a:pt x="1930" y="36995"/>
                  </a:lnTo>
                  <a:lnTo>
                    <a:pt x="7467" y="39268"/>
                  </a:lnTo>
                  <a:lnTo>
                    <a:pt x="10795" y="40386"/>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25"/>
                  </a:lnTo>
                  <a:lnTo>
                    <a:pt x="19316" y="457"/>
                  </a:lnTo>
                  <a:lnTo>
                    <a:pt x="18643" y="1524"/>
                  </a:lnTo>
                  <a:lnTo>
                    <a:pt x="21247" y="41605"/>
                  </a:lnTo>
                  <a:lnTo>
                    <a:pt x="20688" y="41592"/>
                  </a:lnTo>
                  <a:lnTo>
                    <a:pt x="20955" y="41998"/>
                  </a:lnTo>
                  <a:lnTo>
                    <a:pt x="21386"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1368325" y="4249267"/>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5430200" y="3490274"/>
              <a:ext cx="8191500" cy="6734809"/>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dirty="0"/>
            </a:p>
          </p:txBody>
        </p:sp>
        <p:sp>
          <p:nvSpPr>
            <p:cNvPr id="32" name="object 32"/>
            <p:cNvSpPr/>
            <p:nvPr/>
          </p:nvSpPr>
          <p:spPr>
            <a:xfrm>
              <a:off x="5430179" y="3490274"/>
              <a:ext cx="8191500" cy="6734809"/>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1621689" y="3817355"/>
            <a:ext cx="11999990" cy="1514069"/>
          </a:xfrm>
          <a:prstGeom prst="rect">
            <a:avLst/>
          </a:prstGeom>
        </p:spPr>
        <p:txBody>
          <a:bodyPr vert="horz" wrap="square" lIns="0" tIns="12065" rIns="0" bIns="0" rtlCol="0">
            <a:spAutoFit/>
          </a:bodyPr>
          <a:lstStyle/>
          <a:p>
            <a:pPr marL="4429760" marR="411480">
              <a:lnSpc>
                <a:spcPct val="106000"/>
              </a:lnSpc>
              <a:spcBef>
                <a:spcPts val="95"/>
              </a:spcBef>
            </a:pPr>
            <a:r>
              <a:rPr lang="en" sz="2300" i="1" spc="-235" dirty="0">
                <a:solidFill>
                  <a:srgbClr val="231F20"/>
                </a:solidFill>
                <a:latin typeface="Arial Narrow"/>
                <a:cs typeface="Arial Narrow"/>
              </a:rPr>
              <a:t>Apps like </a:t>
            </a:r>
            <a:r>
              <a:rPr lang="en" sz="2300" i="1" u="sng" spc="-120" dirty="0">
                <a:solidFill>
                  <a:srgbClr val="167C82"/>
                </a:solidFill>
                <a:uFill>
                  <a:solidFill>
                    <a:srgbClr val="167C82"/>
                  </a:solidFill>
                </a:uFill>
                <a:latin typeface="Arial Narrow"/>
                <a:cs typeface="Arial Narrow"/>
                <a:hlinkClick r:id="rId5"/>
              </a:rPr>
              <a:t>Microsoft Authenticator </a:t>
            </a:r>
            <a:r>
              <a:rPr lang="en" sz="2300" i="1" spc="-150" dirty="0">
                <a:solidFill>
                  <a:srgbClr val="231F20"/>
                </a:solidFill>
                <a:latin typeface="Arial Narrow"/>
                <a:cs typeface="Arial Narrow"/>
              </a:rPr>
              <a:t>or </a:t>
            </a:r>
            <a:r>
              <a:rPr lang="en" sz="2300" i="1" u="sng" spc="-20" dirty="0">
                <a:solidFill>
                  <a:srgbClr val="167C82"/>
                </a:solidFill>
                <a:uFill>
                  <a:solidFill>
                    <a:srgbClr val="167C82"/>
                  </a:solidFill>
                </a:uFill>
                <a:latin typeface="Arial Narrow"/>
                <a:cs typeface="Arial Narrow"/>
                <a:hlinkClick r:id="rId6"/>
              </a:rPr>
              <a:t>Google</a:t>
            </a:r>
            <a:r>
              <a:rPr lang="en" sz="2300" i="1" spc="-20" dirty="0">
                <a:solidFill>
                  <a:srgbClr val="167C82"/>
                </a:solidFill>
                <a:latin typeface="Arial Narrow"/>
                <a:cs typeface="Arial Narrow"/>
              </a:rPr>
              <a:t> </a:t>
            </a:r>
            <a:r>
              <a:rPr lang="en" sz="2300" i="1" u="sng" spc="-120" dirty="0">
                <a:solidFill>
                  <a:srgbClr val="167C82"/>
                </a:solidFill>
                <a:uFill>
                  <a:solidFill>
                    <a:srgbClr val="167C82"/>
                  </a:solidFill>
                </a:uFill>
                <a:latin typeface="Arial Narrow"/>
                <a:cs typeface="Arial Narrow"/>
                <a:hlinkClick r:id="rId6"/>
              </a:rPr>
              <a:t>Authenticator </a:t>
            </a:r>
            <a:r>
              <a:rPr lang="en" sz="2400" i="1" spc="-30" dirty="0">
                <a:solidFill>
                  <a:srgbClr val="231F20"/>
                </a:solidFill>
                <a:latin typeface="Arial Narrow"/>
                <a:cs typeface="Arial Narrow"/>
              </a:rPr>
              <a:t>allow you to simplify the use of two-factor authentication for your accounts by accepting or not accepting a notification</a:t>
            </a:r>
            <a:endParaRPr lang="fr-FR" sz="2400" dirty="0"/>
          </a:p>
          <a:p>
            <a:pPr marL="4429760" marR="411480">
              <a:lnSpc>
                <a:spcPct val="106000"/>
              </a:lnSpc>
              <a:spcBef>
                <a:spcPts val="95"/>
              </a:spcBef>
            </a:pPr>
            <a:endParaRPr sz="2300" dirty="0">
              <a:latin typeface="Arial Narrow"/>
              <a:cs typeface="Arial Narrow"/>
            </a:endParaRPr>
          </a:p>
        </p:txBody>
      </p:sp>
      <p:sp>
        <p:nvSpPr>
          <p:cNvPr id="34" name="object 34"/>
          <p:cNvSpPr txBox="1"/>
          <p:nvPr/>
        </p:nvSpPr>
        <p:spPr>
          <a:xfrm>
            <a:off x="4560915" y="4952070"/>
            <a:ext cx="4331335" cy="398145"/>
          </a:xfrm>
          <a:prstGeom prst="rect">
            <a:avLst/>
          </a:prstGeom>
        </p:spPr>
        <p:txBody>
          <a:bodyPr vert="horz" wrap="square" lIns="0" tIns="13335" rIns="0" bIns="0" rtlCol="0">
            <a:spAutoFit/>
          </a:bodyPr>
          <a:lstStyle/>
          <a:p>
            <a:pPr marL="1490345">
              <a:lnSpc>
                <a:spcPts val="2330"/>
              </a:lnSpc>
              <a:spcBef>
                <a:spcPts val="105"/>
              </a:spcBef>
            </a:pPr>
            <a:r>
              <a:rPr lang="en" sz="2300" i="1" spc="-95" dirty="0">
                <a:solidFill>
                  <a:srgbClr val="231F20"/>
                </a:solidFill>
                <a:latin typeface="Arial Narrow"/>
                <a:cs typeface="Arial Narrow"/>
              </a:rPr>
              <a:t>on your phone.</a:t>
            </a:r>
            <a:endParaRPr sz="2300" dirty="0">
              <a:latin typeface="Arial Narrow"/>
              <a:cs typeface="Arial Narrow"/>
            </a:endParaRPr>
          </a:p>
          <a:p>
            <a:pPr marL="12700">
              <a:lnSpc>
                <a:spcPts val="590"/>
              </a:lnSpc>
            </a:pPr>
            <a:r>
              <a:rPr lang="en" sz="850" dirty="0">
                <a:solidFill>
                  <a:srgbClr val="231F20"/>
                </a:solidFill>
                <a:latin typeface="Calibri"/>
                <a:cs typeface="Calibri"/>
              </a:rPr>
              <a:t>Some services</a:t>
            </a:r>
            <a:endParaRPr sz="850" dirty="0">
              <a:latin typeface="Calibri"/>
              <a:cs typeface="Calibri"/>
            </a:endParaRPr>
          </a:p>
        </p:txBody>
      </p:sp>
      <p:sp>
        <p:nvSpPr>
          <p:cNvPr id="35" name="object 35"/>
          <p:cNvSpPr txBox="1"/>
          <p:nvPr/>
        </p:nvSpPr>
        <p:spPr>
          <a:xfrm>
            <a:off x="6039074" y="5695338"/>
            <a:ext cx="6889750" cy="377825"/>
          </a:xfrm>
          <a:prstGeom prst="rect">
            <a:avLst/>
          </a:prstGeom>
        </p:spPr>
        <p:txBody>
          <a:bodyPr vert="horz" wrap="square" lIns="0" tIns="13335" rIns="0" bIns="0" rtlCol="0">
            <a:spAutoFit/>
          </a:bodyPr>
          <a:lstStyle/>
          <a:p>
            <a:pPr marL="12700">
              <a:lnSpc>
                <a:spcPct val="100000"/>
              </a:lnSpc>
              <a:spcBef>
                <a:spcPts val="105"/>
              </a:spcBef>
            </a:pPr>
            <a:r>
              <a:rPr lang="en" sz="2300" i="1" spc="-175" dirty="0">
                <a:solidFill>
                  <a:srgbClr val="231F20"/>
                </a:solidFill>
                <a:latin typeface="Arial Narrow"/>
                <a:cs typeface="Arial Narrow"/>
              </a:rPr>
              <a:t>If you sign in to your account from a new device or from</a:t>
            </a:r>
            <a:endParaRPr sz="2300" dirty="0">
              <a:latin typeface="Arial Narrow"/>
              <a:cs typeface="Arial Narrow"/>
            </a:endParaRPr>
          </a:p>
        </p:txBody>
      </p:sp>
      <p:sp>
        <p:nvSpPr>
          <p:cNvPr id="36" name="object 36"/>
          <p:cNvSpPr txBox="1"/>
          <p:nvPr/>
        </p:nvSpPr>
        <p:spPr>
          <a:xfrm>
            <a:off x="6039074" y="6066972"/>
            <a:ext cx="6904355"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a new geographic location, you will receive a notification. You</a:t>
            </a:r>
            <a:endParaRPr sz="2300" dirty="0">
              <a:latin typeface="Arial Narrow"/>
              <a:cs typeface="Arial Narrow"/>
            </a:endParaRPr>
          </a:p>
        </p:txBody>
      </p:sp>
      <p:sp>
        <p:nvSpPr>
          <p:cNvPr id="37" name="object 37"/>
          <p:cNvSpPr txBox="1"/>
          <p:nvPr/>
        </p:nvSpPr>
        <p:spPr>
          <a:xfrm>
            <a:off x="6039074" y="6438606"/>
            <a:ext cx="7027545"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can choose to allow or deny access! This function also informs</a:t>
            </a:r>
            <a:endParaRPr sz="2300" dirty="0">
              <a:latin typeface="Arial Narrow"/>
              <a:cs typeface="Arial Narrow"/>
            </a:endParaRPr>
          </a:p>
        </p:txBody>
      </p:sp>
      <p:sp>
        <p:nvSpPr>
          <p:cNvPr id="38" name="object 38"/>
          <p:cNvSpPr txBox="1"/>
          <p:nvPr/>
        </p:nvSpPr>
        <p:spPr>
          <a:xfrm>
            <a:off x="6039074" y="6810240"/>
            <a:ext cx="6552565" cy="377825"/>
          </a:xfrm>
          <a:prstGeom prst="rect">
            <a:avLst/>
          </a:prstGeom>
        </p:spPr>
        <p:txBody>
          <a:bodyPr vert="horz" wrap="square" lIns="0" tIns="13335" rIns="0" bIns="0" rtlCol="0">
            <a:spAutoFit/>
          </a:bodyPr>
          <a:lstStyle/>
          <a:p>
            <a:pPr marL="12700">
              <a:lnSpc>
                <a:spcPct val="100000"/>
              </a:lnSpc>
              <a:spcBef>
                <a:spcPts val="105"/>
              </a:spcBef>
            </a:pPr>
            <a:r>
              <a:rPr lang="en" sz="2300" i="1" spc="-90" dirty="0">
                <a:solidFill>
                  <a:srgbClr val="231F20"/>
                </a:solidFill>
                <a:latin typeface="Arial Narrow"/>
                <a:cs typeface="Arial Narrow"/>
              </a:rPr>
              <a:t>attempts by others to access their account.</a:t>
            </a:r>
            <a:endParaRPr sz="2300" dirty="0">
              <a:latin typeface="Arial Narrow"/>
              <a:cs typeface="Arial Narrow"/>
            </a:endParaRPr>
          </a:p>
        </p:txBody>
      </p:sp>
      <p:sp>
        <p:nvSpPr>
          <p:cNvPr id="39" name="object 39"/>
          <p:cNvSpPr txBox="1"/>
          <p:nvPr/>
        </p:nvSpPr>
        <p:spPr>
          <a:xfrm>
            <a:off x="6039074" y="7533696"/>
            <a:ext cx="6779895" cy="2255520"/>
          </a:xfrm>
          <a:prstGeom prst="rect">
            <a:avLst/>
          </a:prstGeom>
        </p:spPr>
        <p:txBody>
          <a:bodyPr vert="horz" wrap="square" lIns="0" tIns="12065" rIns="0" bIns="0" rtlCol="0">
            <a:spAutoFit/>
          </a:bodyPr>
          <a:lstStyle/>
          <a:p>
            <a:pPr marL="12700" marR="5080">
              <a:lnSpc>
                <a:spcPct val="106000"/>
              </a:lnSpc>
              <a:spcBef>
                <a:spcPts val="95"/>
              </a:spcBef>
            </a:pPr>
            <a:r>
              <a:rPr lang="en" sz="2300" i="1" spc="-175" dirty="0">
                <a:solidFill>
                  <a:srgbClr val="231F20"/>
                </a:solidFill>
                <a:latin typeface="Arial Narrow"/>
                <a:cs typeface="Arial Narrow"/>
              </a:rPr>
              <a:t>If you receive an authentication code that you didn't ask for (for example, if you didn't just try to sign in to your account), someone else probably knows your password and is trying to access your account. It is advisable to log in to this account as soon as possible and change the password. If this password is used on other accounts, you must change it on those accounts as well.</a:t>
            </a:r>
            <a:endParaRPr sz="2300" dirty="0">
              <a:latin typeface="Arial Narrow"/>
              <a:cs typeface="Arial Narrow"/>
            </a:endParaRPr>
          </a:p>
        </p:txBody>
      </p:sp>
      <p:sp>
        <p:nvSpPr>
          <p:cNvPr id="40" name="object 40"/>
          <p:cNvSpPr txBox="1"/>
          <p:nvPr/>
        </p:nvSpPr>
        <p:spPr>
          <a:xfrm>
            <a:off x="13976401" y="4987120"/>
            <a:ext cx="5218430" cy="3687445"/>
          </a:xfrm>
          <a:prstGeom prst="rect">
            <a:avLst/>
          </a:prstGeom>
        </p:spPr>
        <p:txBody>
          <a:bodyPr vert="horz" wrap="square" lIns="0" tIns="32384" rIns="0" bIns="0" rtlCol="0">
            <a:spAutoFit/>
          </a:bodyPr>
          <a:lstStyle/>
          <a:p>
            <a:pPr marL="12700" marR="609600">
              <a:lnSpc>
                <a:spcPts val="2690"/>
              </a:lnSpc>
              <a:spcBef>
                <a:spcPts val="254"/>
              </a:spcBef>
            </a:pPr>
            <a:r>
              <a:rPr lang="en" sz="2300" dirty="0">
                <a:solidFill>
                  <a:srgbClr val="231F20"/>
                </a:solidFill>
                <a:latin typeface="Calibri"/>
                <a:cs typeface="Calibri"/>
              </a:rPr>
              <a:t>You can do a demonstration on how to enable the dual</a:t>
            </a:r>
            <a:endParaRPr sz="2300" dirty="0">
              <a:latin typeface="Calibri"/>
              <a:cs typeface="Calibri"/>
            </a:endParaRPr>
          </a:p>
          <a:p>
            <a:pPr marL="12700">
              <a:lnSpc>
                <a:spcPts val="2585"/>
              </a:lnSpc>
            </a:pPr>
            <a:r>
              <a:rPr lang="en" sz="2300" spc="45" dirty="0">
                <a:solidFill>
                  <a:srgbClr val="231F20"/>
                </a:solidFill>
                <a:latin typeface="Calibri"/>
                <a:cs typeface="Calibri"/>
              </a:rPr>
              <a:t>authentication on Instagram, Facebook,</a:t>
            </a:r>
            <a:endParaRPr sz="2300" dirty="0">
              <a:latin typeface="Calibri"/>
              <a:cs typeface="Calibri"/>
            </a:endParaRPr>
          </a:p>
          <a:p>
            <a:pPr marL="12700">
              <a:lnSpc>
                <a:spcPts val="2725"/>
              </a:lnSpc>
            </a:pPr>
            <a:r>
              <a:rPr lang="en" sz="2300" spc="55" dirty="0">
                <a:solidFill>
                  <a:srgbClr val="231F20"/>
                </a:solidFill>
                <a:latin typeface="Calibri"/>
                <a:cs typeface="Calibri"/>
              </a:rPr>
              <a:t>Gmail, Outlook, Snapchat or TikTok:</a:t>
            </a:r>
            <a:endParaRPr sz="2300" dirty="0">
              <a:latin typeface="Calibri"/>
              <a:cs typeface="Calibri"/>
            </a:endParaRPr>
          </a:p>
          <a:p>
            <a:pPr marL="12700" marR="313055">
              <a:lnSpc>
                <a:spcPct val="106000"/>
              </a:lnSpc>
              <a:spcBef>
                <a:spcPts val="425"/>
              </a:spcBef>
            </a:pPr>
            <a:r>
              <a:rPr lang="en" sz="2300" i="1" u="heavy" spc="-100" dirty="0">
                <a:solidFill>
                  <a:srgbClr val="205E9E"/>
                </a:solidFill>
                <a:uFill>
                  <a:solidFill>
                    <a:srgbClr val="205E9E"/>
                  </a:solidFill>
                </a:uFill>
                <a:latin typeface="Arial Narrow"/>
                <a:cs typeface="Arial Narrow"/>
                <a:hlinkClick r:id="rId7"/>
              </a:rPr>
              <a:t>Two-factor authentication on Instagram</a:t>
            </a:r>
            <a:r>
              <a:rPr lang="en" sz="2300" i="1" spc="-10"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8"/>
              </a:rPr>
              <a:t>Two-factor authentication on Facebook</a:t>
            </a:r>
            <a:r>
              <a:rPr lang="en" sz="2300" i="1" spc="-40"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9"/>
              </a:rPr>
              <a:t>Two-step authentication on Google</a:t>
            </a:r>
            <a:r>
              <a:rPr lang="en" sz="2300" i="1" spc="-45"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10"/>
              </a:rPr>
              <a:t> account Two-step authentication on Microsoft</a:t>
            </a:r>
            <a:r>
              <a:rPr lang="en" sz="2300" i="1" spc="-95"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11"/>
              </a:rPr>
              <a:t> account Two-factor authentication on Snapchat</a:t>
            </a:r>
            <a:r>
              <a:rPr lang="en" sz="2300" i="1" spc="-20"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12"/>
              </a:rPr>
              <a:t>Two-step authentication on TikTok</a:t>
            </a:r>
            <a:endParaRPr sz="2300" dirty="0">
              <a:latin typeface="Arial Narrow"/>
              <a:cs typeface="Arial Narrow"/>
            </a:endParaRPr>
          </a:p>
        </p:txBody>
      </p:sp>
      <p:sp>
        <p:nvSpPr>
          <p:cNvPr id="41" name="object 41"/>
          <p:cNvSpPr txBox="1"/>
          <p:nvPr/>
        </p:nvSpPr>
        <p:spPr>
          <a:xfrm>
            <a:off x="1310258" y="743637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13"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Rectangle 1">
            <a:extLst>
              <a:ext uri="{FF2B5EF4-FFF2-40B4-BE49-F238E27FC236}">
                <a16:creationId xmlns:a16="http://schemas.microsoft.com/office/drawing/2014/main" id="{25BFEC6B-EF35-F05F-CC1B-A010948E8480}"/>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D660B5EA-D4DF-48CD-77BD-2EE1ED8BD0D3}"/>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txBox="1"/>
          <p:nvPr/>
        </p:nvSpPr>
        <p:spPr>
          <a:xfrm>
            <a:off x="2957761" y="8740564"/>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2" name="object 12">
            <a:extLst>
              <a:ext uri="{FF2B5EF4-FFF2-40B4-BE49-F238E27FC236}">
                <a16:creationId xmlns:a16="http://schemas.microsoft.com/office/drawing/2014/main" id="{AF2CCAB8-4703-4A90-E255-60796CB7C829}"/>
              </a:ext>
            </a:extLst>
          </p:cNvPr>
          <p:cNvGrpSpPr/>
          <p:nvPr/>
        </p:nvGrpSpPr>
        <p:grpSpPr>
          <a:xfrm>
            <a:off x="2985427" y="5340832"/>
            <a:ext cx="5601970" cy="3291204"/>
            <a:chOff x="2985427" y="5340832"/>
            <a:chExt cx="5601970" cy="3291204"/>
          </a:xfrm>
        </p:grpSpPr>
        <p:sp>
          <p:nvSpPr>
            <p:cNvPr id="3" name="object 13">
              <a:extLst>
                <a:ext uri="{FF2B5EF4-FFF2-40B4-BE49-F238E27FC236}">
                  <a16:creationId xmlns:a16="http://schemas.microsoft.com/office/drawing/2014/main" id="{B57FF364-2222-0C62-2F46-C14933DB454A}"/>
                </a:ext>
              </a:extLst>
            </p:cNvPr>
            <p:cNvSpPr/>
            <p:nvPr/>
          </p:nvSpPr>
          <p:spPr>
            <a:xfrm>
              <a:off x="2985427" y="534083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a:p>
          </p:txBody>
        </p:sp>
        <p:pic>
          <p:nvPicPr>
            <p:cNvPr id="4" name="object 14">
              <a:extLst>
                <a:ext uri="{FF2B5EF4-FFF2-40B4-BE49-F238E27FC236}">
                  <a16:creationId xmlns:a16="http://schemas.microsoft.com/office/drawing/2014/main" id="{851C2842-9118-F664-6A3E-19BD1193EED9}"/>
                </a:ext>
              </a:extLst>
            </p:cNvPr>
            <p:cNvPicPr/>
            <p:nvPr/>
          </p:nvPicPr>
          <p:blipFill>
            <a:blip r:embed="rId3" cstate="screen">
              <a:extLst>
                <a:ext uri="{28A0092B-C50C-407E-A947-70E740481C1C}">
                  <a14:useLocalDpi xmlns:a14="http://schemas.microsoft.com/office/drawing/2010/main"/>
                </a:ext>
              </a:extLst>
            </a:blip>
            <a:stretch>
              <a:fillRect/>
            </a:stretch>
          </p:blipFill>
          <p:spPr>
            <a:xfrm>
              <a:off x="3112429" y="5467836"/>
              <a:ext cx="5285964" cy="2973354"/>
            </a:xfrm>
            <a:prstGeom prst="rect">
              <a:avLst/>
            </a:prstGeom>
          </p:spPr>
        </p:pic>
      </p:grpSp>
      <p:sp>
        <p:nvSpPr>
          <p:cNvPr id="5" name="object 15">
            <a:extLst>
              <a:ext uri="{FF2B5EF4-FFF2-40B4-BE49-F238E27FC236}">
                <a16:creationId xmlns:a16="http://schemas.microsoft.com/office/drawing/2014/main" id="{55175C65-4DD9-B5B7-DB50-00585FEA943B}"/>
              </a:ext>
            </a:extLst>
          </p:cNvPr>
          <p:cNvSpPr txBox="1"/>
          <p:nvPr/>
        </p:nvSpPr>
        <p:spPr>
          <a:xfrm>
            <a:off x="5124411" y="6709694"/>
            <a:ext cx="1561465" cy="158115"/>
          </a:xfrm>
          <a:prstGeom prst="rect">
            <a:avLst/>
          </a:prstGeom>
        </p:spPr>
        <p:txBody>
          <a:bodyPr vert="horz" wrap="square" lIns="0" tIns="14604" rIns="0" bIns="0" rtlCol="0">
            <a:spAutoFit/>
          </a:bodyPr>
          <a:lstStyle/>
          <a:p>
            <a:pPr marL="12700">
              <a:lnSpc>
                <a:spcPct val="100000"/>
              </a:lnSpc>
              <a:spcBef>
                <a:spcPts val="114"/>
              </a:spcBef>
            </a:pPr>
            <a:r>
              <a:rPr lang="en" sz="850" spc="-135" dirty="0">
                <a:solidFill>
                  <a:srgbClr val="231F20"/>
                </a:solidFill>
                <a:latin typeface="Trebuchet MS"/>
                <a:cs typeface="Trebuchet MS"/>
              </a:rPr>
              <a:t>1. Device recognition</a:t>
            </a:r>
            <a:endParaRPr sz="850">
              <a:latin typeface="Trebuchet MS"/>
              <a:cs typeface="Trebuchet MS"/>
            </a:endParaRPr>
          </a:p>
        </p:txBody>
      </p:sp>
      <p:sp>
        <p:nvSpPr>
          <p:cNvPr id="6" name="object 16">
            <a:extLst>
              <a:ext uri="{FF2B5EF4-FFF2-40B4-BE49-F238E27FC236}">
                <a16:creationId xmlns:a16="http://schemas.microsoft.com/office/drawing/2014/main" id="{A88E2DC7-BE69-1D75-64F1-1381FF757FDE}"/>
              </a:ext>
            </a:extLst>
          </p:cNvPr>
          <p:cNvSpPr txBox="1"/>
          <p:nvPr/>
        </p:nvSpPr>
        <p:spPr>
          <a:xfrm>
            <a:off x="4997746" y="6231877"/>
            <a:ext cx="3122930" cy="125095"/>
          </a:xfrm>
          <a:prstGeom prst="rect">
            <a:avLst/>
          </a:prstGeom>
        </p:spPr>
        <p:txBody>
          <a:bodyPr vert="horz" wrap="square" lIns="0" tIns="12700" rIns="0" bIns="0" rtlCol="0">
            <a:spAutoFit/>
          </a:bodyPr>
          <a:lstStyle/>
          <a:p>
            <a:pPr marL="12700">
              <a:lnSpc>
                <a:spcPct val="100000"/>
              </a:lnSpc>
              <a:spcBef>
                <a:spcPts val="100"/>
              </a:spcBef>
            </a:pPr>
            <a:r>
              <a:rPr lang="en" sz="650" spc="-5" dirty="0">
                <a:solidFill>
                  <a:srgbClr val="231F20"/>
                </a:solidFill>
                <a:latin typeface="Trebuchet MS"/>
                <a:cs typeface="Trebuchet MS"/>
              </a:rPr>
              <a:t>A passkey is an authentication technology developed by the FIDO Alliance, a</a:t>
            </a:r>
            <a:endParaRPr sz="650">
              <a:latin typeface="Trebuchet MS"/>
              <a:cs typeface="Trebuchet MS"/>
            </a:endParaRPr>
          </a:p>
        </p:txBody>
      </p:sp>
      <p:sp>
        <p:nvSpPr>
          <p:cNvPr id="7" name="object 17">
            <a:extLst>
              <a:ext uri="{FF2B5EF4-FFF2-40B4-BE49-F238E27FC236}">
                <a16:creationId xmlns:a16="http://schemas.microsoft.com/office/drawing/2014/main" id="{967D1183-B094-B0B9-FE4D-1B7B5CC97D24}"/>
              </a:ext>
            </a:extLst>
          </p:cNvPr>
          <p:cNvSpPr txBox="1"/>
          <p:nvPr/>
        </p:nvSpPr>
        <p:spPr>
          <a:xfrm>
            <a:off x="4997746" y="6330989"/>
            <a:ext cx="2984500" cy="256540"/>
          </a:xfrm>
          <a:prstGeom prst="rect">
            <a:avLst/>
          </a:prstGeom>
        </p:spPr>
        <p:txBody>
          <a:bodyPr vert="horz" wrap="square" lIns="0" tIns="12700" rIns="0" bIns="0" rtlCol="0">
            <a:spAutoFit/>
          </a:bodyPr>
          <a:lstStyle/>
          <a:p>
            <a:pPr marL="12700" marR="5080">
              <a:lnSpc>
                <a:spcPct val="116399"/>
              </a:lnSpc>
              <a:spcBef>
                <a:spcPts val="100"/>
              </a:spcBef>
            </a:pPr>
            <a:r>
              <a:rPr lang="en" sz="650" dirty="0">
                <a:solidFill>
                  <a:srgbClr val="231F20"/>
                </a:solidFill>
                <a:latin typeface="Trebuchet MS"/>
                <a:cs typeface="Trebuchet MS"/>
              </a:rPr>
              <a:t>Dedicated to the creation of secure password alteínds, this method works in two steps:</a:t>
            </a:r>
            <a:endParaRPr sz="650">
              <a:latin typeface="Trebuchet MS"/>
              <a:cs typeface="Trebuchet MS"/>
            </a:endParaRPr>
          </a:p>
        </p:txBody>
      </p:sp>
      <p:sp>
        <p:nvSpPr>
          <p:cNvPr id="8" name="object 18">
            <a:extLst>
              <a:ext uri="{FF2B5EF4-FFF2-40B4-BE49-F238E27FC236}">
                <a16:creationId xmlns:a16="http://schemas.microsoft.com/office/drawing/2014/main" id="{8ADDA119-5185-329D-3DFF-5E8748662D6F}"/>
              </a:ext>
            </a:extLst>
          </p:cNvPr>
          <p:cNvSpPr txBox="1"/>
          <p:nvPr/>
        </p:nvSpPr>
        <p:spPr>
          <a:xfrm>
            <a:off x="4997746" y="7976578"/>
            <a:ext cx="3112770" cy="125095"/>
          </a:xfrm>
          <a:prstGeom prst="rect">
            <a:avLst/>
          </a:prstGeom>
        </p:spPr>
        <p:txBody>
          <a:bodyPr vert="horz" wrap="square" lIns="0" tIns="12700" rIns="0" bIns="0" rtlCol="0">
            <a:spAutoFit/>
          </a:bodyPr>
          <a:lstStyle/>
          <a:p>
            <a:pPr marL="12700">
              <a:lnSpc>
                <a:spcPct val="100000"/>
              </a:lnSpc>
              <a:spcBef>
                <a:spcPts val="100"/>
              </a:spcBef>
            </a:pPr>
            <a:r>
              <a:rPr lang="en" sz="650" spc="-5" dirty="0">
                <a:solidFill>
                  <a:srgbClr val="231F20"/>
                </a:solidFill>
                <a:latin typeface="Trebuchet MS"/>
                <a:cs typeface="Trebuchet MS"/>
              </a:rPr>
              <a:t>Thus, passkeys offer a secure and píatic solution, eliminating the associated problems</a:t>
            </a:r>
            <a:endParaRPr sz="650">
              <a:latin typeface="Trebuchet MS"/>
              <a:cs typeface="Trebuchet MS"/>
            </a:endParaRPr>
          </a:p>
        </p:txBody>
      </p:sp>
      <p:sp>
        <p:nvSpPr>
          <p:cNvPr id="9" name="object 19">
            <a:extLst>
              <a:ext uri="{FF2B5EF4-FFF2-40B4-BE49-F238E27FC236}">
                <a16:creationId xmlns:a16="http://schemas.microsoft.com/office/drawing/2014/main" id="{F4BA96BD-9045-3369-CCF6-E798E327B2C5}"/>
              </a:ext>
            </a:extLst>
          </p:cNvPr>
          <p:cNvSpPr txBox="1"/>
          <p:nvPr/>
        </p:nvSpPr>
        <p:spPr>
          <a:xfrm>
            <a:off x="4997746" y="8091878"/>
            <a:ext cx="1175385" cy="125095"/>
          </a:xfrm>
          <a:prstGeom prst="rect">
            <a:avLst/>
          </a:prstGeom>
        </p:spPr>
        <p:txBody>
          <a:bodyPr vert="horz" wrap="square" lIns="0" tIns="12700" rIns="0" bIns="0" rtlCol="0">
            <a:spAutoFit/>
          </a:bodyPr>
          <a:lstStyle/>
          <a:p>
            <a:pPr marL="12700">
              <a:lnSpc>
                <a:spcPct val="100000"/>
              </a:lnSpc>
              <a:spcBef>
                <a:spcPts val="100"/>
              </a:spcBef>
            </a:pPr>
            <a:r>
              <a:rPr lang="en" sz="650" spc="-10" dirty="0">
                <a:solidFill>
                  <a:srgbClr val="231F20"/>
                </a:solidFill>
                <a:latin typeface="Trebuchet MS"/>
                <a:cs typeface="Trebuchet MS"/>
              </a:rPr>
              <a:t>additional passwords.</a:t>
            </a:r>
            <a:endParaRPr sz="650">
              <a:latin typeface="Trebuchet MS"/>
              <a:cs typeface="Trebuchet MS"/>
            </a:endParaRPr>
          </a:p>
        </p:txBody>
      </p:sp>
      <p:sp>
        <p:nvSpPr>
          <p:cNvPr id="10" name="object 20">
            <a:extLst>
              <a:ext uri="{FF2B5EF4-FFF2-40B4-BE49-F238E27FC236}">
                <a16:creationId xmlns:a16="http://schemas.microsoft.com/office/drawing/2014/main" id="{3408E423-CF46-72D6-1FB5-9E9E0B44CEA9}"/>
              </a:ext>
            </a:extLst>
          </p:cNvPr>
          <p:cNvSpPr txBox="1"/>
          <p:nvPr/>
        </p:nvSpPr>
        <p:spPr>
          <a:xfrm>
            <a:off x="5124406" y="6855786"/>
            <a:ext cx="2940050" cy="125095"/>
          </a:xfrm>
          <a:prstGeom prst="rect">
            <a:avLst/>
          </a:prstGeom>
        </p:spPr>
        <p:txBody>
          <a:bodyPr vert="horz" wrap="square" lIns="0" tIns="12700" rIns="0" bIns="0" rtlCol="0">
            <a:spAutoFit/>
          </a:bodyPr>
          <a:lstStyle/>
          <a:p>
            <a:pPr marL="12700">
              <a:lnSpc>
                <a:spcPct val="100000"/>
              </a:lnSpc>
              <a:spcBef>
                <a:spcPts val="100"/>
              </a:spcBef>
            </a:pPr>
            <a:r>
              <a:rPr lang="en" sz="650" spc="50" dirty="0">
                <a:solidFill>
                  <a:srgbClr val="231F20"/>
                </a:solidFill>
                <a:latin typeface="Trebuchet MS"/>
                <a:cs typeface="Trebuchet MS"/>
              </a:rPr>
              <a:t>In order to register for a service or an application, two keys are generated:</a:t>
            </a:r>
            <a:endParaRPr sz="650">
              <a:latin typeface="Trebuchet MS"/>
              <a:cs typeface="Trebuchet MS"/>
            </a:endParaRPr>
          </a:p>
        </p:txBody>
      </p:sp>
      <p:sp>
        <p:nvSpPr>
          <p:cNvPr id="11" name="object 21">
            <a:extLst>
              <a:ext uri="{FF2B5EF4-FFF2-40B4-BE49-F238E27FC236}">
                <a16:creationId xmlns:a16="http://schemas.microsoft.com/office/drawing/2014/main" id="{E12BBE6E-FDA4-7026-7B52-90ECF3F2D2F6}"/>
              </a:ext>
            </a:extLst>
          </p:cNvPr>
          <p:cNvSpPr txBox="1"/>
          <p:nvPr/>
        </p:nvSpPr>
        <p:spPr>
          <a:xfrm>
            <a:off x="5124406" y="6955477"/>
            <a:ext cx="2872740" cy="641350"/>
          </a:xfrm>
          <a:prstGeom prst="rect">
            <a:avLst/>
          </a:prstGeom>
        </p:spPr>
        <p:txBody>
          <a:bodyPr vert="horz" wrap="square" lIns="0" tIns="12700" rIns="0" bIns="0" rtlCol="0">
            <a:spAutoFit/>
          </a:bodyPr>
          <a:lstStyle/>
          <a:p>
            <a:pPr marL="12700" marR="5080">
              <a:lnSpc>
                <a:spcPct val="100000"/>
              </a:lnSpc>
              <a:spcBef>
                <a:spcPts val="100"/>
              </a:spcBef>
            </a:pPr>
            <a:r>
              <a:rPr lang="en" sz="650" spc="-15" dirty="0">
                <a:solidFill>
                  <a:srgbClr val="231F20"/>
                </a:solidFill>
                <a:latin typeface="Trebuchet MS"/>
                <a:cs typeface="Trebuchet MS"/>
              </a:rPr>
              <a:t>public key and a píived key. The píived key, associated with your appaíeil, interacts with the public key, integrated into the service or application. The public key validates the authenticity of the píived key.</a:t>
            </a:r>
            <a:endParaRPr sz="650">
              <a:latin typeface="Trebuchet MS"/>
              <a:cs typeface="Trebuchet MS"/>
            </a:endParaRPr>
          </a:p>
          <a:p>
            <a:pPr marL="12700">
              <a:lnSpc>
                <a:spcPct val="100000"/>
              </a:lnSpc>
              <a:spcBef>
                <a:spcPts val="595"/>
              </a:spcBef>
            </a:pPr>
            <a:r>
              <a:rPr lang="en" sz="850" spc="-100" dirty="0">
                <a:solidFill>
                  <a:srgbClr val="231F20"/>
                </a:solidFill>
                <a:latin typeface="Trebuchet MS"/>
                <a:cs typeface="Trebuchet MS"/>
              </a:rPr>
              <a:t>2. User Recognition</a:t>
            </a:r>
            <a:endParaRPr sz="850">
              <a:latin typeface="Trebuchet MS"/>
              <a:cs typeface="Trebuchet MS"/>
            </a:endParaRPr>
          </a:p>
          <a:p>
            <a:pPr marL="12700">
              <a:lnSpc>
                <a:spcPct val="100000"/>
              </a:lnSpc>
              <a:spcBef>
                <a:spcPts val="110"/>
              </a:spcBef>
            </a:pPr>
            <a:r>
              <a:rPr lang="en" sz="650" spc="5" dirty="0">
                <a:solidFill>
                  <a:srgbClr val="231F20"/>
                </a:solidFill>
                <a:latin typeface="Trebuchet MS"/>
                <a:cs typeface="Trebuchet MS"/>
              </a:rPr>
              <a:t>For the sake of the appaíeil is used by his legitimate píopíietaiíe, a second</a:t>
            </a:r>
            <a:endParaRPr sz="650">
              <a:latin typeface="Trebuchet MS"/>
              <a:cs typeface="Trebuchet MS"/>
            </a:endParaRPr>
          </a:p>
        </p:txBody>
      </p:sp>
      <p:sp>
        <p:nvSpPr>
          <p:cNvPr id="42" name="object 22">
            <a:extLst>
              <a:ext uri="{FF2B5EF4-FFF2-40B4-BE49-F238E27FC236}">
                <a16:creationId xmlns:a16="http://schemas.microsoft.com/office/drawing/2014/main" id="{E8553BE0-E258-B20C-D40D-9596F3E43CCD}"/>
              </a:ext>
            </a:extLst>
          </p:cNvPr>
          <p:cNvSpPr txBox="1"/>
          <p:nvPr/>
        </p:nvSpPr>
        <p:spPr>
          <a:xfrm>
            <a:off x="5124406" y="7571871"/>
            <a:ext cx="2644140" cy="125095"/>
          </a:xfrm>
          <a:prstGeom prst="rect">
            <a:avLst/>
          </a:prstGeom>
        </p:spPr>
        <p:txBody>
          <a:bodyPr vert="horz" wrap="square" lIns="0" tIns="12700" rIns="0" bIns="0" rtlCol="0">
            <a:spAutoFit/>
          </a:bodyPr>
          <a:lstStyle/>
          <a:p>
            <a:pPr marL="12700">
              <a:lnSpc>
                <a:spcPct val="100000"/>
              </a:lnSpc>
              <a:spcBef>
                <a:spcPts val="100"/>
              </a:spcBef>
            </a:pPr>
            <a:r>
              <a:rPr lang="en" sz="650" spc="-20" dirty="0">
                <a:solidFill>
                  <a:srgbClr val="231F20"/>
                </a:solidFill>
                <a:latin typeface="Trebuchet MS"/>
                <a:cs typeface="Trebuchet MS"/>
              </a:rPr>
              <a:t>authentication layer is set up. i'utilisateuí peut choisií paími</a:t>
            </a:r>
            <a:endParaRPr sz="650">
              <a:latin typeface="Trebuchet MS"/>
              <a:cs typeface="Trebuchet MS"/>
            </a:endParaRPr>
          </a:p>
        </p:txBody>
      </p:sp>
      <p:sp>
        <p:nvSpPr>
          <p:cNvPr id="43" name="object 23">
            <a:extLst>
              <a:ext uri="{FF2B5EF4-FFF2-40B4-BE49-F238E27FC236}">
                <a16:creationId xmlns:a16="http://schemas.microsoft.com/office/drawing/2014/main" id="{2F61B6D3-E98D-4881-E5FE-BDB697E2D9FA}"/>
              </a:ext>
            </a:extLst>
          </p:cNvPr>
          <p:cNvSpPr txBox="1"/>
          <p:nvPr/>
        </p:nvSpPr>
        <p:spPr>
          <a:xfrm>
            <a:off x="5124406" y="7671561"/>
            <a:ext cx="2929255" cy="125095"/>
          </a:xfrm>
          <a:prstGeom prst="rect">
            <a:avLst/>
          </a:prstGeom>
        </p:spPr>
        <p:txBody>
          <a:bodyPr vert="horz" wrap="square" lIns="0" tIns="12700" rIns="0" bIns="0" rtlCol="0">
            <a:spAutoFit/>
          </a:bodyPr>
          <a:lstStyle/>
          <a:p>
            <a:pPr marL="12700">
              <a:lnSpc>
                <a:spcPct val="100000"/>
              </a:lnSpc>
              <a:spcBef>
                <a:spcPts val="100"/>
              </a:spcBef>
            </a:pPr>
            <a:r>
              <a:rPr lang="en" sz="650" spc="-20" dirty="0">
                <a:solidFill>
                  <a:srgbClr val="231F20"/>
                </a:solidFill>
                <a:latin typeface="Trebuchet MS"/>
                <a:cs typeface="Trebuchet MS"/>
              </a:rPr>
              <a:t>different methods: biometric design, fingerprinting, or PIN.</a:t>
            </a:r>
            <a:endParaRPr sz="650">
              <a:latin typeface="Trebuchet MS"/>
              <a:cs typeface="Trebuchet MS"/>
            </a:endParaRPr>
          </a:p>
        </p:txBody>
      </p:sp>
      <p:sp>
        <p:nvSpPr>
          <p:cNvPr id="44" name="object 24">
            <a:extLst>
              <a:ext uri="{FF2B5EF4-FFF2-40B4-BE49-F238E27FC236}">
                <a16:creationId xmlns:a16="http://schemas.microsoft.com/office/drawing/2014/main" id="{158164A8-1A0A-0D65-A173-F5AF8BE88C9A}"/>
              </a:ext>
            </a:extLst>
          </p:cNvPr>
          <p:cNvSpPr txBox="1"/>
          <p:nvPr/>
        </p:nvSpPr>
        <p:spPr>
          <a:xfrm>
            <a:off x="4460979" y="5868470"/>
            <a:ext cx="2588895" cy="290195"/>
          </a:xfrm>
          <a:prstGeom prst="rect">
            <a:avLst/>
          </a:prstGeom>
        </p:spPr>
        <p:txBody>
          <a:bodyPr vert="horz" wrap="square" lIns="0" tIns="17145" rIns="0" bIns="0" rtlCol="0">
            <a:spAutoFit/>
          </a:bodyPr>
          <a:lstStyle/>
          <a:p>
            <a:pPr marL="12700">
              <a:lnSpc>
                <a:spcPct val="100000"/>
              </a:lnSpc>
              <a:spcBef>
                <a:spcPts val="135"/>
              </a:spcBef>
            </a:pPr>
            <a:r>
              <a:rPr lang="en" sz="1700" spc="-130" dirty="0">
                <a:solidFill>
                  <a:srgbClr val="231F20"/>
                </a:solidFill>
                <a:latin typeface="Trebuchet MS"/>
                <a:cs typeface="Trebuchet MS"/>
              </a:rPr>
              <a:t>What is a passkey?</a:t>
            </a:r>
            <a:endParaRPr sz="1700">
              <a:latin typeface="Trebuchet MS"/>
              <a:cs typeface="Trebuchet MS"/>
            </a:endParaRPr>
          </a:p>
        </p:txBody>
      </p:sp>
      <p:sp>
        <p:nvSpPr>
          <p:cNvPr id="45" name="object 25">
            <a:extLst>
              <a:ext uri="{FF2B5EF4-FFF2-40B4-BE49-F238E27FC236}">
                <a16:creationId xmlns:a16="http://schemas.microsoft.com/office/drawing/2014/main" id="{4A52DEA1-E2BC-BDA8-EE46-ABCDA30BFAC1}"/>
              </a:ext>
            </a:extLst>
          </p:cNvPr>
          <p:cNvSpPr txBox="1"/>
          <p:nvPr/>
        </p:nvSpPr>
        <p:spPr>
          <a:xfrm>
            <a:off x="3481156" y="6284955"/>
            <a:ext cx="476884" cy="125095"/>
          </a:xfrm>
          <a:prstGeom prst="rect">
            <a:avLst/>
          </a:prstGeom>
        </p:spPr>
        <p:txBody>
          <a:bodyPr vert="horz" wrap="square" lIns="0" tIns="12700" rIns="0" bIns="0" rtlCol="0">
            <a:spAutoFit/>
          </a:bodyPr>
          <a:lstStyle/>
          <a:p>
            <a:pPr marL="12700">
              <a:lnSpc>
                <a:spcPct val="100000"/>
              </a:lnSpc>
              <a:spcBef>
                <a:spcPts val="100"/>
              </a:spcBef>
            </a:pPr>
            <a:r>
              <a:rPr lang="en" sz="650" spc="15" dirty="0">
                <a:solidFill>
                  <a:srgbClr val="231F20"/>
                </a:solidFill>
                <a:latin typeface="Trebuchet MS"/>
                <a:cs typeface="Trebuchet MS"/>
              </a:rPr>
              <a:t>public key</a:t>
            </a:r>
            <a:endParaRPr sz="650">
              <a:latin typeface="Trebuchet MS"/>
              <a:cs typeface="Trebuchet MS"/>
            </a:endParaRPr>
          </a:p>
        </p:txBody>
      </p:sp>
      <p:sp>
        <p:nvSpPr>
          <p:cNvPr id="46" name="object 26">
            <a:extLst>
              <a:ext uri="{FF2B5EF4-FFF2-40B4-BE49-F238E27FC236}">
                <a16:creationId xmlns:a16="http://schemas.microsoft.com/office/drawing/2014/main" id="{27A71681-EB47-2B02-BC7D-2FC526E8FB1D}"/>
              </a:ext>
            </a:extLst>
          </p:cNvPr>
          <p:cNvSpPr txBox="1"/>
          <p:nvPr/>
        </p:nvSpPr>
        <p:spPr>
          <a:xfrm>
            <a:off x="4336598" y="6843864"/>
            <a:ext cx="398780" cy="125095"/>
          </a:xfrm>
          <a:prstGeom prst="rect">
            <a:avLst/>
          </a:prstGeom>
        </p:spPr>
        <p:txBody>
          <a:bodyPr vert="horz" wrap="square" lIns="0" tIns="12700" rIns="0" bIns="0" rtlCol="0">
            <a:spAutoFit/>
          </a:bodyPr>
          <a:lstStyle/>
          <a:p>
            <a:pPr marL="12700">
              <a:lnSpc>
                <a:spcPct val="100000"/>
              </a:lnSpc>
              <a:spcBef>
                <a:spcPts val="100"/>
              </a:spcBef>
            </a:pPr>
            <a:r>
              <a:rPr lang="en" sz="650" spc="15" dirty="0">
                <a:solidFill>
                  <a:srgbClr val="231F20"/>
                </a:solidFill>
                <a:latin typeface="Trebuchet MS"/>
                <a:cs typeface="Trebuchet MS"/>
              </a:rPr>
              <a:t>private key</a:t>
            </a:r>
            <a:endParaRPr sz="650">
              <a:latin typeface="Trebuchet MS"/>
              <a:cs typeface="Trebuchet MS"/>
            </a:endParaRPr>
          </a:p>
        </p:txBody>
      </p:sp>
      <p:sp>
        <p:nvSpPr>
          <p:cNvPr id="47" name="object 27">
            <a:extLst>
              <a:ext uri="{FF2B5EF4-FFF2-40B4-BE49-F238E27FC236}">
                <a16:creationId xmlns:a16="http://schemas.microsoft.com/office/drawing/2014/main" id="{268EA540-BC22-B1F9-F757-D7AA6B8E647A}"/>
              </a:ext>
            </a:extLst>
          </p:cNvPr>
          <p:cNvSpPr txBox="1"/>
          <p:nvPr/>
        </p:nvSpPr>
        <p:spPr>
          <a:xfrm>
            <a:off x="3655598" y="8024948"/>
            <a:ext cx="620395" cy="215265"/>
          </a:xfrm>
          <a:prstGeom prst="rect">
            <a:avLst/>
          </a:prstGeom>
        </p:spPr>
        <p:txBody>
          <a:bodyPr vert="horz" wrap="square" lIns="0" tIns="22860" rIns="0" bIns="0" rtlCol="0">
            <a:spAutoFit/>
          </a:bodyPr>
          <a:lstStyle/>
          <a:p>
            <a:pPr marL="33655" marR="5080" indent="-21590">
              <a:lnSpc>
                <a:spcPts val="710"/>
              </a:lnSpc>
              <a:spcBef>
                <a:spcPts val="180"/>
              </a:spcBef>
            </a:pPr>
            <a:r>
              <a:rPr lang="en" sz="650" spc="-20" dirty="0">
                <a:solidFill>
                  <a:srgbClr val="231F20"/>
                </a:solidFill>
                <a:latin typeface="Trebuchet MS"/>
                <a:cs typeface="Trebuchet MS"/>
              </a:rPr>
              <a:t>User Recognition</a:t>
            </a:r>
            <a:endParaRPr sz="650">
              <a:latin typeface="Trebuchet MS"/>
              <a:cs typeface="Trebuchet MS"/>
            </a:endParaRPr>
          </a:p>
        </p:txBody>
      </p:sp>
      <p:grpSp>
        <p:nvGrpSpPr>
          <p:cNvPr id="64" name="object 28">
            <a:extLst>
              <a:ext uri="{FF2B5EF4-FFF2-40B4-BE49-F238E27FC236}">
                <a16:creationId xmlns:a16="http://schemas.microsoft.com/office/drawing/2014/main" id="{F73C8FBD-42B4-FE08-1C52-3BD61AF8A6F4}"/>
              </a:ext>
            </a:extLst>
          </p:cNvPr>
          <p:cNvGrpSpPr/>
          <p:nvPr/>
        </p:nvGrpSpPr>
        <p:grpSpPr>
          <a:xfrm>
            <a:off x="3070394" y="4009602"/>
            <a:ext cx="14107794" cy="5313680"/>
            <a:chOff x="3070394" y="4009602"/>
            <a:chExt cx="14107794" cy="5313680"/>
          </a:xfrm>
        </p:grpSpPr>
        <p:sp>
          <p:nvSpPr>
            <p:cNvPr id="65" name="object 29">
              <a:extLst>
                <a:ext uri="{FF2B5EF4-FFF2-40B4-BE49-F238E27FC236}">
                  <a16:creationId xmlns:a16="http://schemas.microsoft.com/office/drawing/2014/main" id="{300E78EF-90ED-CED0-63C7-D7E44B94D3BE}"/>
                </a:ext>
              </a:extLst>
            </p:cNvPr>
            <p:cNvSpPr/>
            <p:nvPr/>
          </p:nvSpPr>
          <p:spPr>
            <a:xfrm>
              <a:off x="3407364" y="5679360"/>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a:p>
          </p:txBody>
        </p:sp>
        <p:pic>
          <p:nvPicPr>
            <p:cNvPr id="66" name="object 30">
              <a:extLst>
                <a:ext uri="{FF2B5EF4-FFF2-40B4-BE49-F238E27FC236}">
                  <a16:creationId xmlns:a16="http://schemas.microsoft.com/office/drawing/2014/main" id="{B309F7C6-9E2D-DDE0-2080-F70686BF528F}"/>
                </a:ext>
              </a:extLst>
            </p:cNvPr>
            <p:cNvPicPr/>
            <p:nvPr/>
          </p:nvPicPr>
          <p:blipFill>
            <a:blip r:embed="rId4" cstate="screen">
              <a:extLst>
                <a:ext uri="{28A0092B-C50C-407E-A947-70E740481C1C}">
                  <a14:useLocalDpi xmlns:a14="http://schemas.microsoft.com/office/drawing/2010/main"/>
                </a:ext>
              </a:extLst>
            </a:blip>
            <a:stretch>
              <a:fillRect/>
            </a:stretch>
          </p:blipFill>
          <p:spPr>
            <a:xfrm>
              <a:off x="6810463" y="5568725"/>
              <a:ext cx="380873" cy="91127"/>
            </a:xfrm>
            <a:prstGeom prst="rect">
              <a:avLst/>
            </a:prstGeom>
          </p:spPr>
        </p:pic>
        <p:sp>
          <p:nvSpPr>
            <p:cNvPr id="67" name="object 31">
              <a:extLst>
                <a:ext uri="{FF2B5EF4-FFF2-40B4-BE49-F238E27FC236}">
                  <a16:creationId xmlns:a16="http://schemas.microsoft.com/office/drawing/2014/main" id="{898B917C-D99B-C423-E614-33BEA6BA971E}"/>
                </a:ext>
              </a:extLst>
            </p:cNvPr>
            <p:cNvSpPr/>
            <p:nvPr/>
          </p:nvSpPr>
          <p:spPr>
            <a:xfrm>
              <a:off x="5812053" y="5679369"/>
              <a:ext cx="2408555" cy="27940"/>
            </a:xfrm>
            <a:custGeom>
              <a:avLst/>
              <a:gdLst/>
              <a:ahLst/>
              <a:cxnLst/>
              <a:rect l="l" t="t" r="r" b="b"/>
              <a:pathLst>
                <a:path w="2408554" h="27939">
                  <a:moveTo>
                    <a:pt x="2408542" y="6299"/>
                  </a:moveTo>
                  <a:lnTo>
                    <a:pt x="2405494" y="6299"/>
                  </a:lnTo>
                  <a:lnTo>
                    <a:pt x="2405494" y="0"/>
                  </a:lnTo>
                  <a:lnTo>
                    <a:pt x="0" y="0"/>
                  </a:lnTo>
                  <a:lnTo>
                    <a:pt x="0" y="6299"/>
                  </a:lnTo>
                  <a:lnTo>
                    <a:pt x="0" y="21424"/>
                  </a:lnTo>
                  <a:lnTo>
                    <a:pt x="0" y="27736"/>
                  </a:lnTo>
                  <a:lnTo>
                    <a:pt x="2405291" y="27736"/>
                  </a:lnTo>
                  <a:lnTo>
                    <a:pt x="2405291" y="21424"/>
                  </a:lnTo>
                  <a:lnTo>
                    <a:pt x="2408542" y="21424"/>
                  </a:lnTo>
                  <a:lnTo>
                    <a:pt x="2408542" y="6299"/>
                  </a:lnTo>
                  <a:close/>
                </a:path>
              </a:pathLst>
            </a:custGeom>
            <a:solidFill>
              <a:srgbClr val="9BCCC1"/>
            </a:solidFill>
          </p:spPr>
          <p:txBody>
            <a:bodyPr wrap="square" lIns="0" tIns="0" rIns="0" bIns="0" rtlCol="0"/>
            <a:lstStyle/>
            <a:p>
              <a:endParaRPr/>
            </a:p>
          </p:txBody>
        </p:sp>
        <p:sp>
          <p:nvSpPr>
            <p:cNvPr id="68" name="object 32">
              <a:extLst>
                <a:ext uri="{FF2B5EF4-FFF2-40B4-BE49-F238E27FC236}">
                  <a16:creationId xmlns:a16="http://schemas.microsoft.com/office/drawing/2014/main" id="{2A9E3234-EBFC-8E3E-63D4-A3DECF0AF2AE}"/>
                </a:ext>
              </a:extLst>
            </p:cNvPr>
            <p:cNvSpPr/>
            <p:nvPr/>
          </p:nvSpPr>
          <p:spPr>
            <a:xfrm>
              <a:off x="5801428" y="567936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a:p>
          </p:txBody>
        </p:sp>
        <p:sp>
          <p:nvSpPr>
            <p:cNvPr id="69" name="object 33">
              <a:extLst>
                <a:ext uri="{FF2B5EF4-FFF2-40B4-BE49-F238E27FC236}">
                  <a16:creationId xmlns:a16="http://schemas.microsoft.com/office/drawing/2014/main" id="{4E3572CD-6367-0792-1A16-AAEDB805C204}"/>
                </a:ext>
              </a:extLst>
            </p:cNvPr>
            <p:cNvSpPr/>
            <p:nvPr/>
          </p:nvSpPr>
          <p:spPr>
            <a:xfrm>
              <a:off x="5776996" y="565668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a:p>
          </p:txBody>
        </p:sp>
        <p:sp>
          <p:nvSpPr>
            <p:cNvPr id="70" name="object 34">
              <a:extLst>
                <a:ext uri="{FF2B5EF4-FFF2-40B4-BE49-F238E27FC236}">
                  <a16:creationId xmlns:a16="http://schemas.microsoft.com/office/drawing/2014/main" id="{E0B88AC0-153C-7B0F-536F-77B1E27FE89E}"/>
                </a:ext>
              </a:extLst>
            </p:cNvPr>
            <p:cNvSpPr/>
            <p:nvPr/>
          </p:nvSpPr>
          <p:spPr>
            <a:xfrm>
              <a:off x="5770008" y="564979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a:p>
          </p:txBody>
        </p:sp>
        <p:pic>
          <p:nvPicPr>
            <p:cNvPr id="71" name="object 35">
              <a:extLst>
                <a:ext uri="{FF2B5EF4-FFF2-40B4-BE49-F238E27FC236}">
                  <a16:creationId xmlns:a16="http://schemas.microsoft.com/office/drawing/2014/main" id="{D00E8B88-28A0-8BBF-120A-105737191B37}"/>
                </a:ext>
              </a:extLst>
            </p:cNvPr>
            <p:cNvPicPr/>
            <p:nvPr/>
          </p:nvPicPr>
          <p:blipFill>
            <a:blip r:embed="rId5" cstate="screen">
              <a:extLst>
                <a:ext uri="{28A0092B-C50C-407E-A947-70E740481C1C}">
                  <a14:useLocalDpi xmlns:a14="http://schemas.microsoft.com/office/drawing/2010/main"/>
                </a:ext>
              </a:extLst>
            </a:blip>
            <a:stretch>
              <a:fillRect/>
            </a:stretch>
          </p:blipFill>
          <p:spPr>
            <a:xfrm>
              <a:off x="3262494" y="5628687"/>
              <a:ext cx="171352" cy="114705"/>
            </a:xfrm>
            <a:prstGeom prst="rect">
              <a:avLst/>
            </a:prstGeom>
          </p:spPr>
        </p:pic>
        <p:sp>
          <p:nvSpPr>
            <p:cNvPr id="72" name="object 36">
              <a:extLst>
                <a:ext uri="{FF2B5EF4-FFF2-40B4-BE49-F238E27FC236}">
                  <a16:creationId xmlns:a16="http://schemas.microsoft.com/office/drawing/2014/main" id="{BA980614-CCBF-B0E4-31FD-2FE93CF01141}"/>
                </a:ext>
              </a:extLst>
            </p:cNvPr>
            <p:cNvSpPr/>
            <p:nvPr/>
          </p:nvSpPr>
          <p:spPr>
            <a:xfrm>
              <a:off x="5729338" y="5628696"/>
              <a:ext cx="171450" cy="114935"/>
            </a:xfrm>
            <a:custGeom>
              <a:avLst/>
              <a:gdLst/>
              <a:ahLst/>
              <a:cxnLst/>
              <a:rect l="l" t="t" r="r" b="b"/>
              <a:pathLst>
                <a:path w="171450" h="114935">
                  <a:moveTo>
                    <a:pt x="171348" y="69862"/>
                  </a:moveTo>
                  <a:lnTo>
                    <a:pt x="169837" y="61061"/>
                  </a:lnTo>
                  <a:lnTo>
                    <a:pt x="165379" y="52832"/>
                  </a:lnTo>
                  <a:lnTo>
                    <a:pt x="158115" y="45313"/>
                  </a:lnTo>
                  <a:lnTo>
                    <a:pt x="148158" y="38696"/>
                  </a:lnTo>
                  <a:lnTo>
                    <a:pt x="148158" y="33870"/>
                  </a:lnTo>
                  <a:lnTo>
                    <a:pt x="110464" y="2578"/>
                  </a:lnTo>
                  <a:lnTo>
                    <a:pt x="85674" y="0"/>
                  </a:lnTo>
                  <a:lnTo>
                    <a:pt x="60883" y="2578"/>
                  </a:lnTo>
                  <a:lnTo>
                    <a:pt x="41071" y="9690"/>
                  </a:lnTo>
                  <a:lnTo>
                    <a:pt x="27940" y="20434"/>
                  </a:lnTo>
                  <a:lnTo>
                    <a:pt x="23190" y="33870"/>
                  </a:lnTo>
                  <a:lnTo>
                    <a:pt x="23190" y="38696"/>
                  </a:lnTo>
                  <a:lnTo>
                    <a:pt x="13233" y="45313"/>
                  </a:lnTo>
                  <a:lnTo>
                    <a:pt x="5969" y="52832"/>
                  </a:lnTo>
                  <a:lnTo>
                    <a:pt x="1511" y="61061"/>
                  </a:lnTo>
                  <a:lnTo>
                    <a:pt x="0" y="69862"/>
                  </a:lnTo>
                  <a:lnTo>
                    <a:pt x="6515" y="87655"/>
                  </a:lnTo>
                  <a:lnTo>
                    <a:pt x="24523" y="101866"/>
                  </a:lnTo>
                  <a:lnTo>
                    <a:pt x="51676" y="111290"/>
                  </a:lnTo>
                  <a:lnTo>
                    <a:pt x="85674" y="114706"/>
                  </a:lnTo>
                  <a:lnTo>
                    <a:pt x="119659" y="111290"/>
                  </a:lnTo>
                  <a:lnTo>
                    <a:pt x="133642" y="106438"/>
                  </a:lnTo>
                  <a:lnTo>
                    <a:pt x="146824" y="101866"/>
                  </a:lnTo>
                  <a:lnTo>
                    <a:pt x="164833" y="87655"/>
                  </a:lnTo>
                  <a:lnTo>
                    <a:pt x="171348" y="69862"/>
                  </a:lnTo>
                  <a:close/>
                </a:path>
              </a:pathLst>
            </a:custGeom>
            <a:solidFill>
              <a:srgbClr val="FFFFFF"/>
            </a:solidFill>
          </p:spPr>
          <p:txBody>
            <a:bodyPr wrap="square" lIns="0" tIns="0" rIns="0" bIns="0" rtlCol="0"/>
            <a:lstStyle/>
            <a:p>
              <a:endParaRPr/>
            </a:p>
          </p:txBody>
        </p:sp>
        <p:sp>
          <p:nvSpPr>
            <p:cNvPr id="73" name="object 37">
              <a:extLst>
                <a:ext uri="{FF2B5EF4-FFF2-40B4-BE49-F238E27FC236}">
                  <a16:creationId xmlns:a16="http://schemas.microsoft.com/office/drawing/2014/main" id="{9255A065-8280-8CE6-77C9-AE628D50A83F}"/>
                </a:ext>
              </a:extLst>
            </p:cNvPr>
            <p:cNvSpPr/>
            <p:nvPr/>
          </p:nvSpPr>
          <p:spPr>
            <a:xfrm>
              <a:off x="5737720" y="5672435"/>
              <a:ext cx="154940" cy="62865"/>
            </a:xfrm>
            <a:custGeom>
              <a:avLst/>
              <a:gdLst/>
              <a:ahLst/>
              <a:cxnLst/>
              <a:rect l="l" t="t" r="r" b="b"/>
              <a:pathLst>
                <a:path w="154939" h="62864">
                  <a:moveTo>
                    <a:pt x="154508" y="27774"/>
                  </a:moveTo>
                  <a:lnTo>
                    <a:pt x="154457" y="23977"/>
                  </a:lnTo>
                  <a:lnTo>
                    <a:pt x="154419" y="23749"/>
                  </a:lnTo>
                  <a:lnTo>
                    <a:pt x="152146" y="16979"/>
                  </a:lnTo>
                  <a:lnTo>
                    <a:pt x="147383" y="10693"/>
                  </a:lnTo>
                  <a:lnTo>
                    <a:pt x="143510" y="7556"/>
                  </a:lnTo>
                  <a:lnTo>
                    <a:pt x="140385" y="4991"/>
                  </a:lnTo>
                  <a:lnTo>
                    <a:pt x="137172" y="3213"/>
                  </a:lnTo>
                  <a:lnTo>
                    <a:pt x="131394" y="12"/>
                  </a:lnTo>
                  <a:lnTo>
                    <a:pt x="131394" y="19392"/>
                  </a:lnTo>
                  <a:lnTo>
                    <a:pt x="127152" y="29362"/>
                  </a:lnTo>
                  <a:lnTo>
                    <a:pt x="115557" y="37503"/>
                  </a:lnTo>
                  <a:lnTo>
                    <a:pt x="98348" y="42989"/>
                  </a:lnTo>
                  <a:lnTo>
                    <a:pt x="77292" y="45008"/>
                  </a:lnTo>
                  <a:lnTo>
                    <a:pt x="56235" y="42989"/>
                  </a:lnTo>
                  <a:lnTo>
                    <a:pt x="39039" y="37503"/>
                  </a:lnTo>
                  <a:lnTo>
                    <a:pt x="27444" y="29362"/>
                  </a:lnTo>
                  <a:lnTo>
                    <a:pt x="23190" y="19392"/>
                  </a:lnTo>
                  <a:lnTo>
                    <a:pt x="23190" y="0"/>
                  </a:lnTo>
                  <a:lnTo>
                    <a:pt x="14198" y="4978"/>
                  </a:lnTo>
                  <a:lnTo>
                    <a:pt x="7200" y="10680"/>
                  </a:lnTo>
                  <a:lnTo>
                    <a:pt x="2438" y="16979"/>
                  </a:lnTo>
                  <a:lnTo>
                    <a:pt x="165" y="23736"/>
                  </a:lnTo>
                  <a:lnTo>
                    <a:pt x="0" y="26123"/>
                  </a:lnTo>
                  <a:lnTo>
                    <a:pt x="76" y="27774"/>
                  </a:lnTo>
                  <a:lnTo>
                    <a:pt x="7073" y="41427"/>
                  </a:lnTo>
                  <a:lnTo>
                    <a:pt x="23787" y="52527"/>
                  </a:lnTo>
                  <a:lnTo>
                    <a:pt x="47955" y="59982"/>
                  </a:lnTo>
                  <a:lnTo>
                    <a:pt x="77228" y="62699"/>
                  </a:lnTo>
                  <a:lnTo>
                    <a:pt x="77355" y="62699"/>
                  </a:lnTo>
                  <a:lnTo>
                    <a:pt x="106616" y="59982"/>
                  </a:lnTo>
                  <a:lnTo>
                    <a:pt x="130784" y="52527"/>
                  </a:lnTo>
                  <a:lnTo>
                    <a:pt x="147510" y="41427"/>
                  </a:lnTo>
                  <a:lnTo>
                    <a:pt x="154508" y="27774"/>
                  </a:lnTo>
                  <a:close/>
                </a:path>
              </a:pathLst>
            </a:custGeom>
            <a:solidFill>
              <a:srgbClr val="D6EAE2"/>
            </a:solidFill>
          </p:spPr>
          <p:txBody>
            <a:bodyPr wrap="square" lIns="0" tIns="0" rIns="0" bIns="0" rtlCol="0"/>
            <a:lstStyle/>
            <a:p>
              <a:endParaRPr/>
            </a:p>
          </p:txBody>
        </p:sp>
        <p:sp>
          <p:nvSpPr>
            <p:cNvPr id="74" name="object 38">
              <a:extLst>
                <a:ext uri="{FF2B5EF4-FFF2-40B4-BE49-F238E27FC236}">
                  <a16:creationId xmlns:a16="http://schemas.microsoft.com/office/drawing/2014/main" id="{77950C9F-4BBA-83EA-CCF0-9DF27DC52135}"/>
                </a:ext>
              </a:extLst>
            </p:cNvPr>
            <p:cNvSpPr/>
            <p:nvPr/>
          </p:nvSpPr>
          <p:spPr>
            <a:xfrm>
              <a:off x="5760915" y="566255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a:p>
          </p:txBody>
        </p:sp>
        <p:sp>
          <p:nvSpPr>
            <p:cNvPr id="75" name="object 39">
              <a:extLst>
                <a:ext uri="{FF2B5EF4-FFF2-40B4-BE49-F238E27FC236}">
                  <a16:creationId xmlns:a16="http://schemas.microsoft.com/office/drawing/2014/main" id="{4695ABCA-0167-769E-1953-297646B7BFE6}"/>
                </a:ext>
              </a:extLst>
            </p:cNvPr>
            <p:cNvSpPr/>
            <p:nvPr/>
          </p:nvSpPr>
          <p:spPr>
            <a:xfrm>
              <a:off x="5760915" y="5636947"/>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a:p>
          </p:txBody>
        </p:sp>
        <p:sp>
          <p:nvSpPr>
            <p:cNvPr id="76" name="object 40">
              <a:extLst>
                <a:ext uri="{FF2B5EF4-FFF2-40B4-BE49-F238E27FC236}">
                  <a16:creationId xmlns:a16="http://schemas.microsoft.com/office/drawing/2014/main" id="{426D8D7A-4BC9-BC76-5DB5-DE32F2ABCCD3}"/>
                </a:ext>
              </a:extLst>
            </p:cNvPr>
            <p:cNvSpPr/>
            <p:nvPr/>
          </p:nvSpPr>
          <p:spPr>
            <a:xfrm>
              <a:off x="5780227" y="5642793"/>
              <a:ext cx="24765" cy="42545"/>
            </a:xfrm>
            <a:custGeom>
              <a:avLst/>
              <a:gdLst/>
              <a:ahLst/>
              <a:cxnLst/>
              <a:rect l="l" t="t" r="r" b="b"/>
              <a:pathLst>
                <a:path w="24764" h="42545">
                  <a:moveTo>
                    <a:pt x="16548" y="37604"/>
                  </a:moveTo>
                  <a:lnTo>
                    <a:pt x="14046" y="3162"/>
                  </a:lnTo>
                  <a:lnTo>
                    <a:pt x="13868" y="1244"/>
                  </a:lnTo>
                  <a:lnTo>
                    <a:pt x="11861" y="139"/>
                  </a:lnTo>
                  <a:lnTo>
                    <a:pt x="11201" y="76"/>
                  </a:lnTo>
                  <a:lnTo>
                    <a:pt x="10541" y="76"/>
                  </a:lnTo>
                  <a:lnTo>
                    <a:pt x="6781" y="139"/>
                  </a:lnTo>
                  <a:lnTo>
                    <a:pt x="3289" y="1193"/>
                  </a:lnTo>
                  <a:lnTo>
                    <a:pt x="330" y="3073"/>
                  </a:lnTo>
                  <a:lnTo>
                    <a:pt x="0" y="2832"/>
                  </a:lnTo>
                  <a:lnTo>
                    <a:pt x="596" y="10172"/>
                  </a:lnTo>
                  <a:lnTo>
                    <a:pt x="914" y="17526"/>
                  </a:lnTo>
                  <a:lnTo>
                    <a:pt x="939" y="24892"/>
                  </a:lnTo>
                  <a:lnTo>
                    <a:pt x="571" y="34912"/>
                  </a:lnTo>
                  <a:lnTo>
                    <a:pt x="1930" y="36995"/>
                  </a:lnTo>
                  <a:lnTo>
                    <a:pt x="7467" y="39281"/>
                  </a:lnTo>
                  <a:lnTo>
                    <a:pt x="10795" y="40398"/>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38"/>
                  </a:lnTo>
                  <a:lnTo>
                    <a:pt x="19316" y="469"/>
                  </a:lnTo>
                  <a:lnTo>
                    <a:pt x="18643" y="1524"/>
                  </a:lnTo>
                  <a:lnTo>
                    <a:pt x="21247" y="41605"/>
                  </a:lnTo>
                  <a:lnTo>
                    <a:pt x="20688" y="41592"/>
                  </a:lnTo>
                  <a:lnTo>
                    <a:pt x="20955" y="41998"/>
                  </a:lnTo>
                  <a:lnTo>
                    <a:pt x="21386" y="42176"/>
                  </a:lnTo>
                  <a:lnTo>
                    <a:pt x="22491" y="42176"/>
                  </a:lnTo>
                  <a:lnTo>
                    <a:pt x="23190" y="41859"/>
                  </a:lnTo>
                  <a:lnTo>
                    <a:pt x="24206" y="40398"/>
                  </a:lnTo>
                  <a:close/>
                </a:path>
              </a:pathLst>
            </a:custGeom>
            <a:solidFill>
              <a:srgbClr val="CCE5E0"/>
            </a:solidFill>
          </p:spPr>
          <p:txBody>
            <a:bodyPr wrap="square" lIns="0" tIns="0" rIns="0" bIns="0" rtlCol="0"/>
            <a:lstStyle/>
            <a:p>
              <a:endParaRPr/>
            </a:p>
          </p:txBody>
        </p:sp>
        <p:sp>
          <p:nvSpPr>
            <p:cNvPr id="77" name="object 41">
              <a:extLst>
                <a:ext uri="{FF2B5EF4-FFF2-40B4-BE49-F238E27FC236}">
                  <a16:creationId xmlns:a16="http://schemas.microsoft.com/office/drawing/2014/main" id="{3F5C1ED4-6EDA-BECC-BD63-0695500343B3}"/>
                </a:ext>
              </a:extLst>
            </p:cNvPr>
            <p:cNvSpPr/>
            <p:nvPr/>
          </p:nvSpPr>
          <p:spPr>
            <a:xfrm>
              <a:off x="3112429" y="5467836"/>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a:p>
          </p:txBody>
        </p:sp>
        <p:sp>
          <p:nvSpPr>
            <p:cNvPr id="78" name="object 42">
              <a:extLst>
                <a:ext uri="{FF2B5EF4-FFF2-40B4-BE49-F238E27FC236}">
                  <a16:creationId xmlns:a16="http://schemas.microsoft.com/office/drawing/2014/main" id="{56E544D1-58F9-3247-AAB7-664DCF900BB0}"/>
                </a:ext>
              </a:extLst>
            </p:cNvPr>
            <p:cNvSpPr/>
            <p:nvPr/>
          </p:nvSpPr>
          <p:spPr>
            <a:xfrm>
              <a:off x="7174299" y="4041015"/>
              <a:ext cx="9972040" cy="5250815"/>
            </a:xfrm>
            <a:custGeom>
              <a:avLst/>
              <a:gdLst/>
              <a:ahLst/>
              <a:cxnLst/>
              <a:rect l="l" t="t" r="r" b="b"/>
              <a:pathLst>
                <a:path w="9972040" h="5250815">
                  <a:moveTo>
                    <a:pt x="9561038"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652181"/>
                  </a:lnTo>
                  <a:lnTo>
                    <a:pt x="134039" y="2699420"/>
                  </a:lnTo>
                  <a:lnTo>
                    <a:pt x="120206" y="2745545"/>
                  </a:lnTo>
                  <a:lnTo>
                    <a:pt x="98158" y="2789748"/>
                  </a:lnTo>
                  <a:lnTo>
                    <a:pt x="68722" y="2831222"/>
                  </a:lnTo>
                  <a:lnTo>
                    <a:pt x="32721" y="2869158"/>
                  </a:lnTo>
                  <a:lnTo>
                    <a:pt x="18768" y="2875473"/>
                  </a:lnTo>
                  <a:lnTo>
                    <a:pt x="8311" y="2885823"/>
                  </a:lnTo>
                  <a:lnTo>
                    <a:pt x="1879" y="2898858"/>
                  </a:lnTo>
                  <a:lnTo>
                    <a:pt x="0" y="2914686"/>
                  </a:lnTo>
                  <a:lnTo>
                    <a:pt x="1879" y="2929058"/>
                  </a:lnTo>
                  <a:lnTo>
                    <a:pt x="8311" y="2942093"/>
                  </a:lnTo>
                  <a:lnTo>
                    <a:pt x="18768" y="2952443"/>
                  </a:lnTo>
                  <a:lnTo>
                    <a:pt x="32721" y="2958758"/>
                  </a:lnTo>
                  <a:lnTo>
                    <a:pt x="68722" y="2996694"/>
                  </a:lnTo>
                  <a:lnTo>
                    <a:pt x="98158" y="3038167"/>
                  </a:lnTo>
                  <a:lnTo>
                    <a:pt x="120206" y="3082371"/>
                  </a:lnTo>
                  <a:lnTo>
                    <a:pt x="134039" y="3128496"/>
                  </a:lnTo>
                  <a:lnTo>
                    <a:pt x="138833" y="3175735"/>
                  </a:lnTo>
                  <a:lnTo>
                    <a:pt x="138833" y="4839789"/>
                  </a:lnTo>
                  <a:lnTo>
                    <a:pt x="141598" y="4887665"/>
                  </a:lnTo>
                  <a:lnTo>
                    <a:pt x="149687" y="4933919"/>
                  </a:lnTo>
                  <a:lnTo>
                    <a:pt x="162792" y="4978242"/>
                  </a:lnTo>
                  <a:lnTo>
                    <a:pt x="180605" y="5020327"/>
                  </a:lnTo>
                  <a:lnTo>
                    <a:pt x="202817" y="5059866"/>
                  </a:lnTo>
                  <a:lnTo>
                    <a:pt x="229118" y="5096550"/>
                  </a:lnTo>
                  <a:lnTo>
                    <a:pt x="259202" y="5130072"/>
                  </a:lnTo>
                  <a:lnTo>
                    <a:pt x="292760" y="5160124"/>
                  </a:lnTo>
                  <a:lnTo>
                    <a:pt x="329482" y="5186398"/>
                  </a:lnTo>
                  <a:lnTo>
                    <a:pt x="369061" y="5208585"/>
                  </a:lnTo>
                  <a:lnTo>
                    <a:pt x="411188" y="5226378"/>
                  </a:lnTo>
                  <a:lnTo>
                    <a:pt x="455555" y="5239469"/>
                  </a:lnTo>
                  <a:lnTo>
                    <a:pt x="501853" y="5247549"/>
                  </a:lnTo>
                  <a:lnTo>
                    <a:pt x="549773" y="5250311"/>
                  </a:lnTo>
                  <a:lnTo>
                    <a:pt x="9561038" y="5250311"/>
                  </a:lnTo>
                  <a:lnTo>
                    <a:pt x="9608965" y="5247549"/>
                  </a:lnTo>
                  <a:lnTo>
                    <a:pt x="9655266" y="5239469"/>
                  </a:lnTo>
                  <a:lnTo>
                    <a:pt x="9699636" y="5226378"/>
                  </a:lnTo>
                  <a:lnTo>
                    <a:pt x="9741764" y="5208585"/>
                  </a:lnTo>
                  <a:lnTo>
                    <a:pt x="9781343" y="5186398"/>
                  </a:lnTo>
                  <a:lnTo>
                    <a:pt x="9818065" y="5160124"/>
                  </a:lnTo>
                  <a:lnTo>
                    <a:pt x="9851621" y="5130072"/>
                  </a:lnTo>
                  <a:lnTo>
                    <a:pt x="9881703" y="5096550"/>
                  </a:lnTo>
                  <a:lnTo>
                    <a:pt x="9908003" y="5059866"/>
                  </a:lnTo>
                  <a:lnTo>
                    <a:pt x="9930212" y="5020327"/>
                  </a:lnTo>
                  <a:lnTo>
                    <a:pt x="9948023" y="4978242"/>
                  </a:lnTo>
                  <a:lnTo>
                    <a:pt x="9961126" y="4933919"/>
                  </a:lnTo>
                  <a:lnTo>
                    <a:pt x="9969214" y="4887665"/>
                  </a:lnTo>
                  <a:lnTo>
                    <a:pt x="9971979" y="4839789"/>
                  </a:lnTo>
                  <a:lnTo>
                    <a:pt x="9971979" y="410521"/>
                  </a:lnTo>
                  <a:lnTo>
                    <a:pt x="9969214" y="362645"/>
                  </a:lnTo>
                  <a:lnTo>
                    <a:pt x="9961126" y="316392"/>
                  </a:lnTo>
                  <a:lnTo>
                    <a:pt x="9948023" y="272069"/>
                  </a:lnTo>
                  <a:lnTo>
                    <a:pt x="9930212" y="229983"/>
                  </a:lnTo>
                  <a:lnTo>
                    <a:pt x="9908003" y="190445"/>
                  </a:lnTo>
                  <a:lnTo>
                    <a:pt x="9881703" y="153760"/>
                  </a:lnTo>
                  <a:lnTo>
                    <a:pt x="9851621" y="120238"/>
                  </a:lnTo>
                  <a:lnTo>
                    <a:pt x="9818065" y="90186"/>
                  </a:lnTo>
                  <a:lnTo>
                    <a:pt x="9781343" y="63912"/>
                  </a:lnTo>
                  <a:lnTo>
                    <a:pt x="9741764" y="41725"/>
                  </a:lnTo>
                  <a:lnTo>
                    <a:pt x="9699636" y="23932"/>
                  </a:lnTo>
                  <a:lnTo>
                    <a:pt x="9655266" y="10842"/>
                  </a:lnTo>
                  <a:lnTo>
                    <a:pt x="9608965" y="2761"/>
                  </a:lnTo>
                  <a:lnTo>
                    <a:pt x="9561038" y="0"/>
                  </a:lnTo>
                  <a:close/>
                </a:path>
              </a:pathLst>
            </a:custGeom>
            <a:solidFill>
              <a:srgbClr val="FFFFFF"/>
            </a:solidFill>
          </p:spPr>
          <p:txBody>
            <a:bodyPr wrap="square" lIns="0" tIns="0" rIns="0" bIns="0" rtlCol="0"/>
            <a:lstStyle/>
            <a:p>
              <a:endParaRPr/>
            </a:p>
          </p:txBody>
        </p:sp>
        <p:sp>
          <p:nvSpPr>
            <p:cNvPr id="79" name="object 43">
              <a:extLst>
                <a:ext uri="{FF2B5EF4-FFF2-40B4-BE49-F238E27FC236}">
                  <a16:creationId xmlns:a16="http://schemas.microsoft.com/office/drawing/2014/main" id="{EB7BE3A3-6DAA-FBC1-1E1F-DBA14C7E09A8}"/>
                </a:ext>
              </a:extLst>
            </p:cNvPr>
            <p:cNvSpPr/>
            <p:nvPr/>
          </p:nvSpPr>
          <p:spPr>
            <a:xfrm>
              <a:off x="7174278" y="4041015"/>
              <a:ext cx="9972040" cy="5250815"/>
            </a:xfrm>
            <a:custGeom>
              <a:avLst/>
              <a:gdLst/>
              <a:ahLst/>
              <a:cxnLst/>
              <a:rect l="l" t="t" r="r" b="b"/>
              <a:pathLst>
                <a:path w="9972040" h="5250815">
                  <a:moveTo>
                    <a:pt x="9561059" y="0"/>
                  </a:moveTo>
                  <a:lnTo>
                    <a:pt x="9324731"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652181"/>
                  </a:lnTo>
                  <a:lnTo>
                    <a:pt x="134060" y="2699420"/>
                  </a:lnTo>
                  <a:lnTo>
                    <a:pt x="120226" y="2745545"/>
                  </a:lnTo>
                  <a:lnTo>
                    <a:pt x="98179" y="2789748"/>
                  </a:lnTo>
                  <a:lnTo>
                    <a:pt x="68743" y="2831222"/>
                  </a:lnTo>
                  <a:lnTo>
                    <a:pt x="32742" y="2869158"/>
                  </a:lnTo>
                  <a:lnTo>
                    <a:pt x="18789" y="2875473"/>
                  </a:lnTo>
                  <a:lnTo>
                    <a:pt x="8332" y="2885823"/>
                  </a:lnTo>
                  <a:lnTo>
                    <a:pt x="1900" y="2898858"/>
                  </a:lnTo>
                  <a:lnTo>
                    <a:pt x="20" y="2913230"/>
                  </a:lnTo>
                  <a:lnTo>
                    <a:pt x="0" y="2913471"/>
                  </a:lnTo>
                  <a:lnTo>
                    <a:pt x="20" y="2913722"/>
                  </a:lnTo>
                  <a:lnTo>
                    <a:pt x="0" y="2913963"/>
                  </a:lnTo>
                  <a:lnTo>
                    <a:pt x="20" y="2914204"/>
                  </a:lnTo>
                  <a:lnTo>
                    <a:pt x="0" y="2914445"/>
                  </a:lnTo>
                  <a:lnTo>
                    <a:pt x="20" y="2914686"/>
                  </a:lnTo>
                  <a:lnTo>
                    <a:pt x="1900" y="2929058"/>
                  </a:lnTo>
                  <a:lnTo>
                    <a:pt x="8332" y="2942093"/>
                  </a:lnTo>
                  <a:lnTo>
                    <a:pt x="18789" y="2952443"/>
                  </a:lnTo>
                  <a:lnTo>
                    <a:pt x="32742" y="2958758"/>
                  </a:lnTo>
                  <a:lnTo>
                    <a:pt x="68743" y="2996694"/>
                  </a:lnTo>
                  <a:lnTo>
                    <a:pt x="98179" y="3038167"/>
                  </a:lnTo>
                  <a:lnTo>
                    <a:pt x="120226" y="3082371"/>
                  </a:lnTo>
                  <a:lnTo>
                    <a:pt x="134060" y="3128496"/>
                  </a:lnTo>
                  <a:lnTo>
                    <a:pt x="138854" y="3175735"/>
                  </a:lnTo>
                  <a:lnTo>
                    <a:pt x="138854" y="4839789"/>
                  </a:lnTo>
                  <a:lnTo>
                    <a:pt x="141619" y="4887665"/>
                  </a:lnTo>
                  <a:lnTo>
                    <a:pt x="149708" y="4933919"/>
                  </a:lnTo>
                  <a:lnTo>
                    <a:pt x="162813" y="4978242"/>
                  </a:lnTo>
                  <a:lnTo>
                    <a:pt x="180626" y="5020327"/>
                  </a:lnTo>
                  <a:lnTo>
                    <a:pt x="202837" y="5059866"/>
                  </a:lnTo>
                  <a:lnTo>
                    <a:pt x="229139" y="5096550"/>
                  </a:lnTo>
                  <a:lnTo>
                    <a:pt x="259223" y="5130072"/>
                  </a:lnTo>
                  <a:lnTo>
                    <a:pt x="292781" y="5160124"/>
                  </a:lnTo>
                  <a:lnTo>
                    <a:pt x="329503" y="5186398"/>
                  </a:lnTo>
                  <a:lnTo>
                    <a:pt x="369082" y="5208585"/>
                  </a:lnTo>
                  <a:lnTo>
                    <a:pt x="411209" y="5226378"/>
                  </a:lnTo>
                  <a:lnTo>
                    <a:pt x="455576" y="5239469"/>
                  </a:lnTo>
                  <a:lnTo>
                    <a:pt x="501874" y="5247549"/>
                  </a:lnTo>
                  <a:lnTo>
                    <a:pt x="549794" y="5250311"/>
                  </a:lnTo>
                  <a:lnTo>
                    <a:pt x="762385" y="5250311"/>
                  </a:lnTo>
                  <a:lnTo>
                    <a:pt x="9324731" y="5250311"/>
                  </a:lnTo>
                  <a:lnTo>
                    <a:pt x="9561059" y="5250311"/>
                  </a:lnTo>
                  <a:lnTo>
                    <a:pt x="9608985" y="5247549"/>
                  </a:lnTo>
                  <a:lnTo>
                    <a:pt x="9655287" y="5239469"/>
                  </a:lnTo>
                  <a:lnTo>
                    <a:pt x="9699657" y="5226378"/>
                  </a:lnTo>
                  <a:lnTo>
                    <a:pt x="9741785" y="5208585"/>
                  </a:lnTo>
                  <a:lnTo>
                    <a:pt x="9781364" y="5186398"/>
                  </a:lnTo>
                  <a:lnTo>
                    <a:pt x="9818086" y="5160124"/>
                  </a:lnTo>
                  <a:lnTo>
                    <a:pt x="9851642" y="5130072"/>
                  </a:lnTo>
                  <a:lnTo>
                    <a:pt x="9881724" y="5096550"/>
                  </a:lnTo>
                  <a:lnTo>
                    <a:pt x="9908024" y="5059866"/>
                  </a:lnTo>
                  <a:lnTo>
                    <a:pt x="9930233" y="5020327"/>
                  </a:lnTo>
                  <a:lnTo>
                    <a:pt x="9948043" y="4978242"/>
                  </a:lnTo>
                  <a:lnTo>
                    <a:pt x="9961147" y="4933919"/>
                  </a:lnTo>
                  <a:lnTo>
                    <a:pt x="9969235" y="4887665"/>
                  </a:lnTo>
                  <a:lnTo>
                    <a:pt x="9972000" y="4839789"/>
                  </a:lnTo>
                  <a:lnTo>
                    <a:pt x="9972000" y="2004556"/>
                  </a:lnTo>
                  <a:lnTo>
                    <a:pt x="9972000" y="691612"/>
                  </a:lnTo>
                  <a:lnTo>
                    <a:pt x="9972000" y="410521"/>
                  </a:lnTo>
                  <a:lnTo>
                    <a:pt x="9969235" y="362645"/>
                  </a:lnTo>
                  <a:lnTo>
                    <a:pt x="9961147" y="316392"/>
                  </a:lnTo>
                  <a:lnTo>
                    <a:pt x="9948043" y="272069"/>
                  </a:lnTo>
                  <a:lnTo>
                    <a:pt x="9930233" y="229983"/>
                  </a:lnTo>
                  <a:lnTo>
                    <a:pt x="9908024" y="190445"/>
                  </a:lnTo>
                  <a:lnTo>
                    <a:pt x="9881724" y="153760"/>
                  </a:lnTo>
                  <a:lnTo>
                    <a:pt x="9851642" y="120238"/>
                  </a:lnTo>
                  <a:lnTo>
                    <a:pt x="9818086" y="90186"/>
                  </a:lnTo>
                  <a:lnTo>
                    <a:pt x="9781364" y="63912"/>
                  </a:lnTo>
                  <a:lnTo>
                    <a:pt x="9741785" y="41725"/>
                  </a:lnTo>
                  <a:lnTo>
                    <a:pt x="9699657" y="23932"/>
                  </a:lnTo>
                  <a:lnTo>
                    <a:pt x="9655287" y="10842"/>
                  </a:lnTo>
                  <a:lnTo>
                    <a:pt x="9608985" y="2761"/>
                  </a:lnTo>
                  <a:lnTo>
                    <a:pt x="9561059" y="0"/>
                  </a:lnTo>
                  <a:close/>
                </a:path>
              </a:pathLst>
            </a:custGeom>
            <a:ln w="62825">
              <a:solidFill>
                <a:srgbClr val="5BA3A8"/>
              </a:solidFill>
            </a:ln>
          </p:spPr>
          <p:txBody>
            <a:bodyPr wrap="square" lIns="0" tIns="0" rIns="0" bIns="0" rtlCol="0"/>
            <a:lstStyle/>
            <a:p>
              <a:endParaRPr/>
            </a:p>
          </p:txBody>
        </p:sp>
      </p:grpSp>
      <p:sp>
        <p:nvSpPr>
          <p:cNvPr id="80" name="object 47">
            <a:extLst>
              <a:ext uri="{FF2B5EF4-FFF2-40B4-BE49-F238E27FC236}">
                <a16:creationId xmlns:a16="http://schemas.microsoft.com/office/drawing/2014/main" id="{0CA501E1-EA1E-D085-12D3-5B30C48C5FC0}"/>
              </a:ext>
            </a:extLst>
          </p:cNvPr>
          <p:cNvSpPr txBox="1"/>
          <p:nvPr/>
        </p:nvSpPr>
        <p:spPr>
          <a:xfrm>
            <a:off x="7768546" y="445924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en" sz="2400" spc="-170" dirty="0">
                <a:solidFill>
                  <a:srgbClr val="231F20"/>
                </a:solidFill>
                <a:latin typeface="+mn-lt"/>
                <a:cs typeface="Arial Narrow"/>
              </a:rPr>
              <a:t>Now explain the principle of the passkey:</a:t>
            </a:r>
            <a:endParaRPr sz="2400" dirty="0">
              <a:latin typeface="+mn-lt"/>
              <a:cs typeface="Arial Narrow"/>
            </a:endParaRPr>
          </a:p>
        </p:txBody>
      </p:sp>
      <p:sp>
        <p:nvSpPr>
          <p:cNvPr id="81" name="object 49">
            <a:extLst>
              <a:ext uri="{FF2B5EF4-FFF2-40B4-BE49-F238E27FC236}">
                <a16:creationId xmlns:a16="http://schemas.microsoft.com/office/drawing/2014/main" id="{95DE2873-DE3D-544B-207D-483E21F7B889}"/>
              </a:ext>
            </a:extLst>
          </p:cNvPr>
          <p:cNvSpPr txBox="1"/>
          <p:nvPr/>
        </p:nvSpPr>
        <p:spPr>
          <a:xfrm>
            <a:off x="7742291" y="5061545"/>
            <a:ext cx="8857611" cy="3738203"/>
          </a:xfrm>
          <a:prstGeom prst="rect">
            <a:avLst/>
          </a:prstGeom>
        </p:spPr>
        <p:txBody>
          <a:bodyPr vert="horz" wrap="square" lIns="0" tIns="44450" rIns="0" bIns="0" rtlCol="0">
            <a:spAutoFit/>
          </a:bodyPr>
          <a:lstStyle/>
          <a:p>
            <a:pPr marL="12700" marR="5080">
              <a:spcBef>
                <a:spcPts val="350"/>
              </a:spcBef>
              <a:tabLst>
                <a:tab pos="170180" algn="l"/>
              </a:tabLst>
            </a:pPr>
            <a:r>
              <a:rPr lang="en" sz="2400" i="1" spc="-120" dirty="0">
                <a:solidFill>
                  <a:srgbClr val="231F20"/>
                </a:solidFill>
                <a:latin typeface="Arial Narrow"/>
                <a:cs typeface="Arial Narrow"/>
              </a:rPr>
              <a:t>Another more secure and phishing-resistant option is being deployed in the tech world, and that is passkeys. They were designed by the giants of the industry to overcome the weaknesses of passwords. In short, passkeys use encryption technology to secure access. They create a unique key that is stored exclusively on the device. Secondly, they rely on smartphone locking systems, such as biometric recognition or a PIN code, to ensure that it is the owner of the account who is logging in. This makes it more secure and just as easy to use as a password. However, you should know that not all sites are compatible with passkeys yet, but this should accelerate in the coming months.</a:t>
            </a:r>
            <a:endParaRPr sz="2400" dirty="0">
              <a:latin typeface="Arial Narrow"/>
              <a:cs typeface="Arial Narrow"/>
            </a:endParaRPr>
          </a:p>
        </p:txBody>
      </p:sp>
      <p:sp>
        <p:nvSpPr>
          <p:cNvPr id="12" name="Rectangle 11">
            <a:extLst>
              <a:ext uri="{FF2B5EF4-FFF2-40B4-BE49-F238E27FC236}">
                <a16:creationId xmlns:a16="http://schemas.microsoft.com/office/drawing/2014/main" id="{23972BF6-E96A-39ED-C30C-30FA94C1B790}"/>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255FCF61-4AC2-B098-4DF3-4E36125D1585}"/>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15505089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501064" y="3626413"/>
            <a:ext cx="5582920" cy="3279775"/>
            <a:chOff x="1501064" y="3626413"/>
            <a:chExt cx="5582920" cy="3279775"/>
          </a:xfrm>
        </p:grpSpPr>
        <p:sp>
          <p:nvSpPr>
            <p:cNvPr id="13" name="object 13"/>
            <p:cNvSpPr/>
            <p:nvPr/>
          </p:nvSpPr>
          <p:spPr>
            <a:xfrm>
              <a:off x="1501064" y="362641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 name="object 14"/>
            <p:cNvSpPr/>
            <p:nvPr/>
          </p:nvSpPr>
          <p:spPr>
            <a:xfrm>
              <a:off x="1627543" y="3752906"/>
              <a:ext cx="5267325" cy="2962910"/>
            </a:xfrm>
            <a:custGeom>
              <a:avLst/>
              <a:gdLst/>
              <a:ahLst/>
              <a:cxnLst/>
              <a:rect l="l" t="t" r="r" b="b"/>
              <a:pathLst>
                <a:path w="5267325" h="2962909">
                  <a:moveTo>
                    <a:pt x="5266995" y="148399"/>
                  </a:moveTo>
                  <a:lnTo>
                    <a:pt x="5259425" y="101511"/>
                  </a:lnTo>
                  <a:lnTo>
                    <a:pt x="5238356" y="60769"/>
                  </a:lnTo>
                  <a:lnTo>
                    <a:pt x="5225339" y="47752"/>
                  </a:lnTo>
                  <a:lnTo>
                    <a:pt x="5216474" y="38887"/>
                  </a:lnTo>
                  <a:lnTo>
                    <a:pt x="5206238" y="28638"/>
                  </a:lnTo>
                  <a:lnTo>
                    <a:pt x="5165496" y="7569"/>
                  </a:lnTo>
                  <a:lnTo>
                    <a:pt x="5118595" y="0"/>
                  </a:lnTo>
                  <a:lnTo>
                    <a:pt x="148412" y="0"/>
                  </a:lnTo>
                  <a:lnTo>
                    <a:pt x="101498" y="7569"/>
                  </a:lnTo>
                  <a:lnTo>
                    <a:pt x="60756" y="28638"/>
                  </a:lnTo>
                  <a:lnTo>
                    <a:pt x="50507" y="38887"/>
                  </a:lnTo>
                  <a:lnTo>
                    <a:pt x="28625" y="60756"/>
                  </a:lnTo>
                  <a:lnTo>
                    <a:pt x="7556" y="101498"/>
                  </a:lnTo>
                  <a:lnTo>
                    <a:pt x="177" y="147256"/>
                  </a:lnTo>
                  <a:lnTo>
                    <a:pt x="0" y="148412"/>
                  </a:lnTo>
                  <a:lnTo>
                    <a:pt x="0" y="2814282"/>
                  </a:lnTo>
                  <a:lnTo>
                    <a:pt x="177" y="2815386"/>
                  </a:lnTo>
                  <a:lnTo>
                    <a:pt x="7556" y="2861195"/>
                  </a:lnTo>
                  <a:lnTo>
                    <a:pt x="28625" y="2901937"/>
                  </a:lnTo>
                  <a:lnTo>
                    <a:pt x="60756" y="2934055"/>
                  </a:lnTo>
                  <a:lnTo>
                    <a:pt x="101498" y="2955125"/>
                  </a:lnTo>
                  <a:lnTo>
                    <a:pt x="148412" y="2962681"/>
                  </a:lnTo>
                  <a:lnTo>
                    <a:pt x="5118595" y="2962681"/>
                  </a:lnTo>
                  <a:lnTo>
                    <a:pt x="5165496" y="2955125"/>
                  </a:lnTo>
                  <a:lnTo>
                    <a:pt x="5206238" y="2934055"/>
                  </a:lnTo>
                  <a:lnTo>
                    <a:pt x="5238356" y="2901937"/>
                  </a:lnTo>
                  <a:lnTo>
                    <a:pt x="5259425" y="2861195"/>
                  </a:lnTo>
                  <a:lnTo>
                    <a:pt x="5266995" y="2814294"/>
                  </a:lnTo>
                  <a:lnTo>
                    <a:pt x="5266995" y="148412"/>
                  </a:lnTo>
                  <a:close/>
                </a:path>
              </a:pathLst>
            </a:custGeom>
            <a:solidFill>
              <a:srgbClr val="FFFFFF"/>
            </a:solidFill>
          </p:spPr>
          <p:txBody>
            <a:bodyPr wrap="square" lIns="0" tIns="0" rIns="0" bIns="0" rtlCol="0"/>
            <a:lstStyle/>
            <a:p>
              <a:endParaRPr dirty="0"/>
            </a:p>
          </p:txBody>
        </p:sp>
        <p:sp>
          <p:nvSpPr>
            <p:cNvPr id="15" name="object 15"/>
            <p:cNvSpPr/>
            <p:nvPr/>
          </p:nvSpPr>
          <p:spPr>
            <a:xfrm>
              <a:off x="2964770" y="5485242"/>
              <a:ext cx="1139825" cy="932815"/>
            </a:xfrm>
            <a:custGeom>
              <a:avLst/>
              <a:gdLst/>
              <a:ahLst/>
              <a:cxnLst/>
              <a:rect l="l" t="t" r="r" b="b"/>
              <a:pathLst>
                <a:path w="1139825" h="932814">
                  <a:moveTo>
                    <a:pt x="21356" y="932378"/>
                  </a:moveTo>
                  <a:lnTo>
                    <a:pt x="5492" y="888590"/>
                  </a:lnTo>
                  <a:lnTo>
                    <a:pt x="0" y="862739"/>
                  </a:lnTo>
                  <a:lnTo>
                    <a:pt x="1515" y="835976"/>
                  </a:lnTo>
                  <a:lnTo>
                    <a:pt x="6678" y="789454"/>
                  </a:lnTo>
                  <a:lnTo>
                    <a:pt x="24636" y="767165"/>
                  </a:lnTo>
                  <a:lnTo>
                    <a:pt x="33030" y="726577"/>
                  </a:lnTo>
                  <a:lnTo>
                    <a:pt x="44433" y="700638"/>
                  </a:lnTo>
                  <a:lnTo>
                    <a:pt x="66589" y="678178"/>
                  </a:lnTo>
                  <a:lnTo>
                    <a:pt x="107241" y="648029"/>
                  </a:lnTo>
                  <a:lnTo>
                    <a:pt x="145505" y="617792"/>
                  </a:lnTo>
                  <a:lnTo>
                    <a:pt x="184845" y="582631"/>
                  </a:lnTo>
                  <a:lnTo>
                    <a:pt x="265634" y="506320"/>
                  </a:lnTo>
                  <a:lnTo>
                    <a:pt x="306520" y="469562"/>
                  </a:lnTo>
                  <a:lnTo>
                    <a:pt x="347360" y="436663"/>
                  </a:lnTo>
                  <a:lnTo>
                    <a:pt x="387872" y="409819"/>
                  </a:lnTo>
                  <a:lnTo>
                    <a:pt x="1095766" y="3840"/>
                  </a:lnTo>
                  <a:lnTo>
                    <a:pt x="1104480" y="0"/>
                  </a:lnTo>
                  <a:lnTo>
                    <a:pt x="1108183" y="2013"/>
                  </a:lnTo>
                  <a:lnTo>
                    <a:pt x="1110037" y="9071"/>
                  </a:lnTo>
                  <a:lnTo>
                    <a:pt x="1113206" y="20363"/>
                  </a:lnTo>
                  <a:lnTo>
                    <a:pt x="1133040" y="18190"/>
                  </a:lnTo>
                  <a:lnTo>
                    <a:pt x="1139544" y="78481"/>
                  </a:lnTo>
                  <a:lnTo>
                    <a:pt x="1139447" y="100196"/>
                  </a:lnTo>
                  <a:lnTo>
                    <a:pt x="1134719" y="143089"/>
                  </a:lnTo>
                  <a:lnTo>
                    <a:pt x="1113893" y="186790"/>
                  </a:lnTo>
                  <a:lnTo>
                    <a:pt x="1073878" y="224980"/>
                  </a:lnTo>
                  <a:lnTo>
                    <a:pt x="312681" y="766026"/>
                  </a:lnTo>
                  <a:lnTo>
                    <a:pt x="273409" y="794010"/>
                  </a:lnTo>
                  <a:lnTo>
                    <a:pt x="233809" y="821800"/>
                  </a:lnTo>
                  <a:lnTo>
                    <a:pt x="193609" y="848667"/>
                  </a:lnTo>
                  <a:lnTo>
                    <a:pt x="152535" y="873886"/>
                  </a:lnTo>
                  <a:lnTo>
                    <a:pt x="110317" y="896729"/>
                  </a:lnTo>
                  <a:lnTo>
                    <a:pt x="66681" y="916469"/>
                  </a:lnTo>
                  <a:lnTo>
                    <a:pt x="21356" y="932378"/>
                  </a:lnTo>
                  <a:close/>
                </a:path>
              </a:pathLst>
            </a:custGeom>
            <a:solidFill>
              <a:srgbClr val="C5E1D7"/>
            </a:solidFill>
          </p:spPr>
          <p:txBody>
            <a:bodyPr wrap="square" lIns="0" tIns="0" rIns="0" bIns="0" rtlCol="0"/>
            <a:lstStyle/>
            <a:p>
              <a:endParaRPr dirty="0"/>
            </a:p>
          </p:txBody>
        </p:sp>
        <p:sp>
          <p:nvSpPr>
            <p:cNvPr id="16" name="object 16"/>
            <p:cNvSpPr/>
            <p:nvPr/>
          </p:nvSpPr>
          <p:spPr>
            <a:xfrm>
              <a:off x="1872829" y="4749280"/>
              <a:ext cx="2225675" cy="1474470"/>
            </a:xfrm>
            <a:custGeom>
              <a:avLst/>
              <a:gdLst/>
              <a:ahLst/>
              <a:cxnLst/>
              <a:rect l="l" t="t" r="r" b="b"/>
              <a:pathLst>
                <a:path w="2225675" h="1474470">
                  <a:moveTo>
                    <a:pt x="1121943" y="1474190"/>
                  </a:moveTo>
                  <a:lnTo>
                    <a:pt x="1079442" y="1448218"/>
                  </a:lnTo>
                  <a:lnTo>
                    <a:pt x="1037220" y="1421774"/>
                  </a:lnTo>
                  <a:lnTo>
                    <a:pt x="995252" y="1394902"/>
                  </a:lnTo>
                  <a:lnTo>
                    <a:pt x="953514" y="1367649"/>
                  </a:lnTo>
                  <a:lnTo>
                    <a:pt x="911980" y="1340059"/>
                  </a:lnTo>
                  <a:lnTo>
                    <a:pt x="870627" y="1312176"/>
                  </a:lnTo>
                  <a:lnTo>
                    <a:pt x="829429" y="1284048"/>
                  </a:lnTo>
                  <a:lnTo>
                    <a:pt x="788362" y="1255717"/>
                  </a:lnTo>
                  <a:lnTo>
                    <a:pt x="747401" y="1227230"/>
                  </a:lnTo>
                  <a:lnTo>
                    <a:pt x="706520" y="1198632"/>
                  </a:lnTo>
                  <a:lnTo>
                    <a:pt x="584119" y="1112623"/>
                  </a:lnTo>
                  <a:lnTo>
                    <a:pt x="543316" y="1084031"/>
                  </a:lnTo>
                  <a:lnTo>
                    <a:pt x="502471" y="1055554"/>
                  </a:lnTo>
                  <a:lnTo>
                    <a:pt x="461558" y="1027237"/>
                  </a:lnTo>
                  <a:lnTo>
                    <a:pt x="420553" y="999124"/>
                  </a:lnTo>
                  <a:lnTo>
                    <a:pt x="379431" y="971262"/>
                  </a:lnTo>
                  <a:lnTo>
                    <a:pt x="338168" y="943694"/>
                  </a:lnTo>
                  <a:lnTo>
                    <a:pt x="296739" y="916467"/>
                  </a:lnTo>
                  <a:lnTo>
                    <a:pt x="255118" y="889625"/>
                  </a:lnTo>
                  <a:lnTo>
                    <a:pt x="213282" y="863214"/>
                  </a:lnTo>
                  <a:lnTo>
                    <a:pt x="171206" y="837278"/>
                  </a:lnTo>
                  <a:lnTo>
                    <a:pt x="128864" y="811863"/>
                  </a:lnTo>
                  <a:lnTo>
                    <a:pt x="86232" y="787014"/>
                  </a:lnTo>
                  <a:lnTo>
                    <a:pt x="43285" y="762776"/>
                  </a:lnTo>
                  <a:lnTo>
                    <a:pt x="0" y="739195"/>
                  </a:lnTo>
                  <a:lnTo>
                    <a:pt x="39937" y="706625"/>
                  </a:lnTo>
                  <a:lnTo>
                    <a:pt x="80083" y="674306"/>
                  </a:lnTo>
                  <a:lnTo>
                    <a:pt x="120437" y="642238"/>
                  </a:lnTo>
                  <a:lnTo>
                    <a:pt x="160997" y="610424"/>
                  </a:lnTo>
                  <a:lnTo>
                    <a:pt x="201761" y="578865"/>
                  </a:lnTo>
                  <a:lnTo>
                    <a:pt x="242728" y="547561"/>
                  </a:lnTo>
                  <a:lnTo>
                    <a:pt x="283895" y="516513"/>
                  </a:lnTo>
                  <a:lnTo>
                    <a:pt x="325262" y="485724"/>
                  </a:lnTo>
                  <a:lnTo>
                    <a:pt x="366825" y="455193"/>
                  </a:lnTo>
                  <a:lnTo>
                    <a:pt x="408585" y="424923"/>
                  </a:lnTo>
                  <a:lnTo>
                    <a:pt x="450538" y="394914"/>
                  </a:lnTo>
                  <a:lnTo>
                    <a:pt x="492684" y="365168"/>
                  </a:lnTo>
                  <a:lnTo>
                    <a:pt x="535020" y="335686"/>
                  </a:lnTo>
                  <a:lnTo>
                    <a:pt x="577545" y="306469"/>
                  </a:lnTo>
                  <a:lnTo>
                    <a:pt x="620257" y="277519"/>
                  </a:lnTo>
                  <a:lnTo>
                    <a:pt x="663155" y="248835"/>
                  </a:lnTo>
                  <a:lnTo>
                    <a:pt x="706236" y="220421"/>
                  </a:lnTo>
                  <a:lnTo>
                    <a:pt x="749499" y="192276"/>
                  </a:lnTo>
                  <a:lnTo>
                    <a:pt x="792943" y="164402"/>
                  </a:lnTo>
                  <a:lnTo>
                    <a:pt x="836565" y="136801"/>
                  </a:lnTo>
                  <a:lnTo>
                    <a:pt x="880365" y="109472"/>
                  </a:lnTo>
                  <a:lnTo>
                    <a:pt x="924339" y="82419"/>
                  </a:lnTo>
                  <a:lnTo>
                    <a:pt x="968488" y="55641"/>
                  </a:lnTo>
                  <a:lnTo>
                    <a:pt x="1012808" y="29141"/>
                  </a:lnTo>
                  <a:lnTo>
                    <a:pt x="1052242" y="8477"/>
                  </a:lnTo>
                  <a:lnTo>
                    <a:pt x="1094831" y="0"/>
                  </a:lnTo>
                  <a:lnTo>
                    <a:pt x="1115774" y="3571"/>
                  </a:lnTo>
                  <a:lnTo>
                    <a:pt x="1154466" y="22166"/>
                  </a:lnTo>
                  <a:lnTo>
                    <a:pt x="1215842" y="63835"/>
                  </a:lnTo>
                  <a:lnTo>
                    <a:pt x="2160252" y="711817"/>
                  </a:lnTo>
                  <a:lnTo>
                    <a:pt x="2225531" y="753341"/>
                  </a:lnTo>
                  <a:lnTo>
                    <a:pt x="2182872" y="780374"/>
                  </a:lnTo>
                  <a:lnTo>
                    <a:pt x="2140263" y="807574"/>
                  </a:lnTo>
                  <a:lnTo>
                    <a:pt x="2097702" y="834925"/>
                  </a:lnTo>
                  <a:lnTo>
                    <a:pt x="2055184" y="862415"/>
                  </a:lnTo>
                  <a:lnTo>
                    <a:pt x="2012704" y="890029"/>
                  </a:lnTo>
                  <a:lnTo>
                    <a:pt x="1970258" y="917754"/>
                  </a:lnTo>
                  <a:lnTo>
                    <a:pt x="1927842" y="945575"/>
                  </a:lnTo>
                  <a:lnTo>
                    <a:pt x="1885452" y="973480"/>
                  </a:lnTo>
                  <a:lnTo>
                    <a:pt x="1843083" y="1001454"/>
                  </a:lnTo>
                  <a:lnTo>
                    <a:pt x="1758393" y="1057554"/>
                  </a:lnTo>
                  <a:lnTo>
                    <a:pt x="1589080" y="1169975"/>
                  </a:lnTo>
                  <a:lnTo>
                    <a:pt x="1504390" y="1226075"/>
                  </a:lnTo>
                  <a:lnTo>
                    <a:pt x="1462021" y="1254049"/>
                  </a:lnTo>
                  <a:lnTo>
                    <a:pt x="1419631" y="1281954"/>
                  </a:lnTo>
                  <a:lnTo>
                    <a:pt x="1377215" y="1309776"/>
                  </a:lnTo>
                  <a:lnTo>
                    <a:pt x="1334770" y="1337501"/>
                  </a:lnTo>
                  <a:lnTo>
                    <a:pt x="1292290" y="1365115"/>
                  </a:lnTo>
                  <a:lnTo>
                    <a:pt x="1249772" y="1392605"/>
                  </a:lnTo>
                  <a:lnTo>
                    <a:pt x="1207211" y="1419957"/>
                  </a:lnTo>
                  <a:lnTo>
                    <a:pt x="1164603" y="1447156"/>
                  </a:lnTo>
                  <a:lnTo>
                    <a:pt x="1121943" y="1474190"/>
                  </a:lnTo>
                  <a:close/>
                </a:path>
              </a:pathLst>
            </a:custGeom>
            <a:solidFill>
              <a:srgbClr val="D5EAE3"/>
            </a:solidFill>
          </p:spPr>
          <p:txBody>
            <a:bodyPr wrap="square" lIns="0" tIns="0" rIns="0" bIns="0" rtlCol="0"/>
            <a:lstStyle/>
            <a:p>
              <a:endParaRPr dirty="0"/>
            </a:p>
          </p:txBody>
        </p:sp>
        <p:sp>
          <p:nvSpPr>
            <p:cNvPr id="17" name="object 17"/>
            <p:cNvSpPr/>
            <p:nvPr/>
          </p:nvSpPr>
          <p:spPr>
            <a:xfrm>
              <a:off x="1870413" y="5489593"/>
              <a:ext cx="1128395" cy="928369"/>
            </a:xfrm>
            <a:custGeom>
              <a:avLst/>
              <a:gdLst/>
              <a:ahLst/>
              <a:cxnLst/>
              <a:rect l="l" t="t" r="r" b="b"/>
              <a:pathLst>
                <a:path w="1128395" h="928370">
                  <a:moveTo>
                    <a:pt x="1116540" y="928027"/>
                  </a:moveTo>
                  <a:lnTo>
                    <a:pt x="1073673" y="898777"/>
                  </a:lnTo>
                  <a:lnTo>
                    <a:pt x="1029636" y="869677"/>
                  </a:lnTo>
                  <a:lnTo>
                    <a:pt x="984820" y="840675"/>
                  </a:lnTo>
                  <a:lnTo>
                    <a:pt x="894409" y="782772"/>
                  </a:lnTo>
                  <a:lnTo>
                    <a:pt x="849593" y="753770"/>
                  </a:lnTo>
                  <a:lnTo>
                    <a:pt x="805556" y="724669"/>
                  </a:lnTo>
                  <a:lnTo>
                    <a:pt x="762689" y="695418"/>
                  </a:lnTo>
                  <a:lnTo>
                    <a:pt x="722889" y="667744"/>
                  </a:lnTo>
                  <a:lnTo>
                    <a:pt x="683004" y="640184"/>
                  </a:lnTo>
                  <a:lnTo>
                    <a:pt x="642955" y="612859"/>
                  </a:lnTo>
                  <a:lnTo>
                    <a:pt x="602666" y="585890"/>
                  </a:lnTo>
                  <a:lnTo>
                    <a:pt x="562058" y="559398"/>
                  </a:lnTo>
                  <a:lnTo>
                    <a:pt x="521056" y="533502"/>
                  </a:lnTo>
                  <a:lnTo>
                    <a:pt x="477717" y="507113"/>
                  </a:lnTo>
                  <a:lnTo>
                    <a:pt x="433967" y="481165"/>
                  </a:lnTo>
                  <a:lnTo>
                    <a:pt x="390024" y="455410"/>
                  </a:lnTo>
                  <a:lnTo>
                    <a:pt x="346105" y="429595"/>
                  </a:lnTo>
                  <a:lnTo>
                    <a:pt x="302428" y="403469"/>
                  </a:lnTo>
                  <a:lnTo>
                    <a:pt x="259211" y="376782"/>
                  </a:lnTo>
                  <a:lnTo>
                    <a:pt x="216672" y="349282"/>
                  </a:lnTo>
                  <a:lnTo>
                    <a:pt x="175028" y="320720"/>
                  </a:lnTo>
                  <a:lnTo>
                    <a:pt x="134497" y="290842"/>
                  </a:lnTo>
                  <a:lnTo>
                    <a:pt x="95297" y="259400"/>
                  </a:lnTo>
                  <a:lnTo>
                    <a:pt x="57644" y="226141"/>
                  </a:lnTo>
                  <a:lnTo>
                    <a:pt x="21758" y="190816"/>
                  </a:lnTo>
                  <a:lnTo>
                    <a:pt x="427" y="149581"/>
                  </a:lnTo>
                  <a:lnTo>
                    <a:pt x="0" y="139289"/>
                  </a:lnTo>
                  <a:lnTo>
                    <a:pt x="159" y="128986"/>
                  </a:lnTo>
                  <a:lnTo>
                    <a:pt x="2653" y="0"/>
                  </a:lnTo>
                  <a:lnTo>
                    <a:pt x="50097" y="20963"/>
                  </a:lnTo>
                  <a:lnTo>
                    <a:pt x="97066" y="45552"/>
                  </a:lnTo>
                  <a:lnTo>
                    <a:pt x="143305" y="72006"/>
                  </a:lnTo>
                  <a:lnTo>
                    <a:pt x="188558" y="98562"/>
                  </a:lnTo>
                  <a:lnTo>
                    <a:pt x="232568" y="123458"/>
                  </a:lnTo>
                  <a:lnTo>
                    <a:pt x="279671" y="150442"/>
                  </a:lnTo>
                  <a:lnTo>
                    <a:pt x="325693" y="179199"/>
                  </a:lnTo>
                  <a:lnTo>
                    <a:pt x="370978" y="209129"/>
                  </a:lnTo>
                  <a:lnTo>
                    <a:pt x="415871" y="239631"/>
                  </a:lnTo>
                  <a:lnTo>
                    <a:pt x="458313" y="268648"/>
                  </a:lnTo>
                  <a:lnTo>
                    <a:pt x="500545" y="297608"/>
                  </a:lnTo>
                  <a:lnTo>
                    <a:pt x="584488" y="355386"/>
                  </a:lnTo>
                  <a:lnTo>
                    <a:pt x="709524" y="441814"/>
                  </a:lnTo>
                  <a:lnTo>
                    <a:pt x="875778" y="556925"/>
                  </a:lnTo>
                  <a:lnTo>
                    <a:pt x="959215" y="614566"/>
                  </a:lnTo>
                  <a:lnTo>
                    <a:pt x="1043158" y="672343"/>
                  </a:lnTo>
                  <a:lnTo>
                    <a:pt x="1085390" y="701303"/>
                  </a:lnTo>
                  <a:lnTo>
                    <a:pt x="1127832" y="730320"/>
                  </a:lnTo>
                  <a:lnTo>
                    <a:pt x="1120540" y="814909"/>
                  </a:lnTo>
                  <a:lnTo>
                    <a:pt x="1116933" y="863700"/>
                  </a:lnTo>
                  <a:lnTo>
                    <a:pt x="1115952" y="895228"/>
                  </a:lnTo>
                  <a:lnTo>
                    <a:pt x="1116540" y="928027"/>
                  </a:lnTo>
                  <a:close/>
                </a:path>
              </a:pathLst>
            </a:custGeom>
            <a:solidFill>
              <a:srgbClr val="9BCDC2"/>
            </a:solidFill>
          </p:spPr>
          <p:txBody>
            <a:bodyPr wrap="square" lIns="0" tIns="0" rIns="0" bIns="0" rtlCol="0"/>
            <a:lstStyle/>
            <a:p>
              <a:endParaRPr dirty="0"/>
            </a:p>
          </p:txBody>
        </p:sp>
        <p:sp>
          <p:nvSpPr>
            <p:cNvPr id="18" name="object 18"/>
            <p:cNvSpPr/>
            <p:nvPr/>
          </p:nvSpPr>
          <p:spPr>
            <a:xfrm>
              <a:off x="1876951" y="4864370"/>
              <a:ext cx="2189480" cy="1249680"/>
            </a:xfrm>
            <a:custGeom>
              <a:avLst/>
              <a:gdLst/>
              <a:ahLst/>
              <a:cxnLst/>
              <a:rect l="l" t="t" r="r" b="b"/>
              <a:pathLst>
                <a:path w="2189479" h="1249679">
                  <a:moveTo>
                    <a:pt x="1098153" y="1249418"/>
                  </a:moveTo>
                  <a:lnTo>
                    <a:pt x="0" y="624711"/>
                  </a:lnTo>
                  <a:lnTo>
                    <a:pt x="1091017" y="0"/>
                  </a:lnTo>
                  <a:lnTo>
                    <a:pt x="2189176" y="624701"/>
                  </a:lnTo>
                  <a:lnTo>
                    <a:pt x="1098153" y="1249418"/>
                  </a:lnTo>
                  <a:close/>
                </a:path>
              </a:pathLst>
            </a:custGeom>
            <a:solidFill>
              <a:srgbClr val="9FB8BD"/>
            </a:solidFill>
          </p:spPr>
          <p:txBody>
            <a:bodyPr wrap="square" lIns="0" tIns="0" rIns="0" bIns="0" rtlCol="0"/>
            <a:lstStyle/>
            <a:p>
              <a:endParaRPr dirty="0"/>
            </a:p>
          </p:txBody>
        </p:sp>
        <p:pic>
          <p:nvPicPr>
            <p:cNvPr id="19" name="object 19"/>
            <p:cNvPicPr/>
            <p:nvPr/>
          </p:nvPicPr>
          <p:blipFill>
            <a:blip r:embed="rId2" cstate="screen">
              <a:extLst>
                <a:ext uri="{28A0092B-C50C-407E-A947-70E740481C1C}">
                  <a14:useLocalDpi xmlns:a14="http://schemas.microsoft.com/office/drawing/2010/main"/>
                </a:ext>
              </a:extLst>
            </a:blip>
            <a:stretch>
              <a:fillRect/>
            </a:stretch>
          </p:blipFill>
          <p:spPr>
            <a:xfrm>
              <a:off x="1876952" y="4317284"/>
              <a:ext cx="2425304" cy="1947791"/>
            </a:xfrm>
            <a:prstGeom prst="rect">
              <a:avLst/>
            </a:prstGeom>
          </p:spPr>
        </p:pic>
        <p:sp>
          <p:nvSpPr>
            <p:cNvPr id="20" name="object 20"/>
            <p:cNvSpPr/>
            <p:nvPr/>
          </p:nvSpPr>
          <p:spPr>
            <a:xfrm>
              <a:off x="4383877" y="4446231"/>
              <a:ext cx="809625" cy="5080"/>
            </a:xfrm>
            <a:custGeom>
              <a:avLst/>
              <a:gdLst/>
              <a:ahLst/>
              <a:cxnLst/>
              <a:rect l="l" t="t" r="r" b="b"/>
              <a:pathLst>
                <a:path w="809625" h="5079">
                  <a:moveTo>
                    <a:pt x="809078" y="4800"/>
                  </a:moveTo>
                  <a:lnTo>
                    <a:pt x="0" y="4800"/>
                  </a:lnTo>
                  <a:lnTo>
                    <a:pt x="0" y="0"/>
                  </a:lnTo>
                  <a:lnTo>
                    <a:pt x="809078" y="0"/>
                  </a:lnTo>
                  <a:lnTo>
                    <a:pt x="809078" y="4800"/>
                  </a:lnTo>
                  <a:close/>
                </a:path>
              </a:pathLst>
            </a:custGeom>
            <a:solidFill>
              <a:srgbClr val="FFB542"/>
            </a:solidFill>
          </p:spPr>
          <p:txBody>
            <a:bodyPr wrap="square" lIns="0" tIns="0" rIns="0" bIns="0" rtlCol="0"/>
            <a:lstStyle/>
            <a:p>
              <a:endParaRPr dirty="0"/>
            </a:p>
          </p:txBody>
        </p:sp>
      </p:grpSp>
      <p:sp>
        <p:nvSpPr>
          <p:cNvPr id="21" name="object 21"/>
          <p:cNvSpPr txBox="1"/>
          <p:nvPr/>
        </p:nvSpPr>
        <p:spPr>
          <a:xfrm>
            <a:off x="4371176" y="4330318"/>
            <a:ext cx="1075084" cy="121187"/>
          </a:xfrm>
          <a:prstGeom prst="rect">
            <a:avLst/>
          </a:prstGeom>
        </p:spPr>
        <p:txBody>
          <a:bodyPr vert="horz" wrap="square" lIns="0" tIns="13335" rIns="0" bIns="0" rtlCol="0">
            <a:spAutoFit/>
          </a:bodyPr>
          <a:lstStyle/>
          <a:p>
            <a:pPr marL="12700">
              <a:lnSpc>
                <a:spcPct val="100000"/>
              </a:lnSpc>
              <a:spcBef>
                <a:spcPts val="105"/>
              </a:spcBef>
            </a:pPr>
            <a:r>
              <a:rPr lang="en" sz="700" b="1" spc="50" dirty="0">
                <a:solidFill>
                  <a:srgbClr val="FFB542"/>
                </a:solidFill>
                <a:latin typeface="Calibri"/>
                <a:cs typeface="Calibri"/>
              </a:rPr>
              <a:t>PASSWORDLESS,</a:t>
            </a:r>
            <a:endParaRPr lang="fr-FR" sz="700" b="1" dirty="0">
              <a:latin typeface="Calibri"/>
              <a:cs typeface="Calibri"/>
            </a:endParaRPr>
          </a:p>
        </p:txBody>
      </p:sp>
      <p:sp>
        <p:nvSpPr>
          <p:cNvPr id="22" name="object 22"/>
          <p:cNvSpPr txBox="1"/>
          <p:nvPr/>
        </p:nvSpPr>
        <p:spPr>
          <a:xfrm>
            <a:off x="4359687" y="4422188"/>
            <a:ext cx="1476147"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FFB542"/>
                </a:solidFill>
                <a:latin typeface="Calibri"/>
                <a:cs typeface="Calibri"/>
              </a:rPr>
              <a:t>STRONG AUTHENTICATION VIA</a:t>
            </a:r>
            <a:endParaRPr lang="fr-FR" sz="700" b="1" dirty="0">
              <a:latin typeface="Calibri"/>
              <a:cs typeface="Calibri"/>
            </a:endParaRPr>
          </a:p>
        </p:txBody>
      </p:sp>
      <p:sp>
        <p:nvSpPr>
          <p:cNvPr id="23" name="object 23"/>
          <p:cNvSpPr txBox="1"/>
          <p:nvPr/>
        </p:nvSpPr>
        <p:spPr>
          <a:xfrm>
            <a:off x="4371176" y="6176125"/>
            <a:ext cx="470558" cy="121187"/>
          </a:xfrm>
          <a:prstGeom prst="rect">
            <a:avLst/>
          </a:prstGeom>
        </p:spPr>
        <p:txBody>
          <a:bodyPr vert="horz" wrap="square" lIns="0" tIns="13335" rIns="0" bIns="0" rtlCol="0">
            <a:spAutoFit/>
          </a:bodyPr>
          <a:lstStyle/>
          <a:p>
            <a:pPr marL="12700">
              <a:lnSpc>
                <a:spcPct val="100000"/>
              </a:lnSpc>
              <a:spcBef>
                <a:spcPts val="105"/>
              </a:spcBef>
            </a:pPr>
            <a:r>
              <a:rPr lang="en" sz="700" b="1" spc="-10" dirty="0">
                <a:solidFill>
                  <a:srgbClr val="752B8E"/>
                </a:solidFill>
                <a:latin typeface="Calibri"/>
                <a:cs typeface="Calibri"/>
              </a:rPr>
              <a:t>EVERYWHERE</a:t>
            </a:r>
            <a:endParaRPr lang="fr-FR" sz="700" b="1" dirty="0">
              <a:latin typeface="Calibri"/>
              <a:cs typeface="Calibri"/>
            </a:endParaRPr>
          </a:p>
        </p:txBody>
      </p:sp>
      <p:sp>
        <p:nvSpPr>
          <p:cNvPr id="24" name="object 24"/>
          <p:cNvSpPr txBox="1"/>
          <p:nvPr/>
        </p:nvSpPr>
        <p:spPr>
          <a:xfrm>
            <a:off x="4371175" y="5846260"/>
            <a:ext cx="1028195"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PASSWORDS</a:t>
            </a:r>
            <a:endParaRPr lang="fr-FR" sz="700" b="1" dirty="0">
              <a:latin typeface="Calibri"/>
              <a:cs typeface="Calibri"/>
            </a:endParaRPr>
          </a:p>
        </p:txBody>
      </p:sp>
      <p:sp>
        <p:nvSpPr>
          <p:cNvPr id="25" name="object 25"/>
          <p:cNvSpPr txBox="1"/>
          <p:nvPr/>
        </p:nvSpPr>
        <p:spPr>
          <a:xfrm>
            <a:off x="4371176" y="5878460"/>
            <a:ext cx="1183094" cy="317779"/>
          </a:xfrm>
          <a:prstGeom prst="rect">
            <a:avLst/>
          </a:prstGeom>
        </p:spPr>
        <p:txBody>
          <a:bodyPr vert="horz" wrap="square" lIns="0" tIns="12065" rIns="0" bIns="0" rtlCol="0">
            <a:spAutoFit/>
          </a:bodyPr>
          <a:lstStyle/>
          <a:p>
            <a:pPr marL="12700" marR="5080">
              <a:lnSpc>
                <a:spcPct val="144600"/>
              </a:lnSpc>
              <a:spcBef>
                <a:spcPts val="95"/>
              </a:spcBef>
            </a:pPr>
            <a:r>
              <a:rPr lang="en" sz="700" b="1" u="sng" dirty="0">
                <a:solidFill>
                  <a:srgbClr val="752B8E"/>
                </a:solidFill>
                <a:uFill>
                  <a:solidFill>
                    <a:srgbClr val="752B8E"/>
                  </a:solidFill>
                </a:uFill>
                <a:latin typeface="Calibri"/>
                <a:cs typeface="Calibri"/>
              </a:rPr>
              <a:t>UNIQUE </a:t>
            </a:r>
            <a:r>
              <a:rPr lang="en" sz="700" b="1" dirty="0">
                <a:solidFill>
                  <a:srgbClr val="752B8E"/>
                </a:solidFill>
                <a:latin typeface="Calibri"/>
                <a:cs typeface="Calibri"/>
              </a:rPr>
              <a:t>BUT SIMPLE </a:t>
            </a:r>
            <a:r>
              <a:rPr lang="en" sz="700" b="1" u="sng" dirty="0">
                <a:solidFill>
                  <a:srgbClr val="752B8E"/>
                </a:solidFill>
                <a:uFill>
                  <a:solidFill>
                    <a:srgbClr val="752B8E"/>
                  </a:solidFill>
                </a:uFill>
                <a:latin typeface="Calibri"/>
                <a:cs typeface="Calibri"/>
              </a:rPr>
              <a:t>ONE </a:t>
            </a:r>
            <a:r>
              <a:rPr lang="en" sz="700" b="1" spc="-10" dirty="0">
                <a:solidFill>
                  <a:srgbClr val="752B8E"/>
                </a:solidFill>
                <a:latin typeface="Calibri"/>
                <a:cs typeface="Calibri"/>
              </a:rPr>
              <a:t>PASSWORD</a:t>
            </a:r>
            <a:endParaRPr lang="fr-FR" sz="700" b="1" dirty="0">
              <a:latin typeface="Calibri"/>
              <a:cs typeface="Calibri"/>
            </a:endParaRPr>
          </a:p>
        </p:txBody>
      </p:sp>
      <p:sp>
        <p:nvSpPr>
          <p:cNvPr id="26" name="object 26"/>
          <p:cNvSpPr/>
          <p:nvPr/>
        </p:nvSpPr>
        <p:spPr>
          <a:xfrm>
            <a:off x="4842447" y="5789457"/>
            <a:ext cx="303100" cy="5080"/>
          </a:xfrm>
          <a:custGeom>
            <a:avLst/>
            <a:gdLst/>
            <a:ahLst/>
            <a:cxnLst/>
            <a:rect l="l" t="t" r="r" b="b"/>
            <a:pathLst>
              <a:path w="229870" h="5079">
                <a:moveTo>
                  <a:pt x="229382" y="4800"/>
                </a:moveTo>
                <a:lnTo>
                  <a:pt x="0" y="4800"/>
                </a:lnTo>
                <a:lnTo>
                  <a:pt x="0" y="0"/>
                </a:lnTo>
                <a:lnTo>
                  <a:pt x="229382" y="0"/>
                </a:lnTo>
                <a:lnTo>
                  <a:pt x="229382" y="4800"/>
                </a:lnTo>
                <a:close/>
              </a:path>
            </a:pathLst>
          </a:custGeom>
          <a:solidFill>
            <a:srgbClr val="752B8E"/>
          </a:solidFill>
        </p:spPr>
        <p:txBody>
          <a:bodyPr wrap="square" lIns="0" tIns="0" rIns="0" bIns="0" rtlCol="0"/>
          <a:lstStyle/>
          <a:p>
            <a:endParaRPr lang="fr-FR" sz="700" b="1" dirty="0"/>
          </a:p>
        </p:txBody>
      </p:sp>
      <p:sp>
        <p:nvSpPr>
          <p:cNvPr id="27" name="object 27"/>
          <p:cNvSpPr txBox="1"/>
          <p:nvPr/>
        </p:nvSpPr>
        <p:spPr>
          <a:xfrm>
            <a:off x="4371175" y="5591247"/>
            <a:ext cx="1028195"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PASSWORDS</a:t>
            </a:r>
            <a:endParaRPr lang="fr-FR" sz="700" b="1" dirty="0">
              <a:latin typeface="Calibri"/>
              <a:cs typeface="Calibri"/>
            </a:endParaRPr>
          </a:p>
        </p:txBody>
      </p:sp>
      <p:sp>
        <p:nvSpPr>
          <p:cNvPr id="28" name="object 28"/>
          <p:cNvSpPr txBox="1"/>
          <p:nvPr/>
        </p:nvSpPr>
        <p:spPr>
          <a:xfrm>
            <a:off x="4371175" y="5673530"/>
            <a:ext cx="941117"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UNIQUE AND STRONG</a:t>
            </a:r>
            <a:endParaRPr lang="fr-FR" sz="700" b="1" dirty="0">
              <a:latin typeface="Calibri"/>
              <a:cs typeface="Calibri"/>
            </a:endParaRPr>
          </a:p>
        </p:txBody>
      </p:sp>
      <p:sp>
        <p:nvSpPr>
          <p:cNvPr id="29" name="object 29"/>
          <p:cNvSpPr txBox="1"/>
          <p:nvPr/>
        </p:nvSpPr>
        <p:spPr>
          <a:xfrm>
            <a:off x="4371176" y="5336233"/>
            <a:ext cx="1523035"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UNIQUE PASSWORDS,</a:t>
            </a:r>
            <a:endParaRPr lang="fr-FR" sz="700" b="1" dirty="0">
              <a:latin typeface="Calibri"/>
              <a:cs typeface="Calibri"/>
            </a:endParaRPr>
          </a:p>
        </p:txBody>
      </p:sp>
      <p:sp>
        <p:nvSpPr>
          <p:cNvPr id="30" name="object 30"/>
          <p:cNvSpPr txBox="1"/>
          <p:nvPr/>
        </p:nvSpPr>
        <p:spPr>
          <a:xfrm>
            <a:off x="4371175" y="5418516"/>
            <a:ext cx="1520523" cy="121187"/>
          </a:xfrm>
          <a:prstGeom prst="rect">
            <a:avLst/>
          </a:prstGeom>
        </p:spPr>
        <p:txBody>
          <a:bodyPr vert="horz" wrap="square" lIns="0" tIns="13335" rIns="0" bIns="0" rtlCol="0">
            <a:spAutoFit/>
          </a:bodyPr>
          <a:lstStyle/>
          <a:p>
            <a:pPr marL="12700">
              <a:lnSpc>
                <a:spcPct val="100000"/>
              </a:lnSpc>
              <a:spcBef>
                <a:spcPts val="105"/>
              </a:spcBef>
            </a:pPr>
            <a:r>
              <a:rPr lang="en" sz="700" b="1" spc="70" dirty="0">
                <a:solidFill>
                  <a:srgbClr val="752B8E"/>
                </a:solidFill>
                <a:latin typeface="Calibri"/>
                <a:cs typeface="Calibri"/>
              </a:rPr>
              <a:t>STRONG AND </a:t>
            </a:r>
            <a:r>
              <a:rPr lang="en" sz="700" b="1" u="sng" dirty="0">
                <a:solidFill>
                  <a:srgbClr val="752B8E"/>
                </a:solidFill>
                <a:uFill>
                  <a:solidFill>
                    <a:srgbClr val="752B8E"/>
                  </a:solidFill>
                </a:uFill>
                <a:latin typeface="Calibri"/>
                <a:cs typeface="Calibri"/>
              </a:rPr>
              <a:t>MANAGERIAL</a:t>
            </a:r>
            <a:endParaRPr lang="fr-FR" sz="700" b="1" dirty="0">
              <a:latin typeface="Calibri"/>
              <a:cs typeface="Calibri"/>
            </a:endParaRPr>
          </a:p>
        </p:txBody>
      </p:sp>
      <p:sp>
        <p:nvSpPr>
          <p:cNvPr id="31" name="object 31"/>
          <p:cNvSpPr txBox="1"/>
          <p:nvPr/>
        </p:nvSpPr>
        <p:spPr>
          <a:xfrm>
            <a:off x="4371176" y="5006509"/>
            <a:ext cx="1851254"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0A6868"/>
                </a:solidFill>
                <a:latin typeface="Calibri"/>
                <a:cs typeface="Calibri"/>
              </a:rPr>
              <a:t>UNIQUE, STRONG PASSWORDS</a:t>
            </a:r>
            <a:endParaRPr lang="fr-FR" sz="700" b="1" dirty="0">
              <a:latin typeface="Calibri"/>
              <a:cs typeface="Calibri"/>
            </a:endParaRPr>
          </a:p>
        </p:txBody>
      </p:sp>
      <p:sp>
        <p:nvSpPr>
          <p:cNvPr id="32" name="object 32"/>
          <p:cNvSpPr txBox="1"/>
          <p:nvPr/>
        </p:nvSpPr>
        <p:spPr>
          <a:xfrm>
            <a:off x="4371176" y="5088792"/>
            <a:ext cx="1685470"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en" sz="700" b="1" u="sng" dirty="0">
                <a:solidFill>
                  <a:srgbClr val="0A6868"/>
                </a:solidFill>
                <a:uFill>
                  <a:solidFill>
                    <a:srgbClr val="0A6868"/>
                  </a:solidFill>
                </a:uFill>
                <a:latin typeface="Calibri"/>
                <a:cs typeface="Calibri"/>
              </a:rPr>
              <a:t>+ AUTHENTICATION VIA SMS</a:t>
            </a:r>
            <a:endParaRPr lang="fr-FR" sz="700" b="1" dirty="0">
              <a:latin typeface="Calibri"/>
              <a:cs typeface="Calibri"/>
            </a:endParaRPr>
          </a:p>
        </p:txBody>
      </p:sp>
      <p:sp>
        <p:nvSpPr>
          <p:cNvPr id="33" name="object 33"/>
          <p:cNvSpPr txBox="1"/>
          <p:nvPr/>
        </p:nvSpPr>
        <p:spPr>
          <a:xfrm>
            <a:off x="4357867" y="4457651"/>
            <a:ext cx="1519505" cy="326180"/>
          </a:xfrm>
          <a:prstGeom prst="rect">
            <a:avLst/>
          </a:prstGeom>
        </p:spPr>
        <p:txBody>
          <a:bodyPr vert="horz" wrap="square" lIns="0" tIns="12700" rIns="0" bIns="0" rtlCol="0">
            <a:spAutoFit/>
          </a:bodyPr>
          <a:lstStyle/>
          <a:p>
            <a:pPr marL="12700" marR="5080">
              <a:lnSpc>
                <a:spcPct val="148800"/>
              </a:lnSpc>
              <a:spcBef>
                <a:spcPts val="100"/>
              </a:spcBef>
            </a:pPr>
            <a:r>
              <a:rPr lang="en" sz="700" b="1" dirty="0">
                <a:solidFill>
                  <a:srgbClr val="FFB542"/>
                </a:solidFill>
                <a:latin typeface="Calibri"/>
                <a:cs typeface="Calibri"/>
              </a:rPr>
              <a:t>DEVICE+ (PIN/BIOMETRICS) </a:t>
            </a:r>
            <a:r>
              <a:rPr lang="en" sz="700" b="1" dirty="0">
                <a:solidFill>
                  <a:srgbClr val="0A6868"/>
                </a:solidFill>
                <a:latin typeface="Calibri"/>
                <a:cs typeface="Calibri"/>
              </a:rPr>
              <a:t>STRONG, UNIQUE PASSWORDS</a:t>
            </a:r>
            <a:endParaRPr lang="fr-FR" sz="700" b="1" dirty="0">
              <a:latin typeface="Calibri"/>
              <a:cs typeface="Calibri"/>
            </a:endParaRPr>
          </a:p>
        </p:txBody>
      </p:sp>
      <p:sp>
        <p:nvSpPr>
          <p:cNvPr id="34" name="object 34"/>
          <p:cNvSpPr txBox="1"/>
          <p:nvPr/>
        </p:nvSpPr>
        <p:spPr>
          <a:xfrm>
            <a:off x="4371175" y="4747273"/>
            <a:ext cx="1721473"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en" sz="700" b="1" u="sng" dirty="0">
                <a:solidFill>
                  <a:srgbClr val="0A6868"/>
                </a:solidFill>
                <a:uFill>
                  <a:solidFill>
                    <a:srgbClr val="0A6868"/>
                  </a:solidFill>
                </a:uFill>
                <a:latin typeface="Calibri"/>
                <a:cs typeface="Calibri"/>
              </a:rPr>
              <a:t>+ AN AUTHENTIC. VIA APP </a:t>
            </a:r>
            <a:endParaRPr lang="fr-FR" sz="700" b="1" dirty="0">
              <a:latin typeface="Calibri"/>
              <a:cs typeface="Calibri"/>
            </a:endParaRPr>
          </a:p>
        </p:txBody>
      </p:sp>
      <p:sp>
        <p:nvSpPr>
          <p:cNvPr id="35" name="object 35"/>
          <p:cNvSpPr txBox="1"/>
          <p:nvPr/>
        </p:nvSpPr>
        <p:spPr>
          <a:xfrm>
            <a:off x="5693076" y="5666250"/>
            <a:ext cx="566847" cy="226280"/>
          </a:xfrm>
          <a:prstGeom prst="rect">
            <a:avLst/>
          </a:prstGeom>
        </p:spPr>
        <p:txBody>
          <a:bodyPr vert="horz" wrap="square" lIns="0" tIns="50165" rIns="0" bIns="0" rtlCol="0">
            <a:spAutoFit/>
          </a:bodyPr>
          <a:lstStyle/>
          <a:p>
            <a:pPr marL="12700" marR="5080">
              <a:lnSpc>
                <a:spcPct val="78300"/>
              </a:lnSpc>
              <a:spcBef>
                <a:spcPts val="395"/>
              </a:spcBef>
            </a:pPr>
            <a:r>
              <a:rPr lang="en" sz="700" b="1" spc="85" dirty="0">
                <a:solidFill>
                  <a:srgbClr val="878787"/>
                </a:solidFill>
                <a:latin typeface="Calibri"/>
                <a:cs typeface="Calibri"/>
              </a:rPr>
              <a:t>OTHER SITES</a:t>
            </a:r>
            <a:endParaRPr lang="fr-FR" sz="700" b="1" dirty="0">
              <a:latin typeface="Calibri"/>
              <a:cs typeface="Calibri"/>
            </a:endParaRPr>
          </a:p>
        </p:txBody>
      </p:sp>
      <p:sp>
        <p:nvSpPr>
          <p:cNvPr id="36" name="object 36"/>
          <p:cNvSpPr txBox="1"/>
          <p:nvPr/>
        </p:nvSpPr>
        <p:spPr>
          <a:xfrm>
            <a:off x="5926889" y="4440424"/>
            <a:ext cx="603656" cy="473399"/>
          </a:xfrm>
          <a:prstGeom prst="rect">
            <a:avLst/>
          </a:prstGeom>
        </p:spPr>
        <p:txBody>
          <a:bodyPr vert="horz" wrap="square" lIns="0" tIns="50165" rIns="0" bIns="0" rtlCol="0">
            <a:spAutoFit/>
          </a:bodyPr>
          <a:lstStyle/>
          <a:p>
            <a:pPr marL="12700" marR="5080">
              <a:lnSpc>
                <a:spcPct val="78300"/>
              </a:lnSpc>
              <a:spcBef>
                <a:spcPts val="395"/>
              </a:spcBef>
            </a:pPr>
            <a:r>
              <a:rPr lang="en" sz="700" b="1" dirty="0">
                <a:solidFill>
                  <a:srgbClr val="878787"/>
                </a:solidFill>
                <a:latin typeface="Calibri"/>
                <a:cs typeface="Calibri"/>
              </a:rPr>
              <a:t>MAILBOX, SOCIAL NETWORKS AND BANK ACCOUNT</a:t>
            </a:r>
            <a:endParaRPr lang="fr-FR" sz="700" b="1" dirty="0">
              <a:latin typeface="Calibri"/>
              <a:cs typeface="Calibri"/>
            </a:endParaRPr>
          </a:p>
        </p:txBody>
      </p:sp>
      <p:grpSp>
        <p:nvGrpSpPr>
          <p:cNvPr id="37" name="object 37"/>
          <p:cNvGrpSpPr/>
          <p:nvPr/>
        </p:nvGrpSpPr>
        <p:grpSpPr>
          <a:xfrm>
            <a:off x="1585642" y="3710992"/>
            <a:ext cx="10368915" cy="6809105"/>
            <a:chOff x="1585642" y="3710992"/>
            <a:chExt cx="10368915" cy="6809105"/>
          </a:xfrm>
        </p:grpSpPr>
        <p:sp>
          <p:nvSpPr>
            <p:cNvPr id="38" name="object 38"/>
            <p:cNvSpPr/>
            <p:nvPr/>
          </p:nvSpPr>
          <p:spPr>
            <a:xfrm>
              <a:off x="5584546" y="5355974"/>
              <a:ext cx="43180" cy="963294"/>
            </a:xfrm>
            <a:custGeom>
              <a:avLst/>
              <a:gdLst/>
              <a:ahLst/>
              <a:cxnLst/>
              <a:rect l="l" t="t" r="r" b="b"/>
              <a:pathLst>
                <a:path w="43179" h="963295">
                  <a:moveTo>
                    <a:pt x="0" y="0"/>
                  </a:moveTo>
                  <a:lnTo>
                    <a:pt x="26087" y="0"/>
                  </a:lnTo>
                  <a:lnTo>
                    <a:pt x="35314" y="0"/>
                  </a:lnTo>
                  <a:lnTo>
                    <a:pt x="42792" y="7373"/>
                  </a:lnTo>
                  <a:lnTo>
                    <a:pt x="42792" y="16459"/>
                  </a:lnTo>
                  <a:lnTo>
                    <a:pt x="42792" y="946840"/>
                  </a:lnTo>
                  <a:lnTo>
                    <a:pt x="42792" y="955929"/>
                  </a:lnTo>
                  <a:lnTo>
                    <a:pt x="35314" y="963300"/>
                  </a:lnTo>
                  <a:lnTo>
                    <a:pt x="26087" y="963300"/>
                  </a:lnTo>
                  <a:lnTo>
                    <a:pt x="0" y="963300"/>
                  </a:lnTo>
                </a:path>
              </a:pathLst>
            </a:custGeom>
            <a:ln w="13920">
              <a:solidFill>
                <a:srgbClr val="878787"/>
              </a:solidFill>
            </a:ln>
          </p:spPr>
          <p:txBody>
            <a:bodyPr wrap="square" lIns="0" tIns="0" rIns="0" bIns="0" rtlCol="0"/>
            <a:lstStyle/>
            <a:p>
              <a:endParaRPr dirty="0"/>
            </a:p>
          </p:txBody>
        </p:sp>
        <p:sp>
          <p:nvSpPr>
            <p:cNvPr id="39" name="object 39"/>
            <p:cNvSpPr/>
            <p:nvPr/>
          </p:nvSpPr>
          <p:spPr>
            <a:xfrm>
              <a:off x="5833365" y="4322721"/>
              <a:ext cx="43180" cy="961390"/>
            </a:xfrm>
            <a:custGeom>
              <a:avLst/>
              <a:gdLst/>
              <a:ahLst/>
              <a:cxnLst/>
              <a:rect l="l" t="t" r="r" b="b"/>
              <a:pathLst>
                <a:path w="43179" h="961389">
                  <a:moveTo>
                    <a:pt x="0" y="0"/>
                  </a:moveTo>
                  <a:lnTo>
                    <a:pt x="26087" y="0"/>
                  </a:lnTo>
                  <a:lnTo>
                    <a:pt x="35314" y="0"/>
                  </a:lnTo>
                  <a:lnTo>
                    <a:pt x="42792" y="7373"/>
                  </a:lnTo>
                  <a:lnTo>
                    <a:pt x="42792" y="16459"/>
                  </a:lnTo>
                  <a:lnTo>
                    <a:pt x="42792" y="944868"/>
                  </a:lnTo>
                  <a:lnTo>
                    <a:pt x="42792" y="953956"/>
                  </a:lnTo>
                  <a:lnTo>
                    <a:pt x="35314" y="961327"/>
                  </a:lnTo>
                  <a:lnTo>
                    <a:pt x="26087" y="961327"/>
                  </a:lnTo>
                  <a:lnTo>
                    <a:pt x="0" y="961327"/>
                  </a:lnTo>
                </a:path>
              </a:pathLst>
            </a:custGeom>
            <a:ln w="13920">
              <a:solidFill>
                <a:srgbClr val="878787"/>
              </a:solidFill>
            </a:ln>
          </p:spPr>
          <p:txBody>
            <a:bodyPr wrap="square" lIns="0" tIns="0" rIns="0" bIns="0" rtlCol="0"/>
            <a:lstStyle/>
            <a:p>
              <a:endParaRPr dirty="0"/>
            </a:p>
          </p:txBody>
        </p:sp>
        <p:sp>
          <p:nvSpPr>
            <p:cNvPr id="40" name="object 40"/>
            <p:cNvSpPr/>
            <p:nvPr/>
          </p:nvSpPr>
          <p:spPr>
            <a:xfrm>
              <a:off x="1921428" y="3963667"/>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1" name="object 41"/>
            <p:cNvPicPr/>
            <p:nvPr/>
          </p:nvPicPr>
          <p:blipFill>
            <a:blip r:embed="rId3" cstate="screen">
              <a:extLst>
                <a:ext uri="{28A0092B-C50C-407E-A947-70E740481C1C}">
                  <a14:useLocalDpi xmlns:a14="http://schemas.microsoft.com/office/drawing/2010/main"/>
                </a:ext>
              </a:extLst>
            </a:blip>
            <a:stretch>
              <a:fillRect/>
            </a:stretch>
          </p:blipFill>
          <p:spPr>
            <a:xfrm>
              <a:off x="5312314" y="3853428"/>
              <a:ext cx="379506" cy="90800"/>
            </a:xfrm>
            <a:prstGeom prst="rect">
              <a:avLst/>
            </a:prstGeom>
          </p:spPr>
        </p:pic>
        <p:sp>
          <p:nvSpPr>
            <p:cNvPr id="42" name="object 42"/>
            <p:cNvSpPr/>
            <p:nvPr/>
          </p:nvSpPr>
          <p:spPr>
            <a:xfrm>
              <a:off x="4317492" y="396367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9BCCC1"/>
            </a:solidFill>
          </p:spPr>
          <p:txBody>
            <a:bodyPr wrap="square" lIns="0" tIns="0" rIns="0" bIns="0" rtlCol="0"/>
            <a:lstStyle/>
            <a:p>
              <a:endParaRPr dirty="0"/>
            </a:p>
          </p:txBody>
        </p:sp>
        <p:sp>
          <p:nvSpPr>
            <p:cNvPr id="43" name="object 43"/>
            <p:cNvSpPr/>
            <p:nvPr/>
          </p:nvSpPr>
          <p:spPr>
            <a:xfrm>
              <a:off x="4306900" y="3963667"/>
              <a:ext cx="27305" cy="27940"/>
            </a:xfrm>
            <a:custGeom>
              <a:avLst/>
              <a:gdLst/>
              <a:ahLst/>
              <a:cxnLst/>
              <a:rect l="l" t="t" r="r" b="b"/>
              <a:pathLst>
                <a:path w="27304" h="27939">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44" name="object 44"/>
            <p:cNvSpPr/>
            <p:nvPr/>
          </p:nvSpPr>
          <p:spPr>
            <a:xfrm>
              <a:off x="4282556" y="3941068"/>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45" name="object 45"/>
            <p:cNvSpPr/>
            <p:nvPr/>
          </p:nvSpPr>
          <p:spPr>
            <a:xfrm>
              <a:off x="4275593" y="3934210"/>
              <a:ext cx="87630" cy="86360"/>
            </a:xfrm>
            <a:custGeom>
              <a:avLst/>
              <a:gdLst/>
              <a:ahLst/>
              <a:cxnLst/>
              <a:rect l="l" t="t" r="r" b="b"/>
              <a:pathLst>
                <a:path w="87629" h="86360">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60">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4" cstate="screen">
              <a:extLst>
                <a:ext uri="{28A0092B-C50C-407E-A947-70E740481C1C}">
                  <a14:useLocalDpi xmlns:a14="http://schemas.microsoft.com/office/drawing/2010/main"/>
                </a:ext>
              </a:extLst>
            </a:blip>
            <a:stretch>
              <a:fillRect/>
            </a:stretch>
          </p:blipFill>
          <p:spPr>
            <a:xfrm>
              <a:off x="1777079" y="3913175"/>
              <a:ext cx="170737" cy="114293"/>
            </a:xfrm>
            <a:prstGeom prst="rect">
              <a:avLst/>
            </a:prstGeom>
          </p:spPr>
        </p:pic>
        <p:sp>
          <p:nvSpPr>
            <p:cNvPr id="47" name="object 47"/>
            <p:cNvSpPr/>
            <p:nvPr/>
          </p:nvSpPr>
          <p:spPr>
            <a:xfrm>
              <a:off x="4235069" y="3913180"/>
              <a:ext cx="170815" cy="114300"/>
            </a:xfrm>
            <a:custGeom>
              <a:avLst/>
              <a:gdLst/>
              <a:ahLst/>
              <a:cxnLst/>
              <a:rect l="l" t="t" r="r" b="b"/>
              <a:pathLst>
                <a:path w="170814" h="114300">
                  <a:moveTo>
                    <a:pt x="170726" y="69608"/>
                  </a:moveTo>
                  <a:lnTo>
                    <a:pt x="169227" y="60845"/>
                  </a:lnTo>
                  <a:lnTo>
                    <a:pt x="164782" y="52641"/>
                  </a:lnTo>
                  <a:lnTo>
                    <a:pt x="157543" y="45161"/>
                  </a:lnTo>
                  <a:lnTo>
                    <a:pt x="147637" y="38557"/>
                  </a:lnTo>
                  <a:lnTo>
                    <a:pt x="147637" y="33743"/>
                  </a:lnTo>
                  <a:lnTo>
                    <a:pt x="110070" y="2565"/>
                  </a:lnTo>
                  <a:lnTo>
                    <a:pt x="85369" y="0"/>
                  </a:lnTo>
                  <a:lnTo>
                    <a:pt x="60655" y="2565"/>
                  </a:lnTo>
                  <a:lnTo>
                    <a:pt x="40919"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26" y="69608"/>
                  </a:lnTo>
                  <a:close/>
                </a:path>
              </a:pathLst>
            </a:custGeom>
            <a:solidFill>
              <a:srgbClr val="FFFFFF"/>
            </a:solidFill>
          </p:spPr>
          <p:txBody>
            <a:bodyPr wrap="square" lIns="0" tIns="0" rIns="0" bIns="0" rtlCol="0"/>
            <a:lstStyle/>
            <a:p>
              <a:endParaRPr dirty="0"/>
            </a:p>
          </p:txBody>
        </p:sp>
        <p:sp>
          <p:nvSpPr>
            <p:cNvPr id="48" name="object 48"/>
            <p:cNvSpPr/>
            <p:nvPr/>
          </p:nvSpPr>
          <p:spPr>
            <a:xfrm>
              <a:off x="4243413" y="3956767"/>
              <a:ext cx="154305" cy="62865"/>
            </a:xfrm>
            <a:custGeom>
              <a:avLst/>
              <a:gdLst/>
              <a:ahLst/>
              <a:cxnLst/>
              <a:rect l="l" t="t" r="r" b="b"/>
              <a:pathLst>
                <a:path w="154304" h="62864">
                  <a:moveTo>
                    <a:pt x="153962" y="27673"/>
                  </a:moveTo>
                  <a:lnTo>
                    <a:pt x="153911" y="23901"/>
                  </a:lnTo>
                  <a:lnTo>
                    <a:pt x="153873" y="23660"/>
                  </a:lnTo>
                  <a:lnTo>
                    <a:pt x="151612" y="16916"/>
                  </a:lnTo>
                  <a:lnTo>
                    <a:pt x="146862" y="10655"/>
                  </a:lnTo>
                  <a:lnTo>
                    <a:pt x="139890" y="4978"/>
                  </a:lnTo>
                  <a:lnTo>
                    <a:pt x="130937" y="12"/>
                  </a:lnTo>
                  <a:lnTo>
                    <a:pt x="130937" y="19316"/>
                  </a:lnTo>
                  <a:lnTo>
                    <a:pt x="126695" y="29260"/>
                  </a:lnTo>
                  <a:lnTo>
                    <a:pt x="115150" y="37363"/>
                  </a:lnTo>
                  <a:lnTo>
                    <a:pt x="98005" y="42837"/>
                  </a:lnTo>
                  <a:lnTo>
                    <a:pt x="77025" y="44843"/>
                  </a:lnTo>
                  <a:lnTo>
                    <a:pt x="56032" y="42837"/>
                  </a:lnTo>
                  <a:lnTo>
                    <a:pt x="38900" y="37363"/>
                  </a:lnTo>
                  <a:lnTo>
                    <a:pt x="27355" y="29260"/>
                  </a:lnTo>
                  <a:lnTo>
                    <a:pt x="23114" y="19316"/>
                  </a:lnTo>
                  <a:lnTo>
                    <a:pt x="23114" y="0"/>
                  </a:lnTo>
                  <a:lnTo>
                    <a:pt x="14160" y="4965"/>
                  </a:lnTo>
                  <a:lnTo>
                    <a:pt x="7188" y="10642"/>
                  </a:lnTo>
                  <a:lnTo>
                    <a:pt x="14160" y="4978"/>
                  </a:lnTo>
                  <a:lnTo>
                    <a:pt x="7188" y="10655"/>
                  </a:lnTo>
                  <a:lnTo>
                    <a:pt x="2438" y="16916"/>
                  </a:lnTo>
                  <a:lnTo>
                    <a:pt x="165" y="23647"/>
                  </a:lnTo>
                  <a:lnTo>
                    <a:pt x="0" y="26022"/>
                  </a:lnTo>
                  <a:lnTo>
                    <a:pt x="88" y="27673"/>
                  </a:lnTo>
                  <a:lnTo>
                    <a:pt x="7048" y="41275"/>
                  </a:lnTo>
                  <a:lnTo>
                    <a:pt x="10426" y="43522"/>
                  </a:lnTo>
                  <a:lnTo>
                    <a:pt x="23710" y="52336"/>
                  </a:lnTo>
                  <a:lnTo>
                    <a:pt x="47790" y="59766"/>
                  </a:lnTo>
                  <a:lnTo>
                    <a:pt x="76962" y="62484"/>
                  </a:lnTo>
                  <a:lnTo>
                    <a:pt x="106248" y="59766"/>
                  </a:lnTo>
                  <a:lnTo>
                    <a:pt x="130327" y="52336"/>
                  </a:lnTo>
                  <a:lnTo>
                    <a:pt x="146989" y="41287"/>
                  </a:lnTo>
                  <a:lnTo>
                    <a:pt x="153962" y="27673"/>
                  </a:lnTo>
                  <a:close/>
                </a:path>
              </a:pathLst>
            </a:custGeom>
            <a:solidFill>
              <a:srgbClr val="D6EAE2"/>
            </a:solidFill>
          </p:spPr>
          <p:txBody>
            <a:bodyPr wrap="square" lIns="0" tIns="0" rIns="0" bIns="0" rtlCol="0"/>
            <a:lstStyle/>
            <a:p>
              <a:endParaRPr dirty="0"/>
            </a:p>
          </p:txBody>
        </p:sp>
        <p:sp>
          <p:nvSpPr>
            <p:cNvPr id="49" name="object 49"/>
            <p:cNvSpPr/>
            <p:nvPr/>
          </p:nvSpPr>
          <p:spPr>
            <a:xfrm>
              <a:off x="4266533" y="3946923"/>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50" name="object 50"/>
            <p:cNvSpPr/>
            <p:nvPr/>
          </p:nvSpPr>
          <p:spPr>
            <a:xfrm>
              <a:off x="4266533" y="3921406"/>
              <a:ext cx="107950" cy="51435"/>
            </a:xfrm>
            <a:custGeom>
              <a:avLst/>
              <a:gdLst/>
              <a:ahLst/>
              <a:cxnLst/>
              <a:rect l="l" t="t" r="r" b="b"/>
              <a:pathLst>
                <a:path w="107950" h="51435">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51" name="object 51"/>
            <p:cNvSpPr/>
            <p:nvPr/>
          </p:nvSpPr>
          <p:spPr>
            <a:xfrm>
              <a:off x="4285767" y="3927239"/>
              <a:ext cx="24130" cy="42545"/>
            </a:xfrm>
            <a:custGeom>
              <a:avLst/>
              <a:gdLst/>
              <a:ahLst/>
              <a:cxnLst/>
              <a:rect l="l" t="t" r="r" b="b"/>
              <a:pathLst>
                <a:path w="24129" h="42545">
                  <a:moveTo>
                    <a:pt x="16497" y="37465"/>
                  </a:moveTo>
                  <a:lnTo>
                    <a:pt x="14008" y="3149"/>
                  </a:lnTo>
                  <a:lnTo>
                    <a:pt x="13817" y="1231"/>
                  </a:lnTo>
                  <a:lnTo>
                    <a:pt x="11823" y="139"/>
                  </a:lnTo>
                  <a:lnTo>
                    <a:pt x="11163" y="76"/>
                  </a:lnTo>
                  <a:lnTo>
                    <a:pt x="10515" y="76"/>
                  </a:lnTo>
                  <a:lnTo>
                    <a:pt x="6769" y="139"/>
                  </a:lnTo>
                  <a:lnTo>
                    <a:pt x="3289" y="1181"/>
                  </a:lnTo>
                  <a:lnTo>
                    <a:pt x="342" y="3060"/>
                  </a:lnTo>
                  <a:lnTo>
                    <a:pt x="0" y="2806"/>
                  </a:lnTo>
                  <a:lnTo>
                    <a:pt x="596" y="10121"/>
                  </a:lnTo>
                  <a:lnTo>
                    <a:pt x="914" y="17462"/>
                  </a:lnTo>
                  <a:lnTo>
                    <a:pt x="952" y="24790"/>
                  </a:lnTo>
                  <a:lnTo>
                    <a:pt x="571" y="34785"/>
                  </a:lnTo>
                  <a:lnTo>
                    <a:pt x="1930" y="36855"/>
                  </a:lnTo>
                  <a:lnTo>
                    <a:pt x="7442" y="39128"/>
                  </a:lnTo>
                  <a:lnTo>
                    <a:pt x="10769" y="40233"/>
                  </a:lnTo>
                  <a:lnTo>
                    <a:pt x="14147" y="41148"/>
                  </a:lnTo>
                  <a:lnTo>
                    <a:pt x="14808" y="41262"/>
                  </a:lnTo>
                  <a:lnTo>
                    <a:pt x="15087" y="41224"/>
                  </a:lnTo>
                  <a:lnTo>
                    <a:pt x="15671" y="41059"/>
                  </a:lnTo>
                  <a:lnTo>
                    <a:pt x="15913" y="40398"/>
                  </a:lnTo>
                  <a:lnTo>
                    <a:pt x="16497" y="37465"/>
                  </a:lnTo>
                  <a:close/>
                </a:path>
                <a:path w="24129" h="42545">
                  <a:moveTo>
                    <a:pt x="24130" y="40246"/>
                  </a:moveTo>
                  <a:lnTo>
                    <a:pt x="20789" y="736"/>
                  </a:lnTo>
                  <a:lnTo>
                    <a:pt x="20447" y="0"/>
                  </a:lnTo>
                  <a:lnTo>
                    <a:pt x="19926" y="0"/>
                  </a:lnTo>
                  <a:lnTo>
                    <a:pt x="19723" y="25"/>
                  </a:lnTo>
                  <a:lnTo>
                    <a:pt x="19265" y="457"/>
                  </a:lnTo>
                  <a:lnTo>
                    <a:pt x="18580" y="1511"/>
                  </a:lnTo>
                  <a:lnTo>
                    <a:pt x="21170" y="41452"/>
                  </a:lnTo>
                  <a:lnTo>
                    <a:pt x="20624" y="41440"/>
                  </a:lnTo>
                  <a:lnTo>
                    <a:pt x="20878" y="41833"/>
                  </a:lnTo>
                  <a:lnTo>
                    <a:pt x="21323" y="42024"/>
                  </a:lnTo>
                  <a:lnTo>
                    <a:pt x="22415" y="42024"/>
                  </a:lnTo>
                  <a:lnTo>
                    <a:pt x="23114" y="41694"/>
                  </a:lnTo>
                  <a:lnTo>
                    <a:pt x="24130" y="40246"/>
                  </a:lnTo>
                  <a:close/>
                </a:path>
              </a:pathLst>
            </a:custGeom>
            <a:solidFill>
              <a:srgbClr val="CCE5E0"/>
            </a:solidFill>
          </p:spPr>
          <p:txBody>
            <a:bodyPr wrap="square" lIns="0" tIns="0" rIns="0" bIns="0" rtlCol="0"/>
            <a:lstStyle/>
            <a:p>
              <a:endParaRPr dirty="0"/>
            </a:p>
          </p:txBody>
        </p:sp>
        <p:sp>
          <p:nvSpPr>
            <p:cNvPr id="52" name="object 52"/>
            <p:cNvSpPr/>
            <p:nvPr/>
          </p:nvSpPr>
          <p:spPr>
            <a:xfrm>
              <a:off x="1627552" y="375290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3" name="object 53"/>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4" name="object 54"/>
            <p:cNvPicPr/>
            <p:nvPr/>
          </p:nvPicPr>
          <p:blipFill>
            <a:blip r:embed="rId5" cstate="screen">
              <a:extLst>
                <a:ext uri="{28A0092B-C50C-407E-A947-70E740481C1C}">
                  <a14:useLocalDpi xmlns:a14="http://schemas.microsoft.com/office/drawing/2010/main"/>
                </a:ext>
              </a:extLst>
            </a:blip>
            <a:stretch>
              <a:fillRect/>
            </a:stretch>
          </p:blipFill>
          <p:spPr>
            <a:xfrm>
              <a:off x="6498058" y="7366544"/>
              <a:ext cx="5266991" cy="2962684"/>
            </a:xfrm>
            <a:prstGeom prst="rect">
              <a:avLst/>
            </a:prstGeom>
          </p:spPr>
        </p:pic>
      </p:grpSp>
      <p:sp>
        <p:nvSpPr>
          <p:cNvPr id="55" name="object 55"/>
          <p:cNvSpPr txBox="1"/>
          <p:nvPr/>
        </p:nvSpPr>
        <p:spPr>
          <a:xfrm>
            <a:off x="9779086" y="8994536"/>
            <a:ext cx="1363826" cy="1050609"/>
          </a:xfrm>
          <a:prstGeom prst="rect">
            <a:avLst/>
          </a:prstGeom>
        </p:spPr>
        <p:txBody>
          <a:bodyPr vert="horz" wrap="square" lIns="0" tIns="12065" rIns="0" bIns="0" rtlCol="0">
            <a:spAutoFit/>
          </a:bodyPr>
          <a:lstStyle/>
          <a:p>
            <a:pPr marL="12065" marR="5080" algn="ctr">
              <a:lnSpc>
                <a:spcPct val="113900"/>
              </a:lnSpc>
              <a:spcBef>
                <a:spcPts val="95"/>
              </a:spcBef>
            </a:pPr>
            <a:r>
              <a:rPr lang="en" sz="750" b="1" spc="70" dirty="0">
                <a:solidFill>
                  <a:srgbClr val="231F20"/>
                </a:solidFill>
                <a:latin typeface="Calibri"/>
                <a:cs typeface="Calibri"/>
              </a:rPr>
              <a:t>CAREFULLY REVIEW ALERT MESSAGES</a:t>
            </a:r>
            <a:endParaRPr lang="fr-FR" sz="750" b="1" dirty="0">
              <a:latin typeface="Calibri"/>
              <a:cs typeface="Calibri"/>
            </a:endParaRPr>
          </a:p>
          <a:p>
            <a:pPr algn="ctr">
              <a:lnSpc>
                <a:spcPct val="100000"/>
              </a:lnSpc>
              <a:spcBef>
                <a:spcPts val="125"/>
              </a:spcBef>
            </a:pPr>
            <a:r>
              <a:rPr lang="en" sz="750" b="1" spc="80" dirty="0">
                <a:solidFill>
                  <a:srgbClr val="231F20"/>
                </a:solidFill>
                <a:latin typeface="Calibri"/>
                <a:cs typeface="Calibri"/>
              </a:rPr>
              <a:t>TO DETECT</a:t>
            </a:r>
            <a:endParaRPr lang="fr-FR" sz="750" b="1" dirty="0">
              <a:latin typeface="Calibri"/>
              <a:cs typeface="Calibri"/>
            </a:endParaRPr>
          </a:p>
          <a:p>
            <a:pPr marL="66040" marR="59055" indent="34290">
              <a:lnSpc>
                <a:spcPct val="113900"/>
              </a:lnSpc>
            </a:pPr>
            <a:r>
              <a:rPr lang="en" sz="750" b="1" spc="65" dirty="0">
                <a:solidFill>
                  <a:srgbClr val="231F20"/>
                </a:solidFill>
                <a:latin typeface="Calibri"/>
                <a:cs typeface="Calibri"/>
              </a:rPr>
              <a:t>ANOMALIES SUCH AS CONNECTIONS FROM</a:t>
            </a:r>
            <a:endParaRPr lang="fr-FR" sz="750" b="1" dirty="0">
              <a:latin typeface="Calibri"/>
              <a:cs typeface="Calibri"/>
            </a:endParaRPr>
          </a:p>
          <a:p>
            <a:pPr algn="ctr">
              <a:lnSpc>
                <a:spcPct val="100000"/>
              </a:lnSpc>
              <a:spcBef>
                <a:spcPts val="125"/>
              </a:spcBef>
            </a:pPr>
            <a:r>
              <a:rPr lang="en" sz="750" b="1" spc="65" dirty="0">
                <a:solidFill>
                  <a:srgbClr val="231F20"/>
                </a:solidFill>
                <a:latin typeface="Calibri"/>
                <a:cs typeface="Calibri"/>
              </a:rPr>
              <a:t>OF DEVICES</a:t>
            </a:r>
            <a:endParaRPr lang="fr-FR" sz="750" b="1" dirty="0">
              <a:latin typeface="Calibri"/>
              <a:cs typeface="Calibri"/>
            </a:endParaRPr>
          </a:p>
          <a:p>
            <a:pPr marL="30480" marR="28575" algn="ctr">
              <a:lnSpc>
                <a:spcPct val="113900"/>
              </a:lnSpc>
            </a:pPr>
            <a:r>
              <a:rPr lang="en" sz="750" b="1" dirty="0">
                <a:solidFill>
                  <a:srgbClr val="231F20"/>
                </a:solidFill>
                <a:latin typeface="Calibri"/>
                <a:cs typeface="Calibri"/>
              </a:rPr>
              <a:t>OR UNUSUAL LOCATIONS ON YOUR ACCOUNTS</a:t>
            </a:r>
            <a:endParaRPr lang="fr-FR" sz="750" b="1" dirty="0">
              <a:latin typeface="Calibri"/>
              <a:cs typeface="Calibri"/>
            </a:endParaRPr>
          </a:p>
        </p:txBody>
      </p:sp>
      <p:sp>
        <p:nvSpPr>
          <p:cNvPr id="56" name="object 56"/>
          <p:cNvSpPr txBox="1"/>
          <p:nvPr/>
        </p:nvSpPr>
        <p:spPr>
          <a:xfrm>
            <a:off x="6894868" y="8813711"/>
            <a:ext cx="1038759" cy="130163"/>
          </a:xfrm>
          <a:prstGeom prst="rect">
            <a:avLst/>
          </a:prstGeom>
        </p:spPr>
        <p:txBody>
          <a:bodyPr vert="horz" wrap="square" lIns="0" tIns="14604" rIns="0" bIns="0" rtlCol="0">
            <a:spAutoFit/>
          </a:bodyPr>
          <a:lstStyle/>
          <a:p>
            <a:pPr marL="12700">
              <a:lnSpc>
                <a:spcPct val="100000"/>
              </a:lnSpc>
              <a:spcBef>
                <a:spcPts val="114"/>
              </a:spcBef>
            </a:pPr>
            <a:r>
              <a:rPr lang="en" sz="720" b="1" spc="75" dirty="0">
                <a:solidFill>
                  <a:srgbClr val="231F20"/>
                </a:solidFill>
                <a:latin typeface="Calibri"/>
                <a:cs typeface="Calibri"/>
              </a:rPr>
              <a:t>ACTIVATE DUAL</a:t>
            </a:r>
            <a:endParaRPr lang="fr-FR" sz="720" b="1" dirty="0">
              <a:latin typeface="Calibri"/>
              <a:cs typeface="Calibri"/>
            </a:endParaRPr>
          </a:p>
        </p:txBody>
      </p:sp>
      <p:sp>
        <p:nvSpPr>
          <p:cNvPr id="57" name="object 57"/>
          <p:cNvSpPr txBox="1"/>
          <p:nvPr/>
        </p:nvSpPr>
        <p:spPr>
          <a:xfrm>
            <a:off x="6776336" y="8944100"/>
            <a:ext cx="1294514" cy="641073"/>
          </a:xfrm>
          <a:prstGeom prst="rect">
            <a:avLst/>
          </a:prstGeom>
        </p:spPr>
        <p:txBody>
          <a:bodyPr vert="horz" wrap="square" lIns="0" tIns="12065" rIns="0" bIns="0" rtlCol="0">
            <a:spAutoFit/>
          </a:bodyPr>
          <a:lstStyle/>
          <a:p>
            <a:pPr marL="40640" marR="5080" indent="-28575">
              <a:lnSpc>
                <a:spcPct val="113900"/>
              </a:lnSpc>
              <a:spcBef>
                <a:spcPts val="95"/>
              </a:spcBef>
            </a:pPr>
            <a:r>
              <a:rPr lang="en" sz="720" b="1" spc="80" dirty="0">
                <a:solidFill>
                  <a:srgbClr val="231F20"/>
                </a:solidFill>
                <a:latin typeface="Calibri"/>
                <a:cs typeface="Calibri"/>
              </a:rPr>
              <a:t>AUTHENTICATION FOR YOUR MOST IMPORTANT ACCOUNTS AND SWITCH </a:t>
            </a:r>
            <a:br>
              <a:rPr lang="fr-FR" sz="720" b="1" spc="75" dirty="0">
                <a:solidFill>
                  <a:srgbClr val="231F20"/>
                </a:solidFill>
                <a:latin typeface="Calibri"/>
                <a:cs typeface="Calibri"/>
              </a:rPr>
            </a:br>
            <a:r>
              <a:rPr lang="en" sz="720" b="1" spc="60" dirty="0">
                <a:solidFill>
                  <a:srgbClr val="231F20"/>
                </a:solidFill>
                <a:latin typeface="Calibri"/>
                <a:cs typeface="Calibri"/>
              </a:rPr>
              <a:t>TO SANS IF POSSIBLE</a:t>
            </a:r>
            <a:endParaRPr lang="fr-FR" sz="720" b="1" dirty="0">
              <a:latin typeface="Calibri"/>
              <a:cs typeface="Calibri"/>
            </a:endParaRPr>
          </a:p>
          <a:p>
            <a:pPr marL="233679">
              <a:lnSpc>
                <a:spcPct val="100000"/>
              </a:lnSpc>
              <a:spcBef>
                <a:spcPts val="125"/>
              </a:spcBef>
            </a:pPr>
            <a:r>
              <a:rPr lang="en" sz="720" b="1" dirty="0">
                <a:solidFill>
                  <a:srgbClr val="231F20"/>
                </a:solidFill>
                <a:latin typeface="Calibri"/>
                <a:cs typeface="Calibri"/>
              </a:rPr>
              <a:t>PASSWORD</a:t>
            </a:r>
            <a:endParaRPr lang="fr-FR" sz="720" b="1" dirty="0">
              <a:latin typeface="Calibri"/>
              <a:cs typeface="Calibri"/>
            </a:endParaRPr>
          </a:p>
        </p:txBody>
      </p:sp>
      <p:sp>
        <p:nvSpPr>
          <p:cNvPr id="58" name="object 58"/>
          <p:cNvSpPr txBox="1"/>
          <p:nvPr/>
        </p:nvSpPr>
        <p:spPr>
          <a:xfrm>
            <a:off x="9766258" y="7951413"/>
            <a:ext cx="1801791" cy="925574"/>
          </a:xfrm>
          <a:prstGeom prst="rect">
            <a:avLst/>
          </a:prstGeom>
        </p:spPr>
        <p:txBody>
          <a:bodyPr vert="horz" wrap="square" lIns="0" tIns="27940" rIns="0" bIns="0" rtlCol="0">
            <a:spAutoFit/>
          </a:bodyPr>
          <a:lstStyle/>
          <a:p>
            <a:pPr marL="635" algn="ctr">
              <a:lnSpc>
                <a:spcPct val="100000"/>
              </a:lnSpc>
              <a:spcBef>
                <a:spcPts val="220"/>
              </a:spcBef>
            </a:pPr>
            <a:r>
              <a:rPr lang="en" sz="750" b="1" spc="85" dirty="0">
                <a:solidFill>
                  <a:srgbClr val="231F20"/>
                </a:solidFill>
                <a:latin typeface="Calibri"/>
                <a:cs typeface="Calibri"/>
              </a:rPr>
              <a:t>USE A MANAGER</a:t>
            </a:r>
            <a:endParaRPr lang="fr-FR" sz="750" b="1" dirty="0">
              <a:latin typeface="Calibri"/>
              <a:cs typeface="Calibri"/>
            </a:endParaRPr>
          </a:p>
          <a:p>
            <a:pPr marL="35560" marR="26670" algn="ctr">
              <a:lnSpc>
                <a:spcPct val="113900"/>
              </a:lnSpc>
            </a:pPr>
            <a:r>
              <a:rPr lang="en" sz="750" b="1" dirty="0">
                <a:solidFill>
                  <a:srgbClr val="231F20"/>
                </a:solidFill>
                <a:latin typeface="Calibri"/>
                <a:cs typeface="Calibri"/>
              </a:rPr>
              <a:t>PASSWORDS TO CREATE A STRONG AND UNIQUE PASSWORD PER ACCOUNT: MANY</a:t>
            </a:r>
            <a:endParaRPr lang="fr-FR" sz="750" b="1" dirty="0">
              <a:latin typeface="Calibri"/>
              <a:cs typeface="Calibri"/>
            </a:endParaRPr>
          </a:p>
          <a:p>
            <a:pPr marL="12700" marR="5080" algn="ctr">
              <a:lnSpc>
                <a:spcPct val="113900"/>
              </a:lnSpc>
            </a:pPr>
            <a:r>
              <a:rPr lang="en" sz="750" b="1" spc="95" dirty="0">
                <a:solidFill>
                  <a:srgbClr val="231F20"/>
                </a:solidFill>
                <a:latin typeface="Calibri"/>
                <a:cs typeface="Calibri"/>
              </a:rPr>
              <a:t>SOLUTIONS EXIST, FOR EXAMPLE, THE FREE SOFTWARE </a:t>
            </a:r>
            <a:r>
              <a:rPr lang="en" sz="750" b="1" spc="65" dirty="0">
                <a:solidFill>
                  <a:srgbClr val="5BA3A8"/>
                </a:solidFill>
                <a:latin typeface="Calibri"/>
                <a:cs typeface="Calibri"/>
              </a:rPr>
              <a:t>KEEPASS</a:t>
            </a:r>
            <a:endParaRPr lang="fr-FR" sz="750" b="1" dirty="0">
              <a:latin typeface="Calibri"/>
              <a:cs typeface="Calibri"/>
            </a:endParaRPr>
          </a:p>
        </p:txBody>
      </p:sp>
      <p:sp>
        <p:nvSpPr>
          <p:cNvPr id="59" name="object 59"/>
          <p:cNvSpPr txBox="1"/>
          <p:nvPr/>
        </p:nvSpPr>
        <p:spPr>
          <a:xfrm>
            <a:off x="8192906" y="9232987"/>
            <a:ext cx="1130577" cy="666593"/>
          </a:xfrm>
          <a:prstGeom prst="rect">
            <a:avLst/>
          </a:prstGeom>
        </p:spPr>
        <p:txBody>
          <a:bodyPr vert="horz" wrap="square" lIns="0" tIns="27940" rIns="0" bIns="0" rtlCol="0">
            <a:spAutoFit/>
          </a:bodyPr>
          <a:lstStyle/>
          <a:p>
            <a:pPr algn="ctr">
              <a:lnSpc>
                <a:spcPct val="100000"/>
              </a:lnSpc>
              <a:spcBef>
                <a:spcPts val="220"/>
              </a:spcBef>
            </a:pPr>
            <a:r>
              <a:rPr lang="en" sz="750" b="1" spc="80" dirty="0">
                <a:solidFill>
                  <a:srgbClr val="231F20"/>
                </a:solidFill>
                <a:latin typeface="Calibri"/>
                <a:cs typeface="Calibri"/>
              </a:rPr>
              <a:t>ACCESS YOUR</a:t>
            </a:r>
            <a:endParaRPr lang="fr-FR" sz="750" b="1" dirty="0">
              <a:latin typeface="Calibri"/>
              <a:cs typeface="Calibri"/>
            </a:endParaRPr>
          </a:p>
          <a:p>
            <a:pPr marL="12700" marR="5080" algn="ctr">
              <a:lnSpc>
                <a:spcPct val="113900"/>
              </a:lnSpc>
            </a:pPr>
            <a:r>
              <a:rPr lang="en" sz="750" b="1" spc="65" dirty="0">
                <a:solidFill>
                  <a:srgbClr val="231F20"/>
                </a:solidFill>
                <a:latin typeface="Calibri"/>
                <a:cs typeface="Calibri"/>
              </a:rPr>
              <a:t>ACCOUNTS ONLY FROM CONTROLLED DEVICES</a:t>
            </a:r>
            <a:endParaRPr lang="fr-FR" sz="750" b="1" dirty="0">
              <a:latin typeface="Calibri"/>
              <a:cs typeface="Calibri"/>
            </a:endParaRPr>
          </a:p>
          <a:p>
            <a:pPr algn="ctr">
              <a:lnSpc>
                <a:spcPct val="100000"/>
              </a:lnSpc>
              <a:spcBef>
                <a:spcPts val="125"/>
              </a:spcBef>
            </a:pPr>
            <a:r>
              <a:rPr lang="en" sz="750" b="1" spc="70" dirty="0">
                <a:solidFill>
                  <a:srgbClr val="231F20"/>
                </a:solidFill>
                <a:latin typeface="Calibri"/>
                <a:cs typeface="Calibri"/>
              </a:rPr>
              <a:t>AND TRUST</a:t>
            </a:r>
            <a:endParaRPr lang="fr-FR" sz="750" b="1" dirty="0">
              <a:latin typeface="Calibri"/>
              <a:cs typeface="Calibri"/>
            </a:endParaRPr>
          </a:p>
        </p:txBody>
      </p:sp>
      <p:sp>
        <p:nvSpPr>
          <p:cNvPr id="60" name="object 60"/>
          <p:cNvSpPr txBox="1"/>
          <p:nvPr/>
        </p:nvSpPr>
        <p:spPr>
          <a:xfrm>
            <a:off x="7287323" y="7813179"/>
            <a:ext cx="2316982" cy="1062727"/>
          </a:xfrm>
          <a:prstGeom prst="rect">
            <a:avLst/>
          </a:prstGeom>
        </p:spPr>
        <p:txBody>
          <a:bodyPr vert="horz" wrap="square" lIns="0" tIns="12065" rIns="0" bIns="0" rtlCol="0">
            <a:spAutoFit/>
          </a:bodyPr>
          <a:lstStyle/>
          <a:p>
            <a:pPr marL="12700">
              <a:lnSpc>
                <a:spcPct val="100000"/>
              </a:lnSpc>
              <a:spcBef>
                <a:spcPts val="95"/>
              </a:spcBef>
            </a:pPr>
            <a:r>
              <a:rPr lang="en" sz="1950" b="1" spc="229" dirty="0">
                <a:solidFill>
                  <a:srgbClr val="231F20"/>
                </a:solidFill>
                <a:latin typeface="Calibri"/>
                <a:cs typeface="Calibri"/>
              </a:rPr>
              <a:t>TO REMEMBER:</a:t>
            </a:r>
            <a:endParaRPr lang="fr-FR" sz="1950" b="1" dirty="0">
              <a:latin typeface="Calibri"/>
              <a:cs typeface="Calibri"/>
            </a:endParaRPr>
          </a:p>
          <a:p>
            <a:pPr marL="821690" algn="ctr">
              <a:lnSpc>
                <a:spcPct val="100000"/>
              </a:lnSpc>
              <a:spcBef>
                <a:spcPts val="1875"/>
              </a:spcBef>
            </a:pPr>
            <a:r>
              <a:rPr lang="en" sz="750" b="1" spc="95" dirty="0">
                <a:solidFill>
                  <a:srgbClr val="231F20"/>
                </a:solidFill>
                <a:latin typeface="Calibri"/>
                <a:cs typeface="Calibri"/>
              </a:rPr>
              <a:t>CREATE PASSWORDS</a:t>
            </a:r>
            <a:endParaRPr lang="fr-FR" sz="750" b="1" dirty="0">
              <a:latin typeface="Calibri"/>
              <a:cs typeface="Calibri"/>
            </a:endParaRPr>
          </a:p>
          <a:p>
            <a:pPr marL="833755" marR="5080" algn="ctr">
              <a:lnSpc>
                <a:spcPct val="113900"/>
              </a:lnSpc>
            </a:pPr>
            <a:r>
              <a:rPr lang="en" sz="750" b="1" spc="65" dirty="0">
                <a:solidFill>
                  <a:srgbClr val="231F20"/>
                </a:solidFill>
                <a:latin typeface="Calibri"/>
                <a:cs typeface="Calibri"/>
              </a:rPr>
              <a:t>AND PASSPHRASES THAT ARE EASY FOR YOU TO REMEMBER,</a:t>
            </a:r>
            <a:endParaRPr lang="fr-FR" sz="750" b="1" dirty="0">
              <a:latin typeface="Calibri"/>
              <a:cs typeface="Calibri"/>
            </a:endParaRPr>
          </a:p>
          <a:p>
            <a:pPr marL="822960" algn="ctr">
              <a:lnSpc>
                <a:spcPct val="100000"/>
              </a:lnSpc>
              <a:spcBef>
                <a:spcPts val="125"/>
              </a:spcBef>
            </a:pPr>
            <a:r>
              <a:rPr lang="en" sz="750" b="1" dirty="0">
                <a:solidFill>
                  <a:srgbClr val="231F20"/>
                </a:solidFill>
                <a:latin typeface="Calibri"/>
                <a:cs typeface="Calibri"/>
              </a:rPr>
              <a:t>BUT HARD TO GUESS</a:t>
            </a:r>
            <a:endParaRPr lang="fr-FR" sz="750" b="1" dirty="0">
              <a:latin typeface="Calibri"/>
              <a:cs typeface="Calibri"/>
            </a:endParaRPr>
          </a:p>
        </p:txBody>
      </p:sp>
      <p:sp>
        <p:nvSpPr>
          <p:cNvPr id="61" name="object 61"/>
          <p:cNvSpPr txBox="1"/>
          <p:nvPr/>
        </p:nvSpPr>
        <p:spPr>
          <a:xfrm>
            <a:off x="8445814" y="8865546"/>
            <a:ext cx="920436" cy="130163"/>
          </a:xfrm>
          <a:prstGeom prst="rect">
            <a:avLst/>
          </a:prstGeom>
        </p:spPr>
        <p:txBody>
          <a:bodyPr vert="horz" wrap="square" lIns="0" tIns="14604" rIns="0" bIns="0" rtlCol="0">
            <a:spAutoFit/>
          </a:bodyPr>
          <a:lstStyle/>
          <a:p>
            <a:pPr marL="12700">
              <a:lnSpc>
                <a:spcPct val="100000"/>
              </a:lnSpc>
              <a:spcBef>
                <a:spcPts val="114"/>
              </a:spcBef>
            </a:pPr>
            <a:r>
              <a:rPr lang="en" sz="750" b="1" spc="85" dirty="0">
                <a:solidFill>
                  <a:srgbClr val="231F20"/>
                </a:solidFill>
                <a:latin typeface="Calibri"/>
                <a:cs typeface="Calibri"/>
              </a:rPr>
              <a:t>FOR OTHERS</a:t>
            </a:r>
            <a:endParaRPr lang="fr-FR" sz="750" b="1" dirty="0">
              <a:latin typeface="Calibri"/>
              <a:cs typeface="Calibri"/>
            </a:endParaRPr>
          </a:p>
        </p:txBody>
      </p:sp>
      <p:grpSp>
        <p:nvGrpSpPr>
          <p:cNvPr id="62" name="object 62"/>
          <p:cNvGrpSpPr/>
          <p:nvPr/>
        </p:nvGrpSpPr>
        <p:grpSpPr>
          <a:xfrm>
            <a:off x="6456175" y="3227880"/>
            <a:ext cx="12148820" cy="7143750"/>
            <a:chOff x="6456175" y="3227880"/>
            <a:chExt cx="12148820" cy="7143750"/>
          </a:xfrm>
        </p:grpSpPr>
        <p:sp>
          <p:nvSpPr>
            <p:cNvPr id="63" name="object 63"/>
            <p:cNvSpPr/>
            <p:nvPr/>
          </p:nvSpPr>
          <p:spPr>
            <a:xfrm>
              <a:off x="6495748" y="3259293"/>
              <a:ext cx="11139805" cy="3126740"/>
            </a:xfrm>
            <a:custGeom>
              <a:avLst/>
              <a:gdLst/>
              <a:ahLst/>
              <a:cxnLst/>
              <a:rect l="l" t="t" r="r" b="b"/>
              <a:pathLst>
                <a:path w="11139805" h="3126740">
                  <a:moveTo>
                    <a:pt x="10782611" y="0"/>
                  </a:moveTo>
                  <a:lnTo>
                    <a:pt x="10577193"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2858436"/>
                  </a:lnTo>
                  <a:lnTo>
                    <a:pt x="114976" y="2903104"/>
                  </a:lnTo>
                  <a:lnTo>
                    <a:pt x="100851" y="2946560"/>
                  </a:lnTo>
                  <a:lnTo>
                    <a:pt x="78431" y="2987894"/>
                  </a:lnTo>
                  <a:lnTo>
                    <a:pt x="48633" y="3026196"/>
                  </a:lnTo>
                  <a:lnTo>
                    <a:pt x="12373" y="3060556"/>
                  </a:lnTo>
                  <a:lnTo>
                    <a:pt x="0" y="3080126"/>
                  </a:lnTo>
                  <a:lnTo>
                    <a:pt x="1567" y="3101731"/>
                  </a:lnTo>
                  <a:lnTo>
                    <a:pt x="14679" y="3119211"/>
                  </a:lnTo>
                  <a:lnTo>
                    <a:pt x="36938" y="3126407"/>
                  </a:lnTo>
                  <a:lnTo>
                    <a:pt x="10816892" y="3126428"/>
                  </a:lnTo>
                  <a:lnTo>
                    <a:pt x="10864610" y="3122927"/>
                  </a:lnTo>
                  <a:lnTo>
                    <a:pt x="10910152" y="3112757"/>
                  </a:lnTo>
                  <a:lnTo>
                    <a:pt x="10953020" y="3096418"/>
                  </a:lnTo>
                  <a:lnTo>
                    <a:pt x="10992715" y="3074409"/>
                  </a:lnTo>
                  <a:lnTo>
                    <a:pt x="11028737" y="3047229"/>
                  </a:lnTo>
                  <a:lnTo>
                    <a:pt x="11060588" y="3015378"/>
                  </a:lnTo>
                  <a:lnTo>
                    <a:pt x="11087766" y="2979355"/>
                  </a:lnTo>
                  <a:lnTo>
                    <a:pt x="11109775" y="2939661"/>
                  </a:lnTo>
                  <a:lnTo>
                    <a:pt x="11126113" y="2896793"/>
                  </a:lnTo>
                  <a:lnTo>
                    <a:pt x="11136282" y="2851252"/>
                  </a:lnTo>
                  <a:lnTo>
                    <a:pt x="11139783" y="2803537"/>
                  </a:lnTo>
                  <a:lnTo>
                    <a:pt x="11139783" y="357172"/>
                  </a:lnTo>
                  <a:lnTo>
                    <a:pt x="11136522" y="308706"/>
                  </a:lnTo>
                  <a:lnTo>
                    <a:pt x="11127024" y="262221"/>
                  </a:lnTo>
                  <a:lnTo>
                    <a:pt x="11111715" y="218144"/>
                  </a:lnTo>
                  <a:lnTo>
                    <a:pt x="11091019" y="176900"/>
                  </a:lnTo>
                  <a:lnTo>
                    <a:pt x="11065362" y="138914"/>
                  </a:lnTo>
                  <a:lnTo>
                    <a:pt x="11035170" y="104613"/>
                  </a:lnTo>
                  <a:lnTo>
                    <a:pt x="11000868" y="74421"/>
                  </a:lnTo>
                  <a:lnTo>
                    <a:pt x="10962882" y="48764"/>
                  </a:lnTo>
                  <a:lnTo>
                    <a:pt x="10921638" y="28068"/>
                  </a:lnTo>
                  <a:lnTo>
                    <a:pt x="10877561" y="12758"/>
                  </a:lnTo>
                  <a:lnTo>
                    <a:pt x="10831077" y="3260"/>
                  </a:lnTo>
                  <a:lnTo>
                    <a:pt x="10782611" y="0"/>
                  </a:lnTo>
                  <a:close/>
                </a:path>
              </a:pathLst>
            </a:custGeom>
            <a:solidFill>
              <a:srgbClr val="FFFFFF"/>
            </a:solidFill>
          </p:spPr>
          <p:txBody>
            <a:bodyPr wrap="square" lIns="0" tIns="0" rIns="0" bIns="0" rtlCol="0"/>
            <a:lstStyle/>
            <a:p>
              <a:endParaRPr dirty="0"/>
            </a:p>
          </p:txBody>
        </p:sp>
        <p:sp>
          <p:nvSpPr>
            <p:cNvPr id="64" name="object 64"/>
            <p:cNvSpPr/>
            <p:nvPr/>
          </p:nvSpPr>
          <p:spPr>
            <a:xfrm>
              <a:off x="6495748" y="3259293"/>
              <a:ext cx="11139805" cy="3126740"/>
            </a:xfrm>
            <a:custGeom>
              <a:avLst/>
              <a:gdLst/>
              <a:ahLst/>
              <a:cxnLst/>
              <a:rect l="l" t="t" r="r" b="b"/>
              <a:pathLst>
                <a:path w="11139805" h="3126740">
                  <a:moveTo>
                    <a:pt x="10577193" y="0"/>
                  </a:moveTo>
                  <a:lnTo>
                    <a:pt x="10782611" y="0"/>
                  </a:lnTo>
                  <a:lnTo>
                    <a:pt x="10831077" y="3260"/>
                  </a:lnTo>
                  <a:lnTo>
                    <a:pt x="10877561" y="12758"/>
                  </a:lnTo>
                  <a:lnTo>
                    <a:pt x="10921638" y="28068"/>
                  </a:lnTo>
                  <a:lnTo>
                    <a:pt x="10962882" y="48764"/>
                  </a:lnTo>
                  <a:lnTo>
                    <a:pt x="11000868" y="74421"/>
                  </a:lnTo>
                  <a:lnTo>
                    <a:pt x="11035170" y="104613"/>
                  </a:lnTo>
                  <a:lnTo>
                    <a:pt x="11065362" y="138914"/>
                  </a:lnTo>
                  <a:lnTo>
                    <a:pt x="11091019" y="176900"/>
                  </a:lnTo>
                  <a:lnTo>
                    <a:pt x="11111715" y="218144"/>
                  </a:lnTo>
                  <a:lnTo>
                    <a:pt x="11127024" y="262221"/>
                  </a:lnTo>
                  <a:lnTo>
                    <a:pt x="11136522" y="308706"/>
                  </a:lnTo>
                  <a:lnTo>
                    <a:pt x="11139783" y="357172"/>
                  </a:lnTo>
                  <a:lnTo>
                    <a:pt x="11139783" y="2803537"/>
                  </a:lnTo>
                  <a:lnTo>
                    <a:pt x="11136282" y="2851252"/>
                  </a:lnTo>
                  <a:lnTo>
                    <a:pt x="11126113" y="2896793"/>
                  </a:lnTo>
                  <a:lnTo>
                    <a:pt x="11109775" y="2939661"/>
                  </a:lnTo>
                  <a:lnTo>
                    <a:pt x="11087766" y="2979355"/>
                  </a:lnTo>
                  <a:lnTo>
                    <a:pt x="11060588" y="3015378"/>
                  </a:lnTo>
                  <a:lnTo>
                    <a:pt x="11028737" y="3047229"/>
                  </a:lnTo>
                  <a:lnTo>
                    <a:pt x="10992715" y="3074409"/>
                  </a:lnTo>
                  <a:lnTo>
                    <a:pt x="10953020" y="3096418"/>
                  </a:lnTo>
                  <a:lnTo>
                    <a:pt x="10910152" y="3112757"/>
                  </a:lnTo>
                  <a:lnTo>
                    <a:pt x="10864610" y="3122927"/>
                  </a:lnTo>
                  <a:lnTo>
                    <a:pt x="10816892" y="3126428"/>
                  </a:lnTo>
                  <a:lnTo>
                    <a:pt x="36938" y="3126407"/>
                  </a:lnTo>
                  <a:lnTo>
                    <a:pt x="14679" y="3119211"/>
                  </a:lnTo>
                  <a:lnTo>
                    <a:pt x="1567" y="3101731"/>
                  </a:lnTo>
                  <a:lnTo>
                    <a:pt x="0" y="3080126"/>
                  </a:lnTo>
                  <a:lnTo>
                    <a:pt x="12373" y="3060556"/>
                  </a:lnTo>
                  <a:lnTo>
                    <a:pt x="48633" y="3026196"/>
                  </a:lnTo>
                  <a:lnTo>
                    <a:pt x="78431" y="2987894"/>
                  </a:lnTo>
                  <a:lnTo>
                    <a:pt x="100851" y="2946560"/>
                  </a:lnTo>
                  <a:lnTo>
                    <a:pt x="114976" y="2903104"/>
                  </a:lnTo>
                  <a:lnTo>
                    <a:pt x="119888" y="285843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10577193" y="0"/>
                  </a:lnTo>
                  <a:close/>
                </a:path>
              </a:pathLst>
            </a:custGeom>
            <a:ln w="62825">
              <a:solidFill>
                <a:srgbClr val="5BA3A8"/>
              </a:solidFill>
            </a:ln>
          </p:spPr>
          <p:txBody>
            <a:bodyPr wrap="square" lIns="0" tIns="0" rIns="0" bIns="0" rtlCol="0"/>
            <a:lstStyle/>
            <a:p>
              <a:endParaRPr dirty="0"/>
            </a:p>
          </p:txBody>
        </p:sp>
        <p:sp>
          <p:nvSpPr>
            <p:cNvPr id="65" name="object 65"/>
            <p:cNvSpPr/>
            <p:nvPr/>
          </p:nvSpPr>
          <p:spPr>
            <a:xfrm>
              <a:off x="6791934" y="757730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66" name="object 66"/>
            <p:cNvPicPr/>
            <p:nvPr/>
          </p:nvPicPr>
          <p:blipFill>
            <a:blip r:embed="rId6" cstate="screen">
              <a:extLst>
                <a:ext uri="{28A0092B-C50C-407E-A947-70E740481C1C}">
                  <a14:useLocalDpi xmlns:a14="http://schemas.microsoft.com/office/drawing/2010/main"/>
                </a:ext>
              </a:extLst>
            </a:blip>
            <a:stretch>
              <a:fillRect/>
            </a:stretch>
          </p:blipFill>
          <p:spPr>
            <a:xfrm>
              <a:off x="10182820" y="7467070"/>
              <a:ext cx="379506" cy="90800"/>
            </a:xfrm>
            <a:prstGeom prst="rect">
              <a:avLst/>
            </a:prstGeom>
          </p:spPr>
        </p:pic>
        <p:sp>
          <p:nvSpPr>
            <p:cNvPr id="67" name="object 67"/>
            <p:cNvSpPr/>
            <p:nvPr/>
          </p:nvSpPr>
          <p:spPr>
            <a:xfrm>
              <a:off x="9187993" y="7577321"/>
              <a:ext cx="2400300" cy="27940"/>
            </a:xfrm>
            <a:custGeom>
              <a:avLst/>
              <a:gdLst/>
              <a:ahLst/>
              <a:cxnLst/>
              <a:rect l="l" t="t" r="r" b="b"/>
              <a:pathLst>
                <a:path w="2400300" h="27940">
                  <a:moveTo>
                    <a:pt x="2399906" y="6299"/>
                  </a:moveTo>
                  <a:lnTo>
                    <a:pt x="2396871" y="6299"/>
                  </a:lnTo>
                  <a:lnTo>
                    <a:pt x="2396871" y="0"/>
                  </a:lnTo>
                  <a:lnTo>
                    <a:pt x="0" y="0"/>
                  </a:lnTo>
                  <a:lnTo>
                    <a:pt x="0" y="6299"/>
                  </a:lnTo>
                  <a:lnTo>
                    <a:pt x="0" y="21424"/>
                  </a:lnTo>
                  <a:lnTo>
                    <a:pt x="0" y="27724"/>
                  </a:lnTo>
                  <a:lnTo>
                    <a:pt x="2396566" y="27724"/>
                  </a:lnTo>
                  <a:lnTo>
                    <a:pt x="2396566" y="21424"/>
                  </a:lnTo>
                  <a:lnTo>
                    <a:pt x="2399906" y="21424"/>
                  </a:lnTo>
                  <a:lnTo>
                    <a:pt x="2399906" y="6299"/>
                  </a:lnTo>
                  <a:close/>
                </a:path>
              </a:pathLst>
            </a:custGeom>
            <a:solidFill>
              <a:srgbClr val="9BCCC1"/>
            </a:solidFill>
          </p:spPr>
          <p:txBody>
            <a:bodyPr wrap="square" lIns="0" tIns="0" rIns="0" bIns="0" rtlCol="0"/>
            <a:lstStyle/>
            <a:p>
              <a:endParaRPr dirty="0"/>
            </a:p>
          </p:txBody>
        </p:sp>
        <p:sp>
          <p:nvSpPr>
            <p:cNvPr id="68" name="object 68"/>
            <p:cNvSpPr/>
            <p:nvPr/>
          </p:nvSpPr>
          <p:spPr>
            <a:xfrm>
              <a:off x="9177406" y="7577309"/>
              <a:ext cx="27305" cy="27940"/>
            </a:xfrm>
            <a:custGeom>
              <a:avLst/>
              <a:gdLst/>
              <a:ahLst/>
              <a:cxnLst/>
              <a:rect l="l" t="t" r="r" b="b"/>
              <a:pathLst>
                <a:path w="27304" h="27940">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69" name="object 69"/>
            <p:cNvSpPr/>
            <p:nvPr/>
          </p:nvSpPr>
          <p:spPr>
            <a:xfrm>
              <a:off x="9153062" y="7554710"/>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70" name="object 70"/>
            <p:cNvSpPr/>
            <p:nvPr/>
          </p:nvSpPr>
          <p:spPr>
            <a:xfrm>
              <a:off x="9146099" y="7547852"/>
              <a:ext cx="87630" cy="86360"/>
            </a:xfrm>
            <a:custGeom>
              <a:avLst/>
              <a:gdLst/>
              <a:ahLst/>
              <a:cxnLst/>
              <a:rect l="l" t="t" r="r" b="b"/>
              <a:pathLst>
                <a:path w="87629" h="86359">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59">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71" name="object 71"/>
            <p:cNvPicPr/>
            <p:nvPr/>
          </p:nvPicPr>
          <p:blipFill>
            <a:blip r:embed="rId7" cstate="screen">
              <a:extLst>
                <a:ext uri="{28A0092B-C50C-407E-A947-70E740481C1C}">
                  <a14:useLocalDpi xmlns:a14="http://schemas.microsoft.com/office/drawing/2010/main"/>
                </a:ext>
              </a:extLst>
            </a:blip>
            <a:stretch>
              <a:fillRect/>
            </a:stretch>
          </p:blipFill>
          <p:spPr>
            <a:xfrm>
              <a:off x="6647584" y="7526817"/>
              <a:ext cx="170737" cy="114293"/>
            </a:xfrm>
            <a:prstGeom prst="rect">
              <a:avLst/>
            </a:prstGeom>
          </p:spPr>
        </p:pic>
        <p:sp>
          <p:nvSpPr>
            <p:cNvPr id="72" name="object 72"/>
            <p:cNvSpPr/>
            <p:nvPr/>
          </p:nvSpPr>
          <p:spPr>
            <a:xfrm>
              <a:off x="9105570" y="7526826"/>
              <a:ext cx="170815" cy="114300"/>
            </a:xfrm>
            <a:custGeom>
              <a:avLst/>
              <a:gdLst/>
              <a:ahLst/>
              <a:cxnLst/>
              <a:rect l="l" t="t" r="r" b="b"/>
              <a:pathLst>
                <a:path w="170815" h="114300">
                  <a:moveTo>
                    <a:pt x="170738" y="69608"/>
                  </a:moveTo>
                  <a:lnTo>
                    <a:pt x="169227" y="60833"/>
                  </a:lnTo>
                  <a:lnTo>
                    <a:pt x="164795" y="52641"/>
                  </a:lnTo>
                  <a:lnTo>
                    <a:pt x="157556" y="45161"/>
                  </a:lnTo>
                  <a:lnTo>
                    <a:pt x="147637" y="38557"/>
                  </a:lnTo>
                  <a:lnTo>
                    <a:pt x="147637" y="33743"/>
                  </a:lnTo>
                  <a:lnTo>
                    <a:pt x="142900" y="20358"/>
                  </a:lnTo>
                  <a:lnTo>
                    <a:pt x="129819" y="9652"/>
                  </a:lnTo>
                  <a:lnTo>
                    <a:pt x="125831" y="8229"/>
                  </a:lnTo>
                  <a:lnTo>
                    <a:pt x="110070" y="2565"/>
                  </a:lnTo>
                  <a:lnTo>
                    <a:pt x="85369" y="0"/>
                  </a:lnTo>
                  <a:lnTo>
                    <a:pt x="60667" y="2565"/>
                  </a:lnTo>
                  <a:lnTo>
                    <a:pt x="40932" y="9652"/>
                  </a:lnTo>
                  <a:lnTo>
                    <a:pt x="27851" y="20358"/>
                  </a:lnTo>
                  <a:lnTo>
                    <a:pt x="23114" y="33743"/>
                  </a:lnTo>
                  <a:lnTo>
                    <a:pt x="23114" y="38557"/>
                  </a:lnTo>
                  <a:lnTo>
                    <a:pt x="13195" y="45161"/>
                  </a:lnTo>
                  <a:lnTo>
                    <a:pt x="5956" y="52641"/>
                  </a:lnTo>
                  <a:lnTo>
                    <a:pt x="1511" y="60833"/>
                  </a:lnTo>
                  <a:lnTo>
                    <a:pt x="0" y="69608"/>
                  </a:lnTo>
                  <a:lnTo>
                    <a:pt x="6502" y="87337"/>
                  </a:lnTo>
                  <a:lnTo>
                    <a:pt x="24434" y="101498"/>
                  </a:lnTo>
                  <a:lnTo>
                    <a:pt x="51498" y="110896"/>
                  </a:lnTo>
                  <a:lnTo>
                    <a:pt x="85369" y="114287"/>
                  </a:lnTo>
                  <a:lnTo>
                    <a:pt x="119240" y="110896"/>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3" name="object 73"/>
            <p:cNvSpPr/>
            <p:nvPr/>
          </p:nvSpPr>
          <p:spPr>
            <a:xfrm>
              <a:off x="9113927" y="7570399"/>
              <a:ext cx="154305" cy="62865"/>
            </a:xfrm>
            <a:custGeom>
              <a:avLst/>
              <a:gdLst/>
              <a:ahLst/>
              <a:cxnLst/>
              <a:rect l="l" t="t" r="r" b="b"/>
              <a:pathLst>
                <a:path w="154304" h="62865">
                  <a:moveTo>
                    <a:pt x="153949" y="27673"/>
                  </a:moveTo>
                  <a:lnTo>
                    <a:pt x="153898" y="23901"/>
                  </a:lnTo>
                  <a:lnTo>
                    <a:pt x="153873" y="23660"/>
                  </a:lnTo>
                  <a:lnTo>
                    <a:pt x="151599" y="16929"/>
                  </a:lnTo>
                  <a:lnTo>
                    <a:pt x="146862" y="10655"/>
                  </a:lnTo>
                  <a:lnTo>
                    <a:pt x="139890" y="4978"/>
                  </a:lnTo>
                  <a:lnTo>
                    <a:pt x="130924" y="12"/>
                  </a:lnTo>
                  <a:lnTo>
                    <a:pt x="130924" y="19329"/>
                  </a:lnTo>
                  <a:lnTo>
                    <a:pt x="126695" y="29260"/>
                  </a:lnTo>
                  <a:lnTo>
                    <a:pt x="115138" y="37376"/>
                  </a:lnTo>
                  <a:lnTo>
                    <a:pt x="98005" y="42849"/>
                  </a:lnTo>
                  <a:lnTo>
                    <a:pt x="77012" y="44856"/>
                  </a:lnTo>
                  <a:lnTo>
                    <a:pt x="56032" y="42849"/>
                  </a:lnTo>
                  <a:lnTo>
                    <a:pt x="38900" y="37376"/>
                  </a:lnTo>
                  <a:lnTo>
                    <a:pt x="27343" y="29260"/>
                  </a:lnTo>
                  <a:lnTo>
                    <a:pt x="23101" y="19329"/>
                  </a:lnTo>
                  <a:lnTo>
                    <a:pt x="23101" y="0"/>
                  </a:lnTo>
                  <a:lnTo>
                    <a:pt x="14147" y="4978"/>
                  </a:lnTo>
                  <a:lnTo>
                    <a:pt x="7175" y="10655"/>
                  </a:lnTo>
                  <a:lnTo>
                    <a:pt x="2425" y="16916"/>
                  </a:lnTo>
                  <a:lnTo>
                    <a:pt x="165" y="23660"/>
                  </a:lnTo>
                  <a:lnTo>
                    <a:pt x="0" y="26035"/>
                  </a:lnTo>
                  <a:lnTo>
                    <a:pt x="76" y="27673"/>
                  </a:lnTo>
                  <a:lnTo>
                    <a:pt x="7048" y="41287"/>
                  </a:lnTo>
                  <a:lnTo>
                    <a:pt x="23710" y="52349"/>
                  </a:lnTo>
                  <a:lnTo>
                    <a:pt x="47790" y="59778"/>
                  </a:lnTo>
                  <a:lnTo>
                    <a:pt x="76962" y="62484"/>
                  </a:lnTo>
                  <a:lnTo>
                    <a:pt x="106235" y="59778"/>
                  </a:lnTo>
                  <a:lnTo>
                    <a:pt x="130314" y="52349"/>
                  </a:lnTo>
                  <a:lnTo>
                    <a:pt x="146989" y="41287"/>
                  </a:lnTo>
                  <a:lnTo>
                    <a:pt x="153949" y="27673"/>
                  </a:lnTo>
                  <a:close/>
                </a:path>
              </a:pathLst>
            </a:custGeom>
            <a:solidFill>
              <a:srgbClr val="D6EAE2"/>
            </a:solidFill>
          </p:spPr>
          <p:txBody>
            <a:bodyPr wrap="square" lIns="0" tIns="0" rIns="0" bIns="0" rtlCol="0"/>
            <a:lstStyle/>
            <a:p>
              <a:endParaRPr dirty="0"/>
            </a:p>
          </p:txBody>
        </p:sp>
        <p:sp>
          <p:nvSpPr>
            <p:cNvPr id="74" name="object 74"/>
            <p:cNvSpPr/>
            <p:nvPr/>
          </p:nvSpPr>
          <p:spPr>
            <a:xfrm>
              <a:off x="9137039" y="7560565"/>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75" name="object 75"/>
            <p:cNvSpPr/>
            <p:nvPr/>
          </p:nvSpPr>
          <p:spPr>
            <a:xfrm>
              <a:off x="9137038" y="7535048"/>
              <a:ext cx="107950" cy="51435"/>
            </a:xfrm>
            <a:custGeom>
              <a:avLst/>
              <a:gdLst/>
              <a:ahLst/>
              <a:cxnLst/>
              <a:rect l="l" t="t" r="r" b="b"/>
              <a:pathLst>
                <a:path w="107950" h="51434">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76" name="object 76"/>
            <p:cNvSpPr/>
            <p:nvPr/>
          </p:nvSpPr>
          <p:spPr>
            <a:xfrm>
              <a:off x="9156281" y="7540872"/>
              <a:ext cx="24130" cy="42545"/>
            </a:xfrm>
            <a:custGeom>
              <a:avLst/>
              <a:gdLst/>
              <a:ahLst/>
              <a:cxnLst/>
              <a:rect l="l" t="t" r="r" b="b"/>
              <a:pathLst>
                <a:path w="24129" h="42545">
                  <a:moveTo>
                    <a:pt x="16497" y="37477"/>
                  </a:moveTo>
                  <a:lnTo>
                    <a:pt x="13995" y="3149"/>
                  </a:lnTo>
                  <a:lnTo>
                    <a:pt x="13817" y="1231"/>
                  </a:lnTo>
                  <a:lnTo>
                    <a:pt x="11823" y="139"/>
                  </a:lnTo>
                  <a:lnTo>
                    <a:pt x="11163" y="76"/>
                  </a:lnTo>
                  <a:lnTo>
                    <a:pt x="10502" y="76"/>
                  </a:lnTo>
                  <a:lnTo>
                    <a:pt x="6769" y="139"/>
                  </a:lnTo>
                  <a:lnTo>
                    <a:pt x="3276" y="1193"/>
                  </a:lnTo>
                  <a:lnTo>
                    <a:pt x="330" y="3073"/>
                  </a:lnTo>
                  <a:lnTo>
                    <a:pt x="0" y="2819"/>
                  </a:lnTo>
                  <a:lnTo>
                    <a:pt x="596" y="10134"/>
                  </a:lnTo>
                  <a:lnTo>
                    <a:pt x="914" y="17462"/>
                  </a:lnTo>
                  <a:lnTo>
                    <a:pt x="939" y="24803"/>
                  </a:lnTo>
                  <a:lnTo>
                    <a:pt x="571" y="34785"/>
                  </a:lnTo>
                  <a:lnTo>
                    <a:pt x="1917" y="36868"/>
                  </a:lnTo>
                  <a:lnTo>
                    <a:pt x="7442" y="39141"/>
                  </a:lnTo>
                  <a:lnTo>
                    <a:pt x="10756" y="40246"/>
                  </a:lnTo>
                  <a:lnTo>
                    <a:pt x="14135" y="41148"/>
                  </a:lnTo>
                  <a:lnTo>
                    <a:pt x="14795" y="41262"/>
                  </a:lnTo>
                  <a:lnTo>
                    <a:pt x="15074" y="41236"/>
                  </a:lnTo>
                  <a:lnTo>
                    <a:pt x="15659" y="41071"/>
                  </a:lnTo>
                  <a:lnTo>
                    <a:pt x="15913" y="40411"/>
                  </a:lnTo>
                  <a:lnTo>
                    <a:pt x="16497" y="37477"/>
                  </a:lnTo>
                  <a:close/>
                </a:path>
                <a:path w="24129" h="42545">
                  <a:moveTo>
                    <a:pt x="24117" y="40259"/>
                  </a:moveTo>
                  <a:lnTo>
                    <a:pt x="20789" y="749"/>
                  </a:lnTo>
                  <a:lnTo>
                    <a:pt x="20434" y="0"/>
                  </a:lnTo>
                  <a:lnTo>
                    <a:pt x="19913" y="0"/>
                  </a:lnTo>
                  <a:lnTo>
                    <a:pt x="19723" y="38"/>
                  </a:lnTo>
                  <a:lnTo>
                    <a:pt x="19253" y="469"/>
                  </a:lnTo>
                  <a:lnTo>
                    <a:pt x="18580" y="1524"/>
                  </a:lnTo>
                  <a:lnTo>
                    <a:pt x="21170" y="41452"/>
                  </a:lnTo>
                  <a:lnTo>
                    <a:pt x="20624" y="41452"/>
                  </a:lnTo>
                  <a:lnTo>
                    <a:pt x="20878" y="41846"/>
                  </a:lnTo>
                  <a:lnTo>
                    <a:pt x="21310" y="42024"/>
                  </a:lnTo>
                  <a:lnTo>
                    <a:pt x="22415" y="42024"/>
                  </a:lnTo>
                  <a:lnTo>
                    <a:pt x="23101" y="41706"/>
                  </a:lnTo>
                  <a:lnTo>
                    <a:pt x="24117" y="40259"/>
                  </a:lnTo>
                  <a:close/>
                </a:path>
              </a:pathLst>
            </a:custGeom>
            <a:solidFill>
              <a:srgbClr val="CCE5E0"/>
            </a:solidFill>
          </p:spPr>
          <p:txBody>
            <a:bodyPr wrap="square" lIns="0" tIns="0" rIns="0" bIns="0" rtlCol="0"/>
            <a:lstStyle/>
            <a:p>
              <a:endParaRPr dirty="0"/>
            </a:p>
          </p:txBody>
        </p:sp>
        <p:sp>
          <p:nvSpPr>
            <p:cNvPr id="77" name="object 77"/>
            <p:cNvSpPr/>
            <p:nvPr/>
          </p:nvSpPr>
          <p:spPr>
            <a:xfrm>
              <a:off x="6498058" y="736654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8" name="object 78"/>
            <p:cNvSpPr/>
            <p:nvPr/>
          </p:nvSpPr>
          <p:spPr>
            <a:xfrm>
              <a:off x="11366254" y="6872939"/>
              <a:ext cx="7207250" cy="1494155"/>
            </a:xfrm>
            <a:custGeom>
              <a:avLst/>
              <a:gdLst/>
              <a:ahLst/>
              <a:cxnLst/>
              <a:rect l="l" t="t" r="r" b="b"/>
              <a:pathLst>
                <a:path w="7207250" h="1494154">
                  <a:moveTo>
                    <a:pt x="6849842" y="0"/>
                  </a:moveTo>
                  <a:lnTo>
                    <a:pt x="6644434"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225962"/>
                  </a:lnTo>
                  <a:lnTo>
                    <a:pt x="114977" y="1270634"/>
                  </a:lnTo>
                  <a:lnTo>
                    <a:pt x="100850" y="1314091"/>
                  </a:lnTo>
                  <a:lnTo>
                    <a:pt x="78428" y="1355426"/>
                  </a:lnTo>
                  <a:lnTo>
                    <a:pt x="48630" y="1393729"/>
                  </a:lnTo>
                  <a:lnTo>
                    <a:pt x="12375" y="1428092"/>
                  </a:lnTo>
                  <a:lnTo>
                    <a:pt x="0" y="1447662"/>
                  </a:lnTo>
                  <a:lnTo>
                    <a:pt x="1565" y="1469268"/>
                  </a:lnTo>
                  <a:lnTo>
                    <a:pt x="14676" y="1486748"/>
                  </a:lnTo>
                  <a:lnTo>
                    <a:pt x="36939" y="1493944"/>
                  </a:lnTo>
                  <a:lnTo>
                    <a:pt x="6884123" y="1493964"/>
                  </a:lnTo>
                  <a:lnTo>
                    <a:pt x="6931841" y="1490463"/>
                  </a:lnTo>
                  <a:lnTo>
                    <a:pt x="6977383" y="1480293"/>
                  </a:lnTo>
                  <a:lnTo>
                    <a:pt x="7020251" y="1463953"/>
                  </a:lnTo>
                  <a:lnTo>
                    <a:pt x="7059946" y="1441943"/>
                  </a:lnTo>
                  <a:lnTo>
                    <a:pt x="7095969" y="1414762"/>
                  </a:lnTo>
                  <a:lnTo>
                    <a:pt x="7127819" y="1382910"/>
                  </a:lnTo>
                  <a:lnTo>
                    <a:pt x="7154998" y="1346887"/>
                  </a:lnTo>
                  <a:lnTo>
                    <a:pt x="7177006" y="1307193"/>
                  </a:lnTo>
                  <a:lnTo>
                    <a:pt x="7193344" y="1264326"/>
                  </a:lnTo>
                  <a:lnTo>
                    <a:pt x="7203514" y="1218786"/>
                  </a:lnTo>
                  <a:lnTo>
                    <a:pt x="7207014" y="1171074"/>
                  </a:lnTo>
                  <a:lnTo>
                    <a:pt x="7207014" y="357172"/>
                  </a:lnTo>
                  <a:lnTo>
                    <a:pt x="7203754" y="308706"/>
                  </a:lnTo>
                  <a:lnTo>
                    <a:pt x="7194256" y="262221"/>
                  </a:lnTo>
                  <a:lnTo>
                    <a:pt x="7178946" y="218144"/>
                  </a:lnTo>
                  <a:lnTo>
                    <a:pt x="7158250" y="176900"/>
                  </a:lnTo>
                  <a:lnTo>
                    <a:pt x="7132593" y="138914"/>
                  </a:lnTo>
                  <a:lnTo>
                    <a:pt x="7102401" y="104613"/>
                  </a:lnTo>
                  <a:lnTo>
                    <a:pt x="7068099" y="74421"/>
                  </a:lnTo>
                  <a:lnTo>
                    <a:pt x="7030114" y="48764"/>
                  </a:lnTo>
                  <a:lnTo>
                    <a:pt x="6988869" y="28068"/>
                  </a:lnTo>
                  <a:lnTo>
                    <a:pt x="6944792" y="12758"/>
                  </a:lnTo>
                  <a:lnTo>
                    <a:pt x="6898308" y="3260"/>
                  </a:lnTo>
                  <a:lnTo>
                    <a:pt x="6849842" y="0"/>
                  </a:lnTo>
                  <a:close/>
                </a:path>
              </a:pathLst>
            </a:custGeom>
            <a:solidFill>
              <a:srgbClr val="FFFFFF"/>
            </a:solidFill>
          </p:spPr>
          <p:txBody>
            <a:bodyPr wrap="square" lIns="0" tIns="0" rIns="0" bIns="0" rtlCol="0"/>
            <a:lstStyle/>
            <a:p>
              <a:endParaRPr dirty="0"/>
            </a:p>
          </p:txBody>
        </p:sp>
        <p:sp>
          <p:nvSpPr>
            <p:cNvPr id="79" name="object 79"/>
            <p:cNvSpPr/>
            <p:nvPr/>
          </p:nvSpPr>
          <p:spPr>
            <a:xfrm>
              <a:off x="11366254" y="6872939"/>
              <a:ext cx="7207250" cy="1494155"/>
            </a:xfrm>
            <a:custGeom>
              <a:avLst/>
              <a:gdLst/>
              <a:ahLst/>
              <a:cxnLst/>
              <a:rect l="l" t="t" r="r" b="b"/>
              <a:pathLst>
                <a:path w="7207250" h="1494154">
                  <a:moveTo>
                    <a:pt x="6644434" y="0"/>
                  </a:moveTo>
                  <a:lnTo>
                    <a:pt x="6849842" y="0"/>
                  </a:lnTo>
                  <a:lnTo>
                    <a:pt x="6898308" y="3260"/>
                  </a:lnTo>
                  <a:lnTo>
                    <a:pt x="6944792" y="12758"/>
                  </a:lnTo>
                  <a:lnTo>
                    <a:pt x="6988869" y="28068"/>
                  </a:lnTo>
                  <a:lnTo>
                    <a:pt x="7030114" y="48764"/>
                  </a:lnTo>
                  <a:lnTo>
                    <a:pt x="7068099" y="74421"/>
                  </a:lnTo>
                  <a:lnTo>
                    <a:pt x="7102401" y="104613"/>
                  </a:lnTo>
                  <a:lnTo>
                    <a:pt x="7132593" y="138914"/>
                  </a:lnTo>
                  <a:lnTo>
                    <a:pt x="7158250" y="176900"/>
                  </a:lnTo>
                  <a:lnTo>
                    <a:pt x="7178946" y="218144"/>
                  </a:lnTo>
                  <a:lnTo>
                    <a:pt x="7194256" y="262221"/>
                  </a:lnTo>
                  <a:lnTo>
                    <a:pt x="7203754" y="308706"/>
                  </a:lnTo>
                  <a:lnTo>
                    <a:pt x="7207014" y="357172"/>
                  </a:lnTo>
                  <a:lnTo>
                    <a:pt x="7207014" y="1171074"/>
                  </a:lnTo>
                  <a:lnTo>
                    <a:pt x="7203514" y="1218786"/>
                  </a:lnTo>
                  <a:lnTo>
                    <a:pt x="7193344" y="1264326"/>
                  </a:lnTo>
                  <a:lnTo>
                    <a:pt x="7177006" y="1307193"/>
                  </a:lnTo>
                  <a:lnTo>
                    <a:pt x="7154998" y="1346887"/>
                  </a:lnTo>
                  <a:lnTo>
                    <a:pt x="7127819" y="1382910"/>
                  </a:lnTo>
                  <a:lnTo>
                    <a:pt x="7095969" y="1414762"/>
                  </a:lnTo>
                  <a:lnTo>
                    <a:pt x="7059946" y="1441943"/>
                  </a:lnTo>
                  <a:lnTo>
                    <a:pt x="7020251" y="1463953"/>
                  </a:lnTo>
                  <a:lnTo>
                    <a:pt x="6977383" y="1480293"/>
                  </a:lnTo>
                  <a:lnTo>
                    <a:pt x="6931841" y="1490463"/>
                  </a:lnTo>
                  <a:lnTo>
                    <a:pt x="6884123" y="1493964"/>
                  </a:lnTo>
                  <a:lnTo>
                    <a:pt x="36939" y="1493944"/>
                  </a:lnTo>
                  <a:lnTo>
                    <a:pt x="14676" y="1486748"/>
                  </a:lnTo>
                  <a:lnTo>
                    <a:pt x="1565" y="1469268"/>
                  </a:lnTo>
                  <a:lnTo>
                    <a:pt x="0" y="1447662"/>
                  </a:lnTo>
                  <a:lnTo>
                    <a:pt x="12375" y="1428092"/>
                  </a:lnTo>
                  <a:lnTo>
                    <a:pt x="48630" y="1393729"/>
                  </a:lnTo>
                  <a:lnTo>
                    <a:pt x="78428" y="1355426"/>
                  </a:lnTo>
                  <a:lnTo>
                    <a:pt x="100850" y="1314091"/>
                  </a:lnTo>
                  <a:lnTo>
                    <a:pt x="114977" y="1270634"/>
                  </a:lnTo>
                  <a:lnTo>
                    <a:pt x="119890" y="122596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6644434" y="0"/>
                  </a:lnTo>
                  <a:close/>
                </a:path>
              </a:pathLst>
            </a:custGeom>
            <a:ln w="62825">
              <a:solidFill>
                <a:srgbClr val="5BA3A8"/>
              </a:solidFill>
            </a:ln>
          </p:spPr>
          <p:txBody>
            <a:bodyPr wrap="square" lIns="0" tIns="0" rIns="0" bIns="0" rtlCol="0"/>
            <a:lstStyle/>
            <a:p>
              <a:endParaRPr dirty="0"/>
            </a:p>
          </p:txBody>
        </p:sp>
      </p:grpSp>
      <p:sp>
        <p:nvSpPr>
          <p:cNvPr id="80" name="object 80"/>
          <p:cNvSpPr txBox="1"/>
          <p:nvPr/>
        </p:nvSpPr>
        <p:spPr>
          <a:xfrm>
            <a:off x="1572966" y="6880313"/>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81" name="object 81"/>
          <p:cNvSpPr txBox="1"/>
          <p:nvPr/>
        </p:nvSpPr>
        <p:spPr>
          <a:xfrm>
            <a:off x="11956325" y="7103674"/>
            <a:ext cx="6090920" cy="873125"/>
          </a:xfrm>
          <a:prstGeom prst="rect">
            <a:avLst/>
          </a:prstGeom>
        </p:spPr>
        <p:txBody>
          <a:bodyPr vert="horz" wrap="square" lIns="0" tIns="12700" rIns="0" bIns="0" rtlCol="0">
            <a:spAutoFit/>
          </a:bodyPr>
          <a:lstStyle/>
          <a:p>
            <a:pPr marL="12700" marR="5080">
              <a:lnSpc>
                <a:spcPct val="120800"/>
              </a:lnSpc>
              <a:spcBef>
                <a:spcPts val="100"/>
              </a:spcBef>
            </a:pPr>
            <a:r>
              <a:rPr lang="en" sz="2300" b="1" dirty="0">
                <a:solidFill>
                  <a:srgbClr val="231F20"/>
                </a:solidFill>
                <a:latin typeface="Calibri"/>
                <a:cs typeface="Calibri"/>
              </a:rPr>
              <a:t>Take stock of the actions to remember to best protect online accounts.</a:t>
            </a:r>
            <a:endParaRPr sz="2300" b="1" dirty="0">
              <a:latin typeface="Calibri"/>
              <a:cs typeface="Calibri"/>
            </a:endParaRPr>
          </a:p>
        </p:txBody>
      </p:sp>
      <p:sp>
        <p:nvSpPr>
          <p:cNvPr id="82" name="object 82"/>
          <p:cNvSpPr txBox="1"/>
          <p:nvPr/>
        </p:nvSpPr>
        <p:spPr>
          <a:xfrm>
            <a:off x="7020107" y="3553357"/>
            <a:ext cx="10140315" cy="768985"/>
          </a:xfrm>
          <a:prstGeom prst="rect">
            <a:avLst/>
          </a:prstGeom>
        </p:spPr>
        <p:txBody>
          <a:bodyPr vert="horz" wrap="square" lIns="0" tIns="33655" rIns="0" bIns="0" rtlCol="0">
            <a:spAutoFit/>
          </a:bodyPr>
          <a:lstStyle/>
          <a:p>
            <a:pPr marL="12700">
              <a:lnSpc>
                <a:spcPct val="100000"/>
              </a:lnSpc>
              <a:spcBef>
                <a:spcPts val="265"/>
              </a:spcBef>
            </a:pPr>
            <a:r>
              <a:rPr lang="en" sz="2300" i="1" spc="-65" dirty="0">
                <a:solidFill>
                  <a:srgbClr val="231F20"/>
                </a:solidFill>
                <a:latin typeface="Arial Narrow"/>
                <a:cs typeface="Arial Narrow"/>
              </a:rPr>
              <a:t>It's time to spring clean your digital identities! This means sorting through your</a:t>
            </a:r>
            <a:endParaRPr sz="2300" dirty="0">
              <a:latin typeface="Arial Narrow"/>
              <a:cs typeface="Arial Narrow"/>
            </a:endParaRPr>
          </a:p>
          <a:p>
            <a:pPr marL="12700">
              <a:lnSpc>
                <a:spcPct val="100000"/>
              </a:lnSpc>
              <a:spcBef>
                <a:spcPts val="165"/>
              </a:spcBef>
            </a:pPr>
            <a:r>
              <a:rPr lang="en" sz="2300" i="1" spc="-140" dirty="0">
                <a:solidFill>
                  <a:srgbClr val="231F20"/>
                </a:solidFill>
                <a:latin typeface="Arial Narrow"/>
                <a:cs typeface="Arial Narrow"/>
              </a:rPr>
              <a:t>online accounts and make sure you have a password manager to manage passwords</a:t>
            </a:r>
            <a:endParaRPr sz="2300" dirty="0">
              <a:latin typeface="Arial Narrow"/>
              <a:cs typeface="Arial Narrow"/>
            </a:endParaRPr>
          </a:p>
        </p:txBody>
      </p:sp>
      <p:sp>
        <p:nvSpPr>
          <p:cNvPr id="83" name="object 83"/>
          <p:cNvSpPr txBox="1"/>
          <p:nvPr/>
        </p:nvSpPr>
        <p:spPr>
          <a:xfrm>
            <a:off x="7020107" y="4316436"/>
            <a:ext cx="3692525" cy="377825"/>
          </a:xfrm>
          <a:prstGeom prst="rect">
            <a:avLst/>
          </a:prstGeom>
        </p:spPr>
        <p:txBody>
          <a:bodyPr vert="horz" wrap="square" lIns="0" tIns="13335" rIns="0" bIns="0" rtlCol="0">
            <a:spAutoFit/>
          </a:bodyPr>
          <a:lstStyle/>
          <a:p>
            <a:pPr marL="12700">
              <a:lnSpc>
                <a:spcPct val="100000"/>
              </a:lnSpc>
              <a:spcBef>
                <a:spcPts val="105"/>
              </a:spcBef>
            </a:pPr>
            <a:r>
              <a:rPr lang="en" sz="2300" i="1" spc="-55" dirty="0">
                <a:solidFill>
                  <a:srgbClr val="231F20"/>
                </a:solidFill>
                <a:latin typeface="Arial Narrow"/>
                <a:cs typeface="Arial Narrow"/>
              </a:rPr>
              <a:t>Strong and unique: this is stage 4!</a:t>
            </a:r>
            <a:endParaRPr sz="2300" dirty="0">
              <a:latin typeface="Arial Narrow"/>
              <a:cs typeface="Arial Narrow"/>
            </a:endParaRPr>
          </a:p>
        </p:txBody>
      </p:sp>
      <p:sp>
        <p:nvSpPr>
          <p:cNvPr id="84" name="object 84"/>
          <p:cNvSpPr txBox="1"/>
          <p:nvPr/>
        </p:nvSpPr>
        <p:spPr>
          <a:xfrm>
            <a:off x="7020107" y="4911298"/>
            <a:ext cx="9695815" cy="377825"/>
          </a:xfrm>
          <a:prstGeom prst="rect">
            <a:avLst/>
          </a:prstGeom>
        </p:spPr>
        <p:txBody>
          <a:bodyPr vert="horz" wrap="square" lIns="0" tIns="13335" rIns="0" bIns="0" rtlCol="0">
            <a:spAutoFit/>
          </a:bodyPr>
          <a:lstStyle/>
          <a:p>
            <a:pPr marL="12700">
              <a:lnSpc>
                <a:spcPct val="100000"/>
              </a:lnSpc>
              <a:spcBef>
                <a:spcPts val="105"/>
              </a:spcBef>
            </a:pPr>
            <a:r>
              <a:rPr lang="en" sz="2300" i="1" spc="-235" dirty="0">
                <a:solidFill>
                  <a:srgbClr val="231F20"/>
                </a:solidFill>
                <a:latin typeface="Arial Narrow"/>
                <a:cs typeface="Arial Narrow"/>
              </a:rPr>
              <a:t>A passwordless future using a strong authentication mechanism is possible, but there is still</a:t>
            </a:r>
            <a:endParaRPr sz="2300" dirty="0">
              <a:latin typeface="Arial Narrow"/>
              <a:cs typeface="Arial Narrow"/>
            </a:endParaRPr>
          </a:p>
        </p:txBody>
      </p:sp>
      <p:sp>
        <p:nvSpPr>
          <p:cNvPr id="85" name="object 85"/>
          <p:cNvSpPr txBox="1"/>
          <p:nvPr/>
        </p:nvSpPr>
        <p:spPr>
          <a:xfrm>
            <a:off x="7020107" y="5282932"/>
            <a:ext cx="9583420" cy="377825"/>
          </a:xfrm>
          <a:prstGeom prst="rect">
            <a:avLst/>
          </a:prstGeom>
        </p:spPr>
        <p:txBody>
          <a:bodyPr vert="horz" wrap="square" lIns="0" tIns="13335" rIns="0" bIns="0" rtlCol="0">
            <a:spAutoFit/>
          </a:bodyPr>
          <a:lstStyle/>
          <a:p>
            <a:pPr marL="12700">
              <a:lnSpc>
                <a:spcPct val="100000"/>
              </a:lnSpc>
              <a:spcBef>
                <a:spcPts val="105"/>
              </a:spcBef>
            </a:pPr>
            <a:r>
              <a:rPr lang="en" sz="2300" i="1" spc="-150" dirty="0">
                <a:solidFill>
                  <a:srgbClr val="231F20"/>
                </a:solidFill>
                <a:latin typeface="Arial Narrow"/>
                <a:cs typeface="Arial Narrow"/>
              </a:rPr>
              <a:t>a few steps to take before you get there. In the meantime, two-factor authentication is a measure of</a:t>
            </a:r>
            <a:endParaRPr sz="2300" dirty="0">
              <a:latin typeface="Arial Narrow"/>
              <a:cs typeface="Arial Narrow"/>
            </a:endParaRPr>
          </a:p>
        </p:txBody>
      </p:sp>
      <p:sp>
        <p:nvSpPr>
          <p:cNvPr id="86" name="object 86"/>
          <p:cNvSpPr txBox="1"/>
          <p:nvPr/>
        </p:nvSpPr>
        <p:spPr>
          <a:xfrm>
            <a:off x="7020107" y="5654566"/>
            <a:ext cx="9885680" cy="377825"/>
          </a:xfrm>
          <a:prstGeom prst="rect">
            <a:avLst/>
          </a:prstGeom>
        </p:spPr>
        <p:txBody>
          <a:bodyPr vert="horz" wrap="square" lIns="0" tIns="13335" rIns="0" bIns="0" rtlCol="0">
            <a:spAutoFit/>
          </a:bodyPr>
          <a:lstStyle/>
          <a:p>
            <a:pPr marL="12700">
              <a:lnSpc>
                <a:spcPct val="100000"/>
              </a:lnSpc>
              <a:spcBef>
                <a:spcPts val="105"/>
              </a:spcBef>
            </a:pPr>
            <a:r>
              <a:rPr lang="en" sz="2300" i="1" spc="-100" dirty="0">
                <a:solidFill>
                  <a:srgbClr val="231F20"/>
                </a:solidFill>
                <a:latin typeface="Arial Narrow"/>
                <a:cs typeface="Arial Narrow"/>
              </a:rPr>
              <a:t>Security you should set up on your most important online accounts: These are steps 5 and 6.</a:t>
            </a:r>
            <a:endParaRPr sz="2300" dirty="0">
              <a:latin typeface="Arial Narrow"/>
              <a:cs typeface="Arial Narrow"/>
            </a:endParaRPr>
          </a:p>
        </p:txBody>
      </p:sp>
      <p:grpSp>
        <p:nvGrpSpPr>
          <p:cNvPr id="93" name="object 2">
            <a:extLst>
              <a:ext uri="{FF2B5EF4-FFF2-40B4-BE49-F238E27FC236}">
                <a16:creationId xmlns:a16="http://schemas.microsoft.com/office/drawing/2014/main" id="{9764286B-C257-786C-74FA-D36474EA2F15}"/>
              </a:ext>
            </a:extLst>
          </p:cNvPr>
          <p:cNvGrpSpPr/>
          <p:nvPr/>
        </p:nvGrpSpPr>
        <p:grpSpPr>
          <a:xfrm>
            <a:off x="0" y="0"/>
            <a:ext cx="20104100" cy="1543685"/>
            <a:chOff x="0" y="0"/>
            <a:chExt cx="20104100" cy="1543685"/>
          </a:xfrm>
        </p:grpSpPr>
        <p:sp>
          <p:nvSpPr>
            <p:cNvPr id="94" name="object 3">
              <a:extLst>
                <a:ext uri="{FF2B5EF4-FFF2-40B4-BE49-F238E27FC236}">
                  <a16:creationId xmlns:a16="http://schemas.microsoft.com/office/drawing/2014/main" id="{EE0358BF-3027-08EB-FA9A-FD9282C0DE3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95" name="object 4">
              <a:extLst>
                <a:ext uri="{FF2B5EF4-FFF2-40B4-BE49-F238E27FC236}">
                  <a16:creationId xmlns:a16="http://schemas.microsoft.com/office/drawing/2014/main" id="{01A2AEEC-1FAE-29E5-EE20-BBAB6CAF86E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96" name="object 5">
              <a:extLst>
                <a:ext uri="{FF2B5EF4-FFF2-40B4-BE49-F238E27FC236}">
                  <a16:creationId xmlns:a16="http://schemas.microsoft.com/office/drawing/2014/main" id="{C0DB14ED-01B7-EFF9-045F-5BB9F39EA11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97" name="object 6">
              <a:extLst>
                <a:ext uri="{FF2B5EF4-FFF2-40B4-BE49-F238E27FC236}">
                  <a16:creationId xmlns:a16="http://schemas.microsoft.com/office/drawing/2014/main" id="{19AF58BE-FF8A-0F4C-7A42-50BD04A30D6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98" name="object 7">
              <a:extLst>
                <a:ext uri="{FF2B5EF4-FFF2-40B4-BE49-F238E27FC236}">
                  <a16:creationId xmlns:a16="http://schemas.microsoft.com/office/drawing/2014/main" id="{259CB08F-AEC1-2208-1945-4734B5DE034D}"/>
                </a:ext>
              </a:extLst>
            </p:cNvPr>
            <p:cNvPicPr/>
            <p:nvPr/>
          </p:nvPicPr>
          <p:blipFill>
            <a:blip r:embed="rId8"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99" name="object 8">
              <a:extLst>
                <a:ext uri="{FF2B5EF4-FFF2-40B4-BE49-F238E27FC236}">
                  <a16:creationId xmlns:a16="http://schemas.microsoft.com/office/drawing/2014/main" id="{3EE8F1A3-E59A-25E4-F24D-A66EEBD44E69}"/>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00" name="object 9">
              <a:extLst>
                <a:ext uri="{FF2B5EF4-FFF2-40B4-BE49-F238E27FC236}">
                  <a16:creationId xmlns:a16="http://schemas.microsoft.com/office/drawing/2014/main" id="{9452FB36-07DD-8ECA-D9ED-923E5FB287A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1" name="object 10">
              <a:extLst>
                <a:ext uri="{FF2B5EF4-FFF2-40B4-BE49-F238E27FC236}">
                  <a16:creationId xmlns:a16="http://schemas.microsoft.com/office/drawing/2014/main" id="{5E74F87E-4146-5DAD-7F52-FED94C025FF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02" name="object 11">
            <a:extLst>
              <a:ext uri="{FF2B5EF4-FFF2-40B4-BE49-F238E27FC236}">
                <a16:creationId xmlns:a16="http://schemas.microsoft.com/office/drawing/2014/main" id="{AD6D3428-02B6-5F61-8858-438BCBF50D42}"/>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03" name="object 12">
            <a:extLst>
              <a:ext uri="{FF2B5EF4-FFF2-40B4-BE49-F238E27FC236}">
                <a16:creationId xmlns:a16="http://schemas.microsoft.com/office/drawing/2014/main" id="{ACAC1BDE-58F2-E394-45F7-924961E4717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104" name="object 14">
            <a:extLst>
              <a:ext uri="{FF2B5EF4-FFF2-40B4-BE49-F238E27FC236}">
                <a16:creationId xmlns:a16="http://schemas.microsoft.com/office/drawing/2014/main" id="{28C6D045-A0CE-1396-32ED-EC29199D8A9E}"/>
              </a:ext>
            </a:extLst>
          </p:cNvPr>
          <p:cNvGrpSpPr/>
          <p:nvPr/>
        </p:nvGrpSpPr>
        <p:grpSpPr>
          <a:xfrm>
            <a:off x="1322960" y="1567477"/>
            <a:ext cx="1341120" cy="1243965"/>
            <a:chOff x="1322960" y="1567477"/>
            <a:chExt cx="1341120" cy="1243965"/>
          </a:xfrm>
        </p:grpSpPr>
        <p:sp>
          <p:nvSpPr>
            <p:cNvPr id="105" name="object 15">
              <a:extLst>
                <a:ext uri="{FF2B5EF4-FFF2-40B4-BE49-F238E27FC236}">
                  <a16:creationId xmlns:a16="http://schemas.microsoft.com/office/drawing/2014/main" id="{86BD7F39-AE01-4F48-9C44-A92E40920B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6" name="object 16">
              <a:extLst>
                <a:ext uri="{FF2B5EF4-FFF2-40B4-BE49-F238E27FC236}">
                  <a16:creationId xmlns:a16="http://schemas.microsoft.com/office/drawing/2014/main" id="{4FBE44A0-DA5C-A333-7206-5F4B74ED35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07" name="object 17">
              <a:extLst>
                <a:ext uri="{FF2B5EF4-FFF2-40B4-BE49-F238E27FC236}">
                  <a16:creationId xmlns:a16="http://schemas.microsoft.com/office/drawing/2014/main" id="{51B4866E-D053-0D9B-CD65-FD3B1FF9969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08" name="object 18">
              <a:extLst>
                <a:ext uri="{FF2B5EF4-FFF2-40B4-BE49-F238E27FC236}">
                  <a16:creationId xmlns:a16="http://schemas.microsoft.com/office/drawing/2014/main" id="{5E0A5768-DB10-0518-DAB6-B67C582279F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Rectangle 1">
            <a:extLst>
              <a:ext uri="{FF2B5EF4-FFF2-40B4-BE49-F238E27FC236}">
                <a16:creationId xmlns:a16="http://schemas.microsoft.com/office/drawing/2014/main" id="{0D74BC48-67CD-678F-999F-5C5018CA622C}"/>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7C3476E9-FF34-0C45-89B7-3E6768DB2217}"/>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81931" y="3997428"/>
            <a:ext cx="13717269" cy="3279775"/>
            <a:chOff x="3281931" y="3997428"/>
            <a:chExt cx="13717269" cy="3279775"/>
          </a:xfrm>
        </p:grpSpPr>
        <p:sp>
          <p:nvSpPr>
            <p:cNvPr id="3" name="object 3"/>
            <p:cNvSpPr/>
            <p:nvPr/>
          </p:nvSpPr>
          <p:spPr>
            <a:xfrm>
              <a:off x="3281931" y="399742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3366543" y="4082029"/>
              <a:ext cx="13632575" cy="3046451"/>
            </a:xfrm>
            <a:prstGeom prst="rect">
              <a:avLst/>
            </a:prstGeom>
          </p:spPr>
        </p:pic>
      </p:grpSp>
      <p:sp>
        <p:nvSpPr>
          <p:cNvPr id="5" name="object 5"/>
          <p:cNvSpPr txBox="1"/>
          <p:nvPr/>
        </p:nvSpPr>
        <p:spPr>
          <a:xfrm rot="1560000">
            <a:off x="4636796" y="6229749"/>
            <a:ext cx="112552" cy="95250"/>
          </a:xfrm>
          <a:prstGeom prst="rect">
            <a:avLst/>
          </a:prstGeom>
        </p:spPr>
        <p:txBody>
          <a:bodyPr vert="horz" wrap="square" lIns="0" tIns="0" rIns="0" bIns="0" rtlCol="0">
            <a:spAutoFit/>
          </a:bodyPr>
          <a:lstStyle/>
          <a:p>
            <a:pPr>
              <a:lnSpc>
                <a:spcPts val="710"/>
              </a:lnSpc>
            </a:pPr>
            <a:r>
              <a:rPr lang="en" sz="750" spc="-195" dirty="0">
                <a:solidFill>
                  <a:srgbClr val="1D1D1B"/>
                </a:solidFill>
                <a:latin typeface="Calibri"/>
                <a:cs typeface="Calibri"/>
              </a:rPr>
              <a:t>CB</a:t>
            </a:r>
            <a:endParaRPr sz="750" dirty="0">
              <a:latin typeface="Calibri"/>
              <a:cs typeface="Calibri"/>
            </a:endParaRPr>
          </a:p>
        </p:txBody>
      </p:sp>
      <p:sp>
        <p:nvSpPr>
          <p:cNvPr id="6" name="object 6"/>
          <p:cNvSpPr txBox="1"/>
          <p:nvPr/>
        </p:nvSpPr>
        <p:spPr>
          <a:xfrm rot="20280000">
            <a:off x="6742130" y="6204993"/>
            <a:ext cx="152454" cy="114300"/>
          </a:xfrm>
          <a:prstGeom prst="rect">
            <a:avLst/>
          </a:prstGeom>
        </p:spPr>
        <p:txBody>
          <a:bodyPr vert="horz" wrap="square" lIns="0" tIns="0" rIns="0" bIns="0" rtlCol="0">
            <a:spAutoFit/>
          </a:bodyPr>
          <a:lstStyle/>
          <a:p>
            <a:pPr>
              <a:lnSpc>
                <a:spcPts val="855"/>
              </a:lnSpc>
            </a:pPr>
            <a:r>
              <a:rPr lang="en" sz="900" spc="-130" dirty="0">
                <a:latin typeface="Calibri"/>
                <a:cs typeface="Calibri"/>
              </a:rPr>
              <a:t>CV</a:t>
            </a:r>
            <a:endParaRPr sz="900" dirty="0">
              <a:latin typeface="Calibri"/>
              <a:cs typeface="Calibri"/>
            </a:endParaRPr>
          </a:p>
        </p:txBody>
      </p:sp>
      <p:sp>
        <p:nvSpPr>
          <p:cNvPr id="7" name="object 7"/>
          <p:cNvSpPr txBox="1"/>
          <p:nvPr/>
        </p:nvSpPr>
        <p:spPr>
          <a:xfrm>
            <a:off x="5444789" y="6606852"/>
            <a:ext cx="182880" cy="163830"/>
          </a:xfrm>
          <a:prstGeom prst="rect">
            <a:avLst/>
          </a:prstGeom>
        </p:spPr>
        <p:txBody>
          <a:bodyPr vert="horz" wrap="square" lIns="0" tIns="13335" rIns="0" bIns="0" rtlCol="0">
            <a:spAutoFit/>
          </a:bodyPr>
          <a:lstStyle/>
          <a:p>
            <a:pPr marL="98425" indent="-86360">
              <a:lnSpc>
                <a:spcPct val="100000"/>
              </a:lnSpc>
              <a:spcBef>
                <a:spcPts val="105"/>
              </a:spcBef>
              <a:buChar char="◆"/>
              <a:tabLst>
                <a:tab pos="99060" algn="l"/>
              </a:tabLst>
            </a:pPr>
            <a:r>
              <a:rPr lang="en" sz="900" spc="-210" dirty="0">
                <a:solidFill>
                  <a:srgbClr val="1D1D1B"/>
                </a:solidFill>
                <a:latin typeface="Calibri"/>
                <a:cs typeface="Calibri"/>
              </a:rPr>
              <a:t>€</a:t>
            </a:r>
            <a:endParaRPr sz="900" dirty="0">
              <a:latin typeface="Calibri"/>
              <a:cs typeface="Calibri"/>
            </a:endParaRPr>
          </a:p>
        </p:txBody>
      </p:sp>
      <p:sp>
        <p:nvSpPr>
          <p:cNvPr id="8" name="object 8"/>
          <p:cNvSpPr txBox="1"/>
          <p:nvPr/>
        </p:nvSpPr>
        <p:spPr>
          <a:xfrm>
            <a:off x="5288296" y="6392948"/>
            <a:ext cx="300990" cy="257810"/>
          </a:xfrm>
          <a:prstGeom prst="rect">
            <a:avLst/>
          </a:prstGeom>
        </p:spPr>
        <p:txBody>
          <a:bodyPr vert="horz" wrap="square" lIns="0" tIns="15240" rIns="0" bIns="0" rtlCol="0">
            <a:spAutoFit/>
          </a:bodyPr>
          <a:lstStyle/>
          <a:p>
            <a:pPr marL="38100">
              <a:lnSpc>
                <a:spcPct val="100000"/>
              </a:lnSpc>
              <a:spcBef>
                <a:spcPts val="120"/>
              </a:spcBef>
            </a:pPr>
            <a:r>
              <a:rPr lang="en" sz="2250" spc="247" baseline="-16666" dirty="0">
                <a:solidFill>
                  <a:srgbClr val="1D1D1B"/>
                </a:solidFill>
                <a:latin typeface="Calibri"/>
                <a:cs typeface="Calibri"/>
              </a:rPr>
              <a:t>€ </a:t>
            </a:r>
            <a:r>
              <a:rPr lang="en" sz="900" spc="-50" dirty="0">
                <a:solidFill>
                  <a:srgbClr val="1D1D1B"/>
                </a:solidFill>
                <a:latin typeface="Calibri"/>
                <a:cs typeface="Calibri"/>
              </a:rPr>
              <a:t>+</a:t>
            </a:r>
            <a:endParaRPr sz="900" dirty="0">
              <a:latin typeface="Calibri"/>
              <a:cs typeface="Calibri"/>
            </a:endParaRPr>
          </a:p>
        </p:txBody>
      </p:sp>
      <p:sp>
        <p:nvSpPr>
          <p:cNvPr id="9" name="object 9"/>
          <p:cNvSpPr txBox="1"/>
          <p:nvPr/>
        </p:nvSpPr>
        <p:spPr>
          <a:xfrm>
            <a:off x="5266735" y="6632851"/>
            <a:ext cx="73025" cy="163830"/>
          </a:xfrm>
          <a:prstGeom prst="rect">
            <a:avLst/>
          </a:prstGeom>
        </p:spPr>
        <p:txBody>
          <a:bodyPr vert="horz" wrap="square" lIns="0" tIns="13335" rIns="0" bIns="0" rtlCol="0">
            <a:spAutoFit/>
          </a:bodyPr>
          <a:lstStyle/>
          <a:p>
            <a:pPr marL="12700">
              <a:lnSpc>
                <a:spcPct val="100000"/>
              </a:lnSpc>
              <a:spcBef>
                <a:spcPts val="105"/>
              </a:spcBef>
            </a:pPr>
            <a:r>
              <a:rPr lang="en" sz="900" spc="-85" dirty="0">
                <a:solidFill>
                  <a:srgbClr val="1D1D1B"/>
                </a:solidFill>
                <a:latin typeface="Calibri"/>
                <a:cs typeface="Calibri"/>
              </a:rPr>
              <a:t>+</a:t>
            </a:r>
            <a:endParaRPr sz="900" dirty="0">
              <a:latin typeface="Calibri"/>
              <a:cs typeface="Calibri"/>
            </a:endParaRPr>
          </a:p>
        </p:txBody>
      </p:sp>
      <p:sp>
        <p:nvSpPr>
          <p:cNvPr id="10" name="object 10"/>
          <p:cNvSpPr txBox="1"/>
          <p:nvPr/>
        </p:nvSpPr>
        <p:spPr>
          <a:xfrm>
            <a:off x="3620770" y="4514417"/>
            <a:ext cx="4954203" cy="1147878"/>
          </a:xfrm>
          <a:prstGeom prst="rect">
            <a:avLst/>
          </a:prstGeom>
        </p:spPr>
        <p:txBody>
          <a:bodyPr vert="horz" wrap="square" lIns="0" tIns="50165" rIns="0" bIns="0" rtlCol="0">
            <a:spAutoFit/>
          </a:bodyPr>
          <a:lstStyle/>
          <a:p>
            <a:pPr algn="ctr">
              <a:lnSpc>
                <a:spcPct val="100000"/>
              </a:lnSpc>
              <a:spcBef>
                <a:spcPts val="395"/>
              </a:spcBef>
            </a:pPr>
            <a:r>
              <a:rPr lang="en" sz="960" b="1" dirty="0">
                <a:latin typeface="Calibri"/>
                <a:cs typeface="Calibri"/>
              </a:rPr>
              <a:t>CYBER IS AN EXCITING JOB OF THE FUTURE!</a:t>
            </a:r>
          </a:p>
          <a:p>
            <a:pPr algn="ctr">
              <a:lnSpc>
                <a:spcPct val="100000"/>
              </a:lnSpc>
              <a:spcBef>
                <a:spcPts val="300"/>
              </a:spcBef>
            </a:pPr>
            <a:r>
              <a:rPr lang="en" sz="960" b="1" dirty="0">
                <a:latin typeface="Calibri"/>
                <a:cs typeface="Calibri"/>
              </a:rPr>
              <a:t>DEVELOP YOUR CRITICAL THINKING SKILLS TO AVOID THE DANGERS OF DIGITAL TECHNOLOGY!</a:t>
            </a:r>
          </a:p>
          <a:p>
            <a:pPr algn="ctr">
              <a:lnSpc>
                <a:spcPct val="100000"/>
              </a:lnSpc>
              <a:spcBef>
                <a:spcPts val="305"/>
              </a:spcBef>
            </a:pPr>
            <a:r>
              <a:rPr lang="en" sz="960" b="1" dirty="0">
                <a:latin typeface="Calibri"/>
                <a:cs typeface="Calibri"/>
              </a:rPr>
              <a:t>IF IT'S TOO GOOD TO BE TRUE, IT CERTAINLY IS!</a:t>
            </a:r>
          </a:p>
          <a:p>
            <a:pPr algn="ctr">
              <a:lnSpc>
                <a:spcPct val="100000"/>
              </a:lnSpc>
              <a:spcBef>
                <a:spcPts val="300"/>
              </a:spcBef>
            </a:pPr>
            <a:r>
              <a:rPr lang="en" sz="960" b="1" dirty="0">
                <a:latin typeface="Calibri"/>
                <a:cs typeface="Calibri"/>
              </a:rPr>
              <a:t>REPORTING SCAMS IS ESSENTIAL!</a:t>
            </a:r>
          </a:p>
          <a:p>
            <a:pPr algn="ctr">
              <a:lnSpc>
                <a:spcPct val="100000"/>
              </a:lnSpc>
              <a:spcBef>
                <a:spcPts val="300"/>
              </a:spcBef>
            </a:pPr>
            <a:r>
              <a:rPr lang="en" sz="960" b="1" dirty="0">
                <a:latin typeface="Calibri"/>
                <a:cs typeface="Calibri"/>
              </a:rPr>
              <a:t>IT IS PREFERABLE TO HAVE SEVERAL PASSWORDS, AS WE HAVE SEVERAL KEYS!</a:t>
            </a:r>
          </a:p>
          <a:p>
            <a:pPr algn="ctr">
              <a:lnSpc>
                <a:spcPct val="100000"/>
              </a:lnSpc>
              <a:spcBef>
                <a:spcPts val="305"/>
              </a:spcBef>
            </a:pPr>
            <a:r>
              <a:rPr lang="en" sz="960" b="1" dirty="0">
                <a:latin typeface="Calibri"/>
                <a:cs typeface="Calibri"/>
              </a:rPr>
              <a:t>FOR THE MOST IMPORTANT ACCOUNTS, AT LEAST TWO-FACTOR AUTHENTICATION!</a:t>
            </a:r>
          </a:p>
        </p:txBody>
      </p:sp>
      <p:sp>
        <p:nvSpPr>
          <p:cNvPr id="11" name="object 11"/>
          <p:cNvSpPr txBox="1"/>
          <p:nvPr/>
        </p:nvSpPr>
        <p:spPr>
          <a:xfrm>
            <a:off x="3282207" y="7392407"/>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12" name="object 12"/>
          <p:cNvSpPr txBox="1"/>
          <p:nvPr/>
        </p:nvSpPr>
        <p:spPr>
          <a:xfrm>
            <a:off x="8800982" y="4958570"/>
            <a:ext cx="7447915" cy="377825"/>
          </a:xfrm>
          <a:prstGeom prst="rect">
            <a:avLst/>
          </a:prstGeom>
        </p:spPr>
        <p:txBody>
          <a:bodyPr vert="horz" wrap="square" lIns="0" tIns="13335" rIns="0" bIns="0" rtlCol="0">
            <a:spAutoFit/>
          </a:bodyPr>
          <a:lstStyle/>
          <a:p>
            <a:pPr marL="12700">
              <a:lnSpc>
                <a:spcPct val="100000"/>
              </a:lnSpc>
              <a:spcBef>
                <a:spcPts val="105"/>
              </a:spcBef>
            </a:pPr>
            <a:r>
              <a:rPr lang="en" sz="2300" spc="-40" dirty="0">
                <a:solidFill>
                  <a:srgbClr val="231F20"/>
                </a:solidFill>
                <a:latin typeface="Calibri"/>
                <a:cs typeface="Calibri"/>
              </a:rPr>
              <a:t>You can conclude by simply reading the conclusion slide.</a:t>
            </a:r>
            <a:endParaRPr sz="2300" dirty="0">
              <a:latin typeface="Calibri"/>
              <a:cs typeface="Calibri"/>
            </a:endParaRPr>
          </a:p>
        </p:txBody>
      </p:sp>
      <p:sp>
        <p:nvSpPr>
          <p:cNvPr id="13" name="object 13"/>
          <p:cNvSpPr txBox="1"/>
          <p:nvPr/>
        </p:nvSpPr>
        <p:spPr>
          <a:xfrm>
            <a:off x="8800981" y="5382147"/>
            <a:ext cx="793657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Then, you can thank the workshop participants by giving them a</a:t>
            </a:r>
            <a:endParaRPr sz="2300" dirty="0">
              <a:latin typeface="Calibri"/>
              <a:cs typeface="Calibri"/>
            </a:endParaRPr>
          </a:p>
        </p:txBody>
      </p:sp>
      <p:sp>
        <p:nvSpPr>
          <p:cNvPr id="14" name="object 14"/>
          <p:cNvSpPr txBox="1"/>
          <p:nvPr/>
        </p:nvSpPr>
        <p:spPr>
          <a:xfrm>
            <a:off x="8800982" y="5805722"/>
            <a:ext cx="2625090"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saying a few words.</a:t>
            </a:r>
            <a:endParaRPr sz="2300" dirty="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grpSp>
      <p:sp>
        <p:nvSpPr>
          <p:cNvPr id="6" name="object 6"/>
          <p:cNvSpPr txBox="1"/>
          <p:nvPr/>
        </p:nvSpPr>
        <p:spPr>
          <a:xfrm>
            <a:off x="845912" y="7812461"/>
            <a:ext cx="16633190" cy="2562860"/>
          </a:xfrm>
          <a:prstGeom prst="rect">
            <a:avLst/>
          </a:prstGeom>
        </p:spPr>
        <p:txBody>
          <a:bodyPr vert="horz" wrap="square" lIns="0" tIns="180340" rIns="0" bIns="0" rtlCol="0">
            <a:spAutoFit/>
          </a:bodyPr>
          <a:lstStyle/>
          <a:p>
            <a:pPr marL="12700">
              <a:lnSpc>
                <a:spcPct val="100000"/>
              </a:lnSpc>
              <a:spcBef>
                <a:spcPts val="1420"/>
              </a:spcBef>
            </a:pPr>
            <a:r>
              <a:rPr lang="en" sz="2050" b="1" spc="45" dirty="0">
                <a:solidFill>
                  <a:srgbClr val="231F20"/>
                </a:solidFill>
                <a:latin typeface="Calibri"/>
                <a:cs typeface="Calibri"/>
              </a:rPr>
              <a:t>Version 2.0 - June 2024</a:t>
            </a:r>
            <a:endParaRPr lang="fr-FR" sz="2050" b="1" dirty="0">
              <a:latin typeface="Calibri"/>
              <a:cs typeface="Calibri"/>
            </a:endParaRPr>
          </a:p>
          <a:p>
            <a:pPr marL="12700" marR="3741420">
              <a:lnSpc>
                <a:spcPts val="3940"/>
              </a:lnSpc>
              <a:spcBef>
                <a:spcPts val="220"/>
              </a:spcBef>
            </a:pPr>
            <a:r>
              <a:rPr lang="en" sz="2050" spc="65" dirty="0">
                <a:solidFill>
                  <a:srgbClr val="231F20"/>
                </a:solidFill>
                <a:latin typeface="Calibri"/>
                <a:cs typeface="Calibri"/>
              </a:rPr>
              <a:t>This document was written by cybersecurity professionals and under the artistic direction of Claire Lacroix. This document is licensed under </a:t>
            </a:r>
            <a:r>
              <a:rPr lang="en" sz="2050" u="sng" dirty="0">
                <a:solidFill>
                  <a:srgbClr val="205E9E"/>
                </a:solidFill>
                <a:uFill>
                  <a:solidFill>
                    <a:srgbClr val="205E9E"/>
                  </a:solidFill>
                </a:uFill>
                <a:latin typeface="Calibri"/>
                <a:cs typeface="Calibri"/>
                <a:hlinkClick r:id="rId2"/>
              </a:rPr>
              <a:t>a Creative Commons Attribution 4.0 International – (CC BY 4.0)</a:t>
            </a:r>
            <a:r>
              <a:rPr lang="en" sz="2050" spc="40" dirty="0">
                <a:solidFill>
                  <a:srgbClr val="231F20"/>
                </a:solidFill>
                <a:latin typeface="Calibri"/>
                <a:cs typeface="Calibri"/>
              </a:rPr>
              <a:t> license.</a:t>
            </a:r>
            <a:endParaRPr lang="fr-FR" sz="2050" dirty="0">
              <a:latin typeface="Calibri"/>
              <a:cs typeface="Calibri"/>
            </a:endParaRPr>
          </a:p>
          <a:p>
            <a:pPr marL="12700">
              <a:lnSpc>
                <a:spcPts val="1889"/>
              </a:lnSpc>
            </a:pPr>
            <a:r>
              <a:rPr lang="en" sz="2050" spc="110" dirty="0">
                <a:solidFill>
                  <a:srgbClr val="231F20"/>
                </a:solidFill>
                <a:latin typeface="Calibri"/>
                <a:cs typeface="Calibri"/>
              </a:rPr>
              <a:t>It can be consulted at the following address: </a:t>
            </a:r>
            <a:r>
              <a:rPr lang="en" sz="2050" u="sng" spc="-10" dirty="0">
                <a:solidFill>
                  <a:srgbClr val="205E9E"/>
                </a:solidFill>
                <a:uFill>
                  <a:solidFill>
                    <a:srgbClr val="205E9E"/>
                  </a:solidFill>
                </a:uFill>
                <a:latin typeface="Calibri"/>
                <a:cs typeface="Calibri"/>
                <a:hlinkClick r:id="rId3"/>
              </a:rPr>
              <a:t>https://aka.ms/cyberkit</a:t>
            </a:r>
            <a:endParaRPr sz="2050" dirty="0">
              <a:latin typeface="Calibri"/>
              <a:cs typeface="Calibri"/>
            </a:endParaRPr>
          </a:p>
          <a:p>
            <a:pPr marL="12700" marR="5080">
              <a:lnSpc>
                <a:spcPts val="2260"/>
              </a:lnSpc>
              <a:spcBef>
                <a:spcPts val="1725"/>
              </a:spcBef>
            </a:pPr>
            <a:r>
              <a:rPr lang="en" sz="2050" dirty="0">
                <a:solidFill>
                  <a:srgbClr val="231F20"/>
                </a:solidFill>
                <a:latin typeface="Calibri"/>
                <a:cs typeface="Calibri"/>
              </a:rPr>
              <a:t>With contributions from: Alexandre Lafargue, Arnaud Jumelet, Céline Corno, Grégory Schiro, Guillaume Aubert, Haifa Bouraoui, Helena Pons-Charlet, India Giblain, Jean-Marie Letort, Manuel Bissey, Sabine Royant, Samuel Gaston-Raoul and Thierry Matusiak.</a:t>
            </a:r>
            <a:endParaRPr sz="2050" dirty="0">
              <a:latin typeface="Calibri"/>
              <a:cs typeface="Calibri"/>
            </a:endParaRPr>
          </a:p>
        </p:txBody>
      </p:sp>
      <p:sp>
        <p:nvSpPr>
          <p:cNvPr id="8" name="object 4">
            <a:extLst>
              <a:ext uri="{FF2B5EF4-FFF2-40B4-BE49-F238E27FC236}">
                <a16:creationId xmlns:a16="http://schemas.microsoft.com/office/drawing/2014/main" id="{2E9B9FCD-DA47-EE6C-C568-2F43322A151C}"/>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fr-FR" sz="15000" b="1" spc="-150" dirty="0">
                <a:solidFill>
                  <a:schemeClr val="accent5">
                    <a:lumMod val="75000"/>
                  </a:schemeClr>
                </a:solidFill>
                <a:uFill>
                  <a:solidFill>
                    <a:srgbClr val="231F20"/>
                  </a:solidFill>
                </a:uFill>
              </a:rPr>
              <a:t>THANK YOU!</a:t>
            </a:r>
            <a:endParaRPr lang="fr-FR" sz="15000" b="1" spc="-150" dirty="0">
              <a:solidFill>
                <a:schemeClr val="accent5">
                  <a:lumMod val="75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468" cy="11308556"/>
            <a:chOff x="0" y="0"/>
            <a:chExt cx="8282468" cy="11308556"/>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grpSp>
      <p:sp>
        <p:nvSpPr>
          <p:cNvPr id="11" name="object 11"/>
          <p:cNvSpPr/>
          <p:nvPr/>
        </p:nvSpPr>
        <p:spPr>
          <a:xfrm>
            <a:off x="10867025" y="2063506"/>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F7D842"/>
          </a:solidFill>
        </p:spPr>
        <p:txBody>
          <a:bodyPr wrap="square" lIns="0" tIns="0" rIns="0" bIns="0" rtlCol="0"/>
          <a:lstStyle/>
          <a:p>
            <a:endParaRPr dirty="0"/>
          </a:p>
        </p:txBody>
      </p:sp>
      <p:sp>
        <p:nvSpPr>
          <p:cNvPr id="12" name="object 12"/>
          <p:cNvSpPr/>
          <p:nvPr/>
        </p:nvSpPr>
        <p:spPr>
          <a:xfrm>
            <a:off x="895054" y="5136506"/>
            <a:ext cx="6052185" cy="5313680"/>
          </a:xfrm>
          <a:custGeom>
            <a:avLst/>
            <a:gdLst/>
            <a:ahLst/>
            <a:cxnLst/>
            <a:rect l="l" t="t" r="r" b="b"/>
            <a:pathLst>
              <a:path w="6052184" h="5313680">
                <a:moveTo>
                  <a:pt x="5947462" y="0"/>
                </a:moveTo>
                <a:lnTo>
                  <a:pt x="104708" y="0"/>
                </a:lnTo>
                <a:lnTo>
                  <a:pt x="63950" y="8228"/>
                </a:lnTo>
                <a:lnTo>
                  <a:pt x="30667" y="30667"/>
                </a:lnTo>
                <a:lnTo>
                  <a:pt x="8228" y="63950"/>
                </a:lnTo>
                <a:lnTo>
                  <a:pt x="0" y="104708"/>
                </a:lnTo>
                <a:lnTo>
                  <a:pt x="0" y="5208731"/>
                </a:lnTo>
                <a:lnTo>
                  <a:pt x="8228" y="5249489"/>
                </a:lnTo>
                <a:lnTo>
                  <a:pt x="30667" y="5282772"/>
                </a:lnTo>
                <a:lnTo>
                  <a:pt x="63950" y="5305211"/>
                </a:lnTo>
                <a:lnTo>
                  <a:pt x="104708" y="5313440"/>
                </a:lnTo>
                <a:lnTo>
                  <a:pt x="5947462" y="5313440"/>
                </a:lnTo>
                <a:lnTo>
                  <a:pt x="5988220" y="5305211"/>
                </a:lnTo>
                <a:lnTo>
                  <a:pt x="6021503" y="5282772"/>
                </a:lnTo>
                <a:lnTo>
                  <a:pt x="6043943" y="5249489"/>
                </a:lnTo>
                <a:lnTo>
                  <a:pt x="6052171" y="5208731"/>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sp>
        <p:nvSpPr>
          <p:cNvPr id="13" name="object 13"/>
          <p:cNvSpPr txBox="1"/>
          <p:nvPr/>
        </p:nvSpPr>
        <p:spPr>
          <a:xfrm>
            <a:off x="1366742" y="5136591"/>
            <a:ext cx="5180107" cy="4649605"/>
          </a:xfrm>
          <a:prstGeom prst="rect">
            <a:avLst/>
          </a:prstGeom>
        </p:spPr>
        <p:txBody>
          <a:bodyPr vert="horz" wrap="square" lIns="0" tIns="246379" rIns="0" bIns="0" rtlCol="0">
            <a:spAutoFit/>
          </a:bodyPr>
          <a:lstStyle/>
          <a:p>
            <a:pPr marL="12700">
              <a:lnSpc>
                <a:spcPct val="100000"/>
              </a:lnSpc>
              <a:spcBef>
                <a:spcPts val="1939"/>
              </a:spcBef>
            </a:pPr>
            <a:r>
              <a:rPr lang="en" sz="3550" b="1" spc="-150" dirty="0">
                <a:solidFill>
                  <a:srgbClr val="EA911C"/>
                </a:solidFill>
                <a:latin typeface="Calibri"/>
                <a:cs typeface="Calibri"/>
              </a:rPr>
              <a:t>OBJECTIVE OF THE SEQUENCE</a:t>
            </a:r>
            <a:endParaRPr lang="fr-FR" sz="3550" b="1" spc="-150" dirty="0">
              <a:latin typeface="Calibri"/>
              <a:cs typeface="Calibri"/>
            </a:endParaRPr>
          </a:p>
          <a:p>
            <a:pPr marL="15240">
              <a:lnSpc>
                <a:spcPts val="2580"/>
              </a:lnSpc>
              <a:spcBef>
                <a:spcPts val="1210"/>
              </a:spcBef>
            </a:pPr>
            <a:r>
              <a:rPr lang="en" sz="2300" dirty="0">
                <a:solidFill>
                  <a:srgbClr val="231F20"/>
                </a:solidFill>
                <a:latin typeface="Calibri"/>
                <a:cs typeface="Calibri"/>
              </a:rPr>
              <a:t>This sequence encourages</a:t>
            </a:r>
            <a:endParaRPr sz="2300" dirty="0">
              <a:latin typeface="Calibri"/>
              <a:cs typeface="Calibri"/>
            </a:endParaRPr>
          </a:p>
          <a:p>
            <a:pPr marL="15240" marR="5080">
              <a:lnSpc>
                <a:spcPts val="2400"/>
              </a:lnSpc>
              <a:spcBef>
                <a:spcPts val="200"/>
              </a:spcBef>
            </a:pPr>
            <a:r>
              <a:rPr lang="en" sz="2300" spc="70" dirty="0">
                <a:solidFill>
                  <a:srgbClr val="231F20"/>
                </a:solidFill>
                <a:latin typeface="Calibri"/>
                <a:cs typeface="Calibri"/>
              </a:rPr>
              <a:t>participants to </a:t>
            </a:r>
            <a:r>
              <a:rPr lang="en" sz="2300" b="1" spc="50" dirty="0">
                <a:solidFill>
                  <a:srgbClr val="231F20"/>
                </a:solidFill>
                <a:latin typeface="Calibri"/>
                <a:cs typeface="Calibri"/>
              </a:rPr>
              <a:t>explore the diversity of cybersecurity professions</a:t>
            </a:r>
            <a:r>
              <a:rPr lang="en" sz="2300" spc="70" dirty="0">
                <a:solidFill>
                  <a:srgbClr val="231F20"/>
                </a:solidFill>
                <a:latin typeface="Calibri"/>
                <a:cs typeface="Calibri"/>
              </a:rPr>
              <a:t>, invites them to </a:t>
            </a:r>
            <a:r>
              <a:rPr lang="en" sz="2300" b="1" spc="100" dirty="0">
                <a:solidFill>
                  <a:srgbClr val="231F20"/>
                </a:solidFill>
                <a:latin typeface="Calibri"/>
                <a:cs typeface="Calibri"/>
              </a:rPr>
              <a:t>familiarize themselves with the vocabulary </a:t>
            </a:r>
            <a:r>
              <a:rPr lang="en" sz="2300" dirty="0">
                <a:solidFill>
                  <a:srgbClr val="231F20"/>
                </a:solidFill>
                <a:latin typeface="Calibri"/>
                <a:cs typeface="Calibri"/>
              </a:rPr>
              <a:t>of the professions and finally aims to </a:t>
            </a:r>
            <a:r>
              <a:rPr lang="en" sz="2300" b="1" spc="50" dirty="0">
                <a:solidFill>
                  <a:srgbClr val="231F20"/>
                </a:solidFill>
                <a:latin typeface="Calibri"/>
                <a:cs typeface="Calibri"/>
              </a:rPr>
              <a:t>shake up preconceived ideas</a:t>
            </a:r>
            <a:r>
              <a:rPr lang="en" sz="2300" spc="40" dirty="0">
                <a:solidFill>
                  <a:srgbClr val="231F20"/>
                </a:solidFill>
                <a:latin typeface="Calibri"/>
                <a:cs typeface="Calibri"/>
              </a:rPr>
              <a:t>.</a:t>
            </a:r>
            <a:endParaRPr sz="2300" dirty="0">
              <a:latin typeface="Calibri"/>
              <a:cs typeface="Calibri"/>
            </a:endParaRPr>
          </a:p>
          <a:p>
            <a:pPr marL="15875">
              <a:lnSpc>
                <a:spcPts val="2580"/>
              </a:lnSpc>
              <a:spcBef>
                <a:spcPts val="2025"/>
              </a:spcBef>
            </a:pPr>
            <a:r>
              <a:rPr lang="en" sz="2300" spc="65" dirty="0">
                <a:solidFill>
                  <a:srgbClr val="231F20"/>
                </a:solidFill>
                <a:latin typeface="Calibri"/>
                <a:cs typeface="Calibri"/>
              </a:rPr>
              <a:t>At the end of this sequence,</a:t>
            </a:r>
            <a:endParaRPr sz="2300" dirty="0">
              <a:latin typeface="Calibri"/>
              <a:cs typeface="Calibri"/>
            </a:endParaRPr>
          </a:p>
          <a:p>
            <a:pPr marL="15240">
              <a:lnSpc>
                <a:spcPts val="2410"/>
              </a:lnSpc>
            </a:pPr>
            <a:r>
              <a:rPr lang="en" sz="2300" spc="70" dirty="0">
                <a:solidFill>
                  <a:srgbClr val="231F20"/>
                </a:solidFill>
                <a:latin typeface="Calibri"/>
                <a:cs typeface="Calibri"/>
              </a:rPr>
              <a:t>Participants will be able to:</a:t>
            </a:r>
            <a:endParaRPr sz="2300" dirty="0">
              <a:latin typeface="Calibri"/>
              <a:cs typeface="Calibri"/>
            </a:endParaRPr>
          </a:p>
          <a:p>
            <a:pPr marL="358140" marR="179070" indent="-342900">
              <a:lnSpc>
                <a:spcPts val="2380"/>
              </a:lnSpc>
              <a:spcBef>
                <a:spcPts val="225"/>
              </a:spcBef>
              <a:buFont typeface="Arial" panose="020B0604020202020204" pitchFamily="34" charset="0"/>
              <a:buChar char="•"/>
              <a:tabLst>
                <a:tab pos="189230" algn="l"/>
              </a:tabLst>
            </a:pPr>
            <a:r>
              <a:rPr lang="en" sz="2300" dirty="0">
                <a:solidFill>
                  <a:srgbClr val="231F20"/>
                </a:solidFill>
                <a:latin typeface="Calibri"/>
                <a:cs typeface="Calibri"/>
              </a:rPr>
              <a:t>Name some cybersecurity jobs</a:t>
            </a:r>
            <a:endParaRPr sz="2300" dirty="0">
              <a:latin typeface="Calibri"/>
              <a:cs typeface="Calibri"/>
            </a:endParaRPr>
          </a:p>
          <a:p>
            <a:pPr marL="357505" indent="-342900">
              <a:lnSpc>
                <a:spcPts val="2215"/>
              </a:lnSpc>
              <a:buFont typeface="Arial" panose="020B0604020202020204" pitchFamily="34" charset="0"/>
              <a:buChar char="•"/>
              <a:tabLst>
                <a:tab pos="189230" algn="l"/>
              </a:tabLst>
            </a:pPr>
            <a:r>
              <a:rPr lang="en" sz="2300" dirty="0">
                <a:solidFill>
                  <a:srgbClr val="231F20"/>
                </a:solidFill>
                <a:latin typeface="Calibri"/>
                <a:cs typeface="Calibri"/>
              </a:rPr>
              <a:t>Measuring the meaning and challenges of these professions</a:t>
            </a:r>
            <a:endParaRPr sz="2300" dirty="0">
              <a:latin typeface="Calibri"/>
              <a:cs typeface="Calibri"/>
            </a:endParaRPr>
          </a:p>
        </p:txBody>
      </p:sp>
      <p:sp>
        <p:nvSpPr>
          <p:cNvPr id="14" name="object 14"/>
          <p:cNvSpPr txBox="1">
            <a:spLocks noGrp="1"/>
          </p:cNvSpPr>
          <p:nvPr>
            <p:ph type="title"/>
          </p:nvPr>
        </p:nvSpPr>
        <p:spPr>
          <a:xfrm>
            <a:off x="11004320" y="1672616"/>
            <a:ext cx="4878704" cy="1027845"/>
          </a:xfrm>
          <a:prstGeom prst="rect">
            <a:avLst/>
          </a:prstGeom>
        </p:spPr>
        <p:txBody>
          <a:bodyPr vert="horz" wrap="square" lIns="0" tIns="12065" rIns="0" bIns="0" rtlCol="0">
            <a:spAutoFit/>
          </a:bodyPr>
          <a:lstStyle/>
          <a:p>
            <a:pPr marL="12700">
              <a:lnSpc>
                <a:spcPct val="100000"/>
              </a:lnSpc>
              <a:spcBef>
                <a:spcPts val="95"/>
              </a:spcBef>
            </a:pPr>
            <a:r>
              <a:rPr lang="en" sz="6600" b="1" spc="-150" dirty="0"/>
              <a:t>ACTIVITIES</a:t>
            </a:r>
          </a:p>
        </p:txBody>
      </p:sp>
      <p:sp>
        <p:nvSpPr>
          <p:cNvPr id="15" name="object 15"/>
          <p:cNvSpPr txBox="1"/>
          <p:nvPr/>
        </p:nvSpPr>
        <p:spPr>
          <a:xfrm>
            <a:off x="11004319" y="2967954"/>
            <a:ext cx="7639433" cy="5290294"/>
          </a:xfrm>
          <a:prstGeom prst="rect">
            <a:avLst/>
          </a:prstGeom>
        </p:spPr>
        <p:txBody>
          <a:bodyPr vert="horz" wrap="square" lIns="0" tIns="46355" rIns="0" bIns="0" rtlCol="0">
            <a:spAutoFit/>
          </a:bodyPr>
          <a:lstStyle/>
          <a:p>
            <a:pPr marL="12700">
              <a:lnSpc>
                <a:spcPct val="100000"/>
              </a:lnSpc>
              <a:spcBef>
                <a:spcPts val="365"/>
              </a:spcBef>
            </a:pPr>
            <a:r>
              <a:rPr lang="en" sz="3750" b="1" u="sng" spc="-150" dirty="0">
                <a:solidFill>
                  <a:srgbClr val="231F20"/>
                </a:solidFill>
                <a:uFill>
                  <a:solidFill>
                    <a:srgbClr val="231F20"/>
                  </a:solidFill>
                </a:uFill>
                <a:latin typeface="Calibri"/>
                <a:cs typeface="Calibri"/>
              </a:rPr>
              <a:t>ACTIVITY 1</a:t>
            </a:r>
            <a:r>
              <a:rPr lang="en" sz="3750" b="1" spc="-150" dirty="0">
                <a:solidFill>
                  <a:srgbClr val="231F20"/>
                </a:solidFill>
                <a:latin typeface="Calibri"/>
                <a:cs typeface="Calibri"/>
              </a:rPr>
              <a:t>: THE GESTURES OF CYBER</a:t>
            </a:r>
            <a:endParaRPr lang="fr-FR" sz="3750" b="1" spc="-150" dirty="0">
              <a:latin typeface="Calibri"/>
              <a:cs typeface="Calibri"/>
            </a:endParaRPr>
          </a:p>
          <a:p>
            <a:pPr marL="12700" marR="5080">
              <a:lnSpc>
                <a:spcPct val="103499"/>
              </a:lnSpc>
              <a:spcBef>
                <a:spcPts val="90"/>
              </a:spcBef>
            </a:pPr>
            <a:r>
              <a:rPr lang="en" sz="2450" dirty="0">
                <a:solidFill>
                  <a:srgbClr val="231F20"/>
                </a:solidFill>
                <a:latin typeface="Calibri"/>
                <a:cs typeface="Calibri"/>
              </a:rPr>
              <a:t>Practice recognizing good cybersecurity practices.</a:t>
            </a:r>
            <a:endParaRPr sz="2450" dirty="0">
              <a:latin typeface="Calibri"/>
              <a:cs typeface="Calibri"/>
            </a:endParaRPr>
          </a:p>
          <a:p>
            <a:pPr>
              <a:lnSpc>
                <a:spcPct val="100000"/>
              </a:lnSpc>
              <a:spcBef>
                <a:spcPts val="20"/>
              </a:spcBef>
            </a:pPr>
            <a:endParaRPr sz="2400" dirty="0">
              <a:latin typeface="Calibri"/>
              <a:cs typeface="Calibri"/>
            </a:endParaRPr>
          </a:p>
          <a:p>
            <a:pPr marL="12700" marR="184785">
              <a:lnSpc>
                <a:spcPct val="100800"/>
              </a:lnSpc>
              <a:spcBef>
                <a:spcPts val="5"/>
              </a:spcBef>
            </a:pPr>
            <a:r>
              <a:rPr lang="en" sz="3750" b="1" u="sng" spc="-150" dirty="0">
                <a:solidFill>
                  <a:srgbClr val="231F20"/>
                </a:solidFill>
                <a:uFill>
                  <a:solidFill>
                    <a:srgbClr val="231F20"/>
                  </a:solidFill>
                </a:uFill>
                <a:latin typeface="Calibri"/>
                <a:cs typeface="Calibri"/>
              </a:rPr>
              <a:t>ACTIVITY 2</a:t>
            </a:r>
            <a:r>
              <a:rPr lang="en" sz="3750" b="1" spc="-150" dirty="0">
                <a:solidFill>
                  <a:srgbClr val="231F20"/>
                </a:solidFill>
                <a:latin typeface="Calibri"/>
                <a:cs typeface="Calibri"/>
              </a:rPr>
              <a:t>: I AM NOT A HACKER AND YET I WORK IN CYBERSECURITY!</a:t>
            </a:r>
            <a:endParaRPr lang="fr-FR" sz="3750" b="1" spc="-150" dirty="0">
              <a:latin typeface="Calibri"/>
              <a:cs typeface="Calibri"/>
            </a:endParaRPr>
          </a:p>
          <a:p>
            <a:pPr marL="12700">
              <a:lnSpc>
                <a:spcPct val="100000"/>
              </a:lnSpc>
              <a:spcBef>
                <a:spcPts val="190"/>
              </a:spcBef>
            </a:pPr>
            <a:r>
              <a:rPr lang="en" sz="2450" dirty="0">
                <a:solidFill>
                  <a:srgbClr val="231F20"/>
                </a:solidFill>
                <a:latin typeface="Calibri"/>
                <a:cs typeface="Calibri"/>
              </a:rPr>
              <a:t>Challenging certain prejudices about jobs</a:t>
            </a:r>
            <a:endParaRPr lang="fr-FR" sz="2450" dirty="0">
              <a:latin typeface="Calibri"/>
              <a:cs typeface="Calibri"/>
            </a:endParaRPr>
          </a:p>
          <a:p>
            <a:pPr marL="12700">
              <a:lnSpc>
                <a:spcPct val="100000"/>
              </a:lnSpc>
              <a:spcBef>
                <a:spcPts val="100"/>
              </a:spcBef>
            </a:pPr>
            <a:r>
              <a:rPr lang="en" sz="2450" dirty="0">
                <a:solidFill>
                  <a:srgbClr val="231F20"/>
                </a:solidFill>
                <a:latin typeface="Calibri"/>
                <a:cs typeface="Calibri"/>
              </a:rPr>
              <a:t>cybersecurity.</a:t>
            </a:r>
            <a:endParaRPr sz="2450" dirty="0">
              <a:latin typeface="Calibri"/>
              <a:cs typeface="Calibri"/>
            </a:endParaRPr>
          </a:p>
          <a:p>
            <a:pPr>
              <a:lnSpc>
                <a:spcPct val="100000"/>
              </a:lnSpc>
              <a:spcBef>
                <a:spcPts val="25"/>
              </a:spcBef>
            </a:pPr>
            <a:endParaRPr sz="2400" dirty="0">
              <a:latin typeface="Calibri"/>
              <a:cs typeface="Calibri"/>
            </a:endParaRPr>
          </a:p>
          <a:p>
            <a:pPr marL="12700" marR="1172845">
              <a:lnSpc>
                <a:spcPct val="100800"/>
              </a:lnSpc>
            </a:pPr>
            <a:r>
              <a:rPr lang="en" sz="3750" b="1" u="sng" spc="-150" dirty="0">
                <a:solidFill>
                  <a:srgbClr val="231F20"/>
                </a:solidFill>
                <a:uFill>
                  <a:solidFill>
                    <a:srgbClr val="231F20"/>
                  </a:solidFill>
                </a:uFill>
                <a:latin typeface="Calibri"/>
                <a:cs typeface="Calibri"/>
              </a:rPr>
              <a:t>ACTIVITY 3</a:t>
            </a:r>
            <a:r>
              <a:rPr lang="en" sz="3750" b="1" spc="-150" dirty="0">
                <a:solidFill>
                  <a:srgbClr val="231F20"/>
                </a:solidFill>
                <a:latin typeface="Calibri"/>
                <a:cs typeface="Calibri"/>
              </a:rPr>
              <a:t>: CYBER, ONE OR MORE PROFESSIONS?</a:t>
            </a:r>
            <a:endParaRPr lang="fr-FR" sz="3750" b="1" spc="-150" dirty="0">
              <a:latin typeface="Calibri"/>
              <a:cs typeface="Calibri"/>
            </a:endParaRPr>
          </a:p>
          <a:p>
            <a:pPr marL="12700">
              <a:lnSpc>
                <a:spcPct val="100000"/>
              </a:lnSpc>
              <a:spcBef>
                <a:spcPts val="190"/>
              </a:spcBef>
            </a:pPr>
            <a:r>
              <a:rPr lang="en" sz="2450" spc="50" dirty="0">
                <a:solidFill>
                  <a:srgbClr val="231F20"/>
                </a:solidFill>
                <a:latin typeface="Calibri"/>
                <a:cs typeface="Calibri"/>
              </a:rPr>
              <a:t>Discover some jobs in cybersecurity.</a:t>
            </a:r>
            <a:endParaRPr sz="2450" dirty="0">
              <a:latin typeface="Calibri"/>
              <a:cs typeface="Calibri"/>
            </a:endParaRPr>
          </a:p>
        </p:txBody>
      </p:sp>
      <p:grpSp>
        <p:nvGrpSpPr>
          <p:cNvPr id="16" name="object 16"/>
          <p:cNvGrpSpPr/>
          <p:nvPr/>
        </p:nvGrpSpPr>
        <p:grpSpPr>
          <a:xfrm>
            <a:off x="9348440" y="7505953"/>
            <a:ext cx="1341120" cy="1127125"/>
            <a:chOff x="9348440" y="7505953"/>
            <a:chExt cx="1341120" cy="1127125"/>
          </a:xfrm>
        </p:grpSpPr>
        <p:sp>
          <p:nvSpPr>
            <p:cNvPr id="17" name="object 17"/>
            <p:cNvSpPr/>
            <p:nvPr/>
          </p:nvSpPr>
          <p:spPr>
            <a:xfrm>
              <a:off x="9348440" y="767404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8" name="object 18"/>
            <p:cNvSpPr/>
            <p:nvPr/>
          </p:nvSpPr>
          <p:spPr>
            <a:xfrm>
              <a:off x="9678096" y="7505953"/>
              <a:ext cx="737235" cy="803910"/>
            </a:xfrm>
            <a:custGeom>
              <a:avLst/>
              <a:gdLst/>
              <a:ahLst/>
              <a:cxnLst/>
              <a:rect l="l" t="t" r="r" b="b"/>
              <a:pathLst>
                <a:path w="737234" h="803909">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9" name="object 19"/>
            <p:cNvSpPr/>
            <p:nvPr/>
          </p:nvSpPr>
          <p:spPr>
            <a:xfrm>
              <a:off x="9872523" y="7638509"/>
              <a:ext cx="447675" cy="474980"/>
            </a:xfrm>
            <a:custGeom>
              <a:avLst/>
              <a:gdLst/>
              <a:ahLst/>
              <a:cxnLst/>
              <a:rect l="l" t="t" r="r" b="b"/>
              <a:pathLst>
                <a:path w="447675" h="474979">
                  <a:moveTo>
                    <a:pt x="79476" y="340436"/>
                  </a:moveTo>
                  <a:lnTo>
                    <a:pt x="58051" y="300583"/>
                  </a:lnTo>
                  <a:lnTo>
                    <a:pt x="48094" y="297865"/>
                  </a:lnTo>
                  <a:lnTo>
                    <a:pt x="36588" y="297942"/>
                  </a:lnTo>
                  <a:lnTo>
                    <a:pt x="32194" y="298373"/>
                  </a:lnTo>
                  <a:lnTo>
                    <a:pt x="28155" y="300101"/>
                  </a:lnTo>
                  <a:lnTo>
                    <a:pt x="19011" y="302755"/>
                  </a:lnTo>
                  <a:lnTo>
                    <a:pt x="0" y="352425"/>
                  </a:lnTo>
                  <a:lnTo>
                    <a:pt x="495" y="353136"/>
                  </a:lnTo>
                  <a:lnTo>
                    <a:pt x="2057" y="361454"/>
                  </a:lnTo>
                  <a:lnTo>
                    <a:pt x="34899" y="388112"/>
                  </a:lnTo>
                  <a:lnTo>
                    <a:pt x="43878" y="389534"/>
                  </a:lnTo>
                  <a:lnTo>
                    <a:pt x="51625" y="389128"/>
                  </a:lnTo>
                  <a:lnTo>
                    <a:pt x="76949" y="354203"/>
                  </a:lnTo>
                  <a:lnTo>
                    <a:pt x="78651" y="348335"/>
                  </a:lnTo>
                  <a:lnTo>
                    <a:pt x="79476" y="340436"/>
                  </a:lnTo>
                  <a:close/>
                </a:path>
                <a:path w="447675" h="474979">
                  <a:moveTo>
                    <a:pt x="138798" y="35877"/>
                  </a:moveTo>
                  <a:lnTo>
                    <a:pt x="127127" y="3365"/>
                  </a:lnTo>
                  <a:lnTo>
                    <a:pt x="126136" y="2286"/>
                  </a:lnTo>
                  <a:lnTo>
                    <a:pt x="118516" y="3365"/>
                  </a:lnTo>
                  <a:lnTo>
                    <a:pt x="116128" y="2921"/>
                  </a:lnTo>
                  <a:lnTo>
                    <a:pt x="102146" y="1587"/>
                  </a:lnTo>
                  <a:lnTo>
                    <a:pt x="94970" y="266"/>
                  </a:lnTo>
                  <a:lnTo>
                    <a:pt x="90081" y="0"/>
                  </a:lnTo>
                  <a:lnTo>
                    <a:pt x="86169" y="1130"/>
                  </a:lnTo>
                  <a:lnTo>
                    <a:pt x="64274" y="35877"/>
                  </a:lnTo>
                  <a:lnTo>
                    <a:pt x="53365" y="78232"/>
                  </a:lnTo>
                  <a:lnTo>
                    <a:pt x="45554" y="117919"/>
                  </a:lnTo>
                  <a:lnTo>
                    <a:pt x="42760" y="131775"/>
                  </a:lnTo>
                  <a:lnTo>
                    <a:pt x="40297" y="145707"/>
                  </a:lnTo>
                  <a:lnTo>
                    <a:pt x="38061" y="159664"/>
                  </a:lnTo>
                  <a:lnTo>
                    <a:pt x="35941" y="173647"/>
                  </a:lnTo>
                  <a:lnTo>
                    <a:pt x="28092" y="236499"/>
                  </a:lnTo>
                  <a:lnTo>
                    <a:pt x="27546" y="239483"/>
                  </a:lnTo>
                  <a:lnTo>
                    <a:pt x="41427" y="264896"/>
                  </a:lnTo>
                  <a:lnTo>
                    <a:pt x="43484" y="267131"/>
                  </a:lnTo>
                  <a:lnTo>
                    <a:pt x="48869" y="268122"/>
                  </a:lnTo>
                  <a:lnTo>
                    <a:pt x="57454" y="268465"/>
                  </a:lnTo>
                  <a:lnTo>
                    <a:pt x="65938" y="269417"/>
                  </a:lnTo>
                  <a:lnTo>
                    <a:pt x="73939" y="269633"/>
                  </a:lnTo>
                  <a:lnTo>
                    <a:pt x="81330" y="269760"/>
                  </a:lnTo>
                  <a:lnTo>
                    <a:pt x="87858" y="267881"/>
                  </a:lnTo>
                  <a:lnTo>
                    <a:pt x="92659" y="261950"/>
                  </a:lnTo>
                  <a:lnTo>
                    <a:pt x="95110" y="258686"/>
                  </a:lnTo>
                  <a:lnTo>
                    <a:pt x="97078" y="254723"/>
                  </a:lnTo>
                  <a:lnTo>
                    <a:pt x="98336" y="251244"/>
                  </a:lnTo>
                  <a:lnTo>
                    <a:pt x="100622" y="245491"/>
                  </a:lnTo>
                  <a:lnTo>
                    <a:pt x="102425" y="239014"/>
                  </a:lnTo>
                  <a:lnTo>
                    <a:pt x="104127" y="233146"/>
                  </a:lnTo>
                  <a:lnTo>
                    <a:pt x="106768" y="218795"/>
                  </a:lnTo>
                  <a:lnTo>
                    <a:pt x="108445" y="212610"/>
                  </a:lnTo>
                  <a:lnTo>
                    <a:pt x="110197" y="206451"/>
                  </a:lnTo>
                  <a:lnTo>
                    <a:pt x="111823" y="200253"/>
                  </a:lnTo>
                  <a:lnTo>
                    <a:pt x="113169" y="194017"/>
                  </a:lnTo>
                  <a:lnTo>
                    <a:pt x="125260" y="128231"/>
                  </a:lnTo>
                  <a:lnTo>
                    <a:pt x="126390" y="121488"/>
                  </a:lnTo>
                  <a:lnTo>
                    <a:pt x="128460" y="107962"/>
                  </a:lnTo>
                  <a:lnTo>
                    <a:pt x="129603" y="101206"/>
                  </a:lnTo>
                  <a:lnTo>
                    <a:pt x="131813" y="87134"/>
                  </a:lnTo>
                  <a:lnTo>
                    <a:pt x="134099" y="72910"/>
                  </a:lnTo>
                  <a:lnTo>
                    <a:pt x="136309" y="58547"/>
                  </a:lnTo>
                  <a:lnTo>
                    <a:pt x="138239" y="44081"/>
                  </a:lnTo>
                  <a:lnTo>
                    <a:pt x="138798" y="35877"/>
                  </a:lnTo>
                  <a:close/>
                </a:path>
                <a:path w="447675" h="474979">
                  <a:moveTo>
                    <a:pt x="173977" y="420420"/>
                  </a:moveTo>
                  <a:lnTo>
                    <a:pt x="152819" y="383781"/>
                  </a:lnTo>
                  <a:lnTo>
                    <a:pt x="138544" y="378637"/>
                  </a:lnTo>
                  <a:lnTo>
                    <a:pt x="124206" y="378917"/>
                  </a:lnTo>
                  <a:lnTo>
                    <a:pt x="86969" y="411607"/>
                  </a:lnTo>
                  <a:lnTo>
                    <a:pt x="83654" y="426720"/>
                  </a:lnTo>
                  <a:lnTo>
                    <a:pt x="85991" y="442061"/>
                  </a:lnTo>
                  <a:lnTo>
                    <a:pt x="117335" y="473608"/>
                  </a:lnTo>
                  <a:lnTo>
                    <a:pt x="132854" y="474814"/>
                  </a:lnTo>
                  <a:lnTo>
                    <a:pt x="147866" y="470014"/>
                  </a:lnTo>
                  <a:lnTo>
                    <a:pt x="170611" y="437870"/>
                  </a:lnTo>
                  <a:lnTo>
                    <a:pt x="173977" y="420420"/>
                  </a:lnTo>
                  <a:close/>
                </a:path>
                <a:path w="447675" h="474979">
                  <a:moveTo>
                    <a:pt x="447243" y="200660"/>
                  </a:moveTo>
                  <a:lnTo>
                    <a:pt x="439140" y="167855"/>
                  </a:lnTo>
                  <a:lnTo>
                    <a:pt x="429844" y="152755"/>
                  </a:lnTo>
                  <a:lnTo>
                    <a:pt x="393852" y="112331"/>
                  </a:lnTo>
                  <a:lnTo>
                    <a:pt x="351828" y="90462"/>
                  </a:lnTo>
                  <a:lnTo>
                    <a:pt x="321691" y="85661"/>
                  </a:lnTo>
                  <a:lnTo>
                    <a:pt x="307555" y="85750"/>
                  </a:lnTo>
                  <a:lnTo>
                    <a:pt x="269430" y="95224"/>
                  </a:lnTo>
                  <a:lnTo>
                    <a:pt x="249618" y="112687"/>
                  </a:lnTo>
                  <a:lnTo>
                    <a:pt x="243725" y="119227"/>
                  </a:lnTo>
                  <a:lnTo>
                    <a:pt x="238175" y="126225"/>
                  </a:lnTo>
                  <a:lnTo>
                    <a:pt x="234505" y="133896"/>
                  </a:lnTo>
                  <a:lnTo>
                    <a:pt x="232752" y="142189"/>
                  </a:lnTo>
                  <a:lnTo>
                    <a:pt x="232968" y="151053"/>
                  </a:lnTo>
                  <a:lnTo>
                    <a:pt x="232930" y="154673"/>
                  </a:lnTo>
                  <a:lnTo>
                    <a:pt x="234340" y="157581"/>
                  </a:lnTo>
                  <a:lnTo>
                    <a:pt x="275056" y="188810"/>
                  </a:lnTo>
                  <a:lnTo>
                    <a:pt x="281711" y="188442"/>
                  </a:lnTo>
                  <a:lnTo>
                    <a:pt x="289852" y="183769"/>
                  </a:lnTo>
                  <a:lnTo>
                    <a:pt x="295097" y="180505"/>
                  </a:lnTo>
                  <a:lnTo>
                    <a:pt x="299758" y="176796"/>
                  </a:lnTo>
                  <a:lnTo>
                    <a:pt x="305587" y="173964"/>
                  </a:lnTo>
                  <a:lnTo>
                    <a:pt x="312712" y="169418"/>
                  </a:lnTo>
                  <a:lnTo>
                    <a:pt x="320243" y="167906"/>
                  </a:lnTo>
                  <a:lnTo>
                    <a:pt x="328650" y="167906"/>
                  </a:lnTo>
                  <a:lnTo>
                    <a:pt x="355523" y="198501"/>
                  </a:lnTo>
                  <a:lnTo>
                    <a:pt x="354965" y="205917"/>
                  </a:lnTo>
                  <a:lnTo>
                    <a:pt x="333705" y="240753"/>
                  </a:lnTo>
                  <a:lnTo>
                    <a:pt x="294970" y="257835"/>
                  </a:lnTo>
                  <a:lnTo>
                    <a:pt x="277647" y="262597"/>
                  </a:lnTo>
                  <a:lnTo>
                    <a:pt x="267347" y="265214"/>
                  </a:lnTo>
                  <a:lnTo>
                    <a:pt x="257009" y="267639"/>
                  </a:lnTo>
                  <a:lnTo>
                    <a:pt x="246570" y="269887"/>
                  </a:lnTo>
                  <a:lnTo>
                    <a:pt x="233146" y="272935"/>
                  </a:lnTo>
                  <a:lnTo>
                    <a:pt x="194894" y="288544"/>
                  </a:lnTo>
                  <a:lnTo>
                    <a:pt x="166306" y="321322"/>
                  </a:lnTo>
                  <a:lnTo>
                    <a:pt x="162839" y="344297"/>
                  </a:lnTo>
                  <a:lnTo>
                    <a:pt x="164680" y="351688"/>
                  </a:lnTo>
                  <a:lnTo>
                    <a:pt x="196684" y="376466"/>
                  </a:lnTo>
                  <a:lnTo>
                    <a:pt x="209727" y="379056"/>
                  </a:lnTo>
                  <a:lnTo>
                    <a:pt x="216077" y="377888"/>
                  </a:lnTo>
                  <a:lnTo>
                    <a:pt x="222288" y="375158"/>
                  </a:lnTo>
                  <a:lnTo>
                    <a:pt x="231889" y="369849"/>
                  </a:lnTo>
                  <a:lnTo>
                    <a:pt x="241947" y="365417"/>
                  </a:lnTo>
                  <a:lnTo>
                    <a:pt x="262229" y="357517"/>
                  </a:lnTo>
                  <a:lnTo>
                    <a:pt x="277037" y="352488"/>
                  </a:lnTo>
                  <a:lnTo>
                    <a:pt x="284708" y="351980"/>
                  </a:lnTo>
                  <a:lnTo>
                    <a:pt x="296773" y="350380"/>
                  </a:lnTo>
                  <a:lnTo>
                    <a:pt x="339064" y="338112"/>
                  </a:lnTo>
                  <a:lnTo>
                    <a:pt x="343865" y="335432"/>
                  </a:lnTo>
                  <a:lnTo>
                    <a:pt x="348221" y="333298"/>
                  </a:lnTo>
                  <a:lnTo>
                    <a:pt x="394881" y="306120"/>
                  </a:lnTo>
                  <a:lnTo>
                    <a:pt x="416763" y="278396"/>
                  </a:lnTo>
                  <a:lnTo>
                    <a:pt x="416191" y="277952"/>
                  </a:lnTo>
                  <a:lnTo>
                    <a:pt x="420738" y="271322"/>
                  </a:lnTo>
                  <a:lnTo>
                    <a:pt x="429869" y="258457"/>
                  </a:lnTo>
                  <a:lnTo>
                    <a:pt x="434403" y="251841"/>
                  </a:lnTo>
                  <a:lnTo>
                    <a:pt x="437045" y="248399"/>
                  </a:lnTo>
                  <a:lnTo>
                    <a:pt x="437794" y="246240"/>
                  </a:lnTo>
                  <a:lnTo>
                    <a:pt x="441794" y="235153"/>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0" name="object 20"/>
          <p:cNvGrpSpPr/>
          <p:nvPr/>
        </p:nvGrpSpPr>
        <p:grpSpPr>
          <a:xfrm>
            <a:off x="9348440" y="4596560"/>
            <a:ext cx="1341120" cy="1149350"/>
            <a:chOff x="9348440" y="4596560"/>
            <a:chExt cx="1341120" cy="1149350"/>
          </a:xfrm>
        </p:grpSpPr>
        <p:sp>
          <p:nvSpPr>
            <p:cNvPr id="21" name="object 21"/>
            <p:cNvSpPr/>
            <p:nvPr/>
          </p:nvSpPr>
          <p:spPr>
            <a:xfrm>
              <a:off x="9348440" y="478680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9650423" y="4596560"/>
              <a:ext cx="737235" cy="803910"/>
            </a:xfrm>
            <a:custGeom>
              <a:avLst/>
              <a:gdLst/>
              <a:ahLst/>
              <a:cxnLst/>
              <a:rect l="l" t="t" r="r" b="b"/>
              <a:pathLst>
                <a:path w="737234"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3" name="object 23"/>
            <p:cNvSpPr/>
            <p:nvPr/>
          </p:nvSpPr>
          <p:spPr>
            <a:xfrm>
              <a:off x="9737364" y="4696218"/>
              <a:ext cx="563245" cy="614680"/>
            </a:xfrm>
            <a:custGeom>
              <a:avLst/>
              <a:gdLst/>
              <a:ahLst/>
              <a:cxnLst/>
              <a:rect l="l" t="t" r="r" b="b"/>
              <a:pathLst>
                <a:path w="563245" h="614679">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1"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3" y="444996"/>
                  </a:lnTo>
                  <a:lnTo>
                    <a:pt x="541462" y="408689"/>
                  </a:lnTo>
                  <a:lnTo>
                    <a:pt x="550538" y="367653"/>
                  </a:lnTo>
                  <a:lnTo>
                    <a:pt x="557121" y="317844"/>
                  </a:lnTo>
                  <a:lnTo>
                    <a:pt x="562447" y="263417"/>
                  </a:lnTo>
                  <a:lnTo>
                    <a:pt x="563124" y="237395"/>
                  </a:lnTo>
                  <a:lnTo>
                    <a:pt x="562187" y="189823"/>
                  </a:lnTo>
                  <a:lnTo>
                    <a:pt x="560365" y="141859"/>
                  </a:lnTo>
                  <a:lnTo>
                    <a:pt x="557971" y="93903"/>
                  </a:lnTo>
                  <a:lnTo>
                    <a:pt x="555020" y="41286"/>
                  </a:lnTo>
                  <a:lnTo>
                    <a:pt x="541043" y="42673"/>
                  </a:lnTo>
                  <a:lnTo>
                    <a:pt x="526739"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4" name="object 24"/>
            <p:cNvSpPr/>
            <p:nvPr/>
          </p:nvSpPr>
          <p:spPr>
            <a:xfrm>
              <a:off x="9766285" y="4728439"/>
              <a:ext cx="505459" cy="551180"/>
            </a:xfrm>
            <a:custGeom>
              <a:avLst/>
              <a:gdLst/>
              <a:ahLst/>
              <a:cxnLst/>
              <a:rect l="l" t="t" r="r" b="b"/>
              <a:pathLst>
                <a:path w="505459" h="551179">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29" y="164502"/>
                  </a:lnTo>
                  <a:lnTo>
                    <a:pt x="503083" y="123171"/>
                  </a:lnTo>
                  <a:lnTo>
                    <a:pt x="501144"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5" name="object 25"/>
          <p:cNvGrpSpPr/>
          <p:nvPr/>
        </p:nvGrpSpPr>
        <p:grpSpPr>
          <a:xfrm>
            <a:off x="9348440" y="2768245"/>
            <a:ext cx="1341120" cy="1233170"/>
            <a:chOff x="9348440" y="2768245"/>
            <a:chExt cx="1341120" cy="1233170"/>
          </a:xfrm>
        </p:grpSpPr>
        <p:sp>
          <p:nvSpPr>
            <p:cNvPr id="26" name="object 26"/>
            <p:cNvSpPr/>
            <p:nvPr/>
          </p:nvSpPr>
          <p:spPr>
            <a:xfrm>
              <a:off x="9348440" y="304221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7" name="object 27"/>
            <p:cNvSpPr/>
            <p:nvPr/>
          </p:nvSpPr>
          <p:spPr>
            <a:xfrm>
              <a:off x="9716415" y="2768250"/>
              <a:ext cx="580390" cy="885825"/>
            </a:xfrm>
            <a:custGeom>
              <a:avLst/>
              <a:gdLst/>
              <a:ahLst/>
              <a:cxnLst/>
              <a:rect l="l" t="t" r="r" b="b"/>
              <a:pathLst>
                <a:path w="580390" h="885825">
                  <a:moveTo>
                    <a:pt x="580072" y="827493"/>
                  </a:moveTo>
                  <a:lnTo>
                    <a:pt x="568782" y="800239"/>
                  </a:lnTo>
                  <a:lnTo>
                    <a:pt x="548170" y="755434"/>
                  </a:lnTo>
                  <a:lnTo>
                    <a:pt x="539661" y="721855"/>
                  </a:lnTo>
                  <a:lnTo>
                    <a:pt x="536625" y="682574"/>
                  </a:lnTo>
                  <a:lnTo>
                    <a:pt x="537692" y="644702"/>
                  </a:lnTo>
                  <a:lnTo>
                    <a:pt x="541515" y="615327"/>
                  </a:lnTo>
                  <a:lnTo>
                    <a:pt x="546125" y="583107"/>
                  </a:lnTo>
                  <a:lnTo>
                    <a:pt x="550646" y="532206"/>
                  </a:lnTo>
                  <a:lnTo>
                    <a:pt x="552983" y="474802"/>
                  </a:lnTo>
                  <a:lnTo>
                    <a:pt x="550989" y="423087"/>
                  </a:lnTo>
                  <a:lnTo>
                    <a:pt x="542544" y="389280"/>
                  </a:lnTo>
                  <a:lnTo>
                    <a:pt x="540131" y="387070"/>
                  </a:lnTo>
                  <a:lnTo>
                    <a:pt x="531926" y="358381"/>
                  </a:lnTo>
                  <a:lnTo>
                    <a:pt x="521741" y="330758"/>
                  </a:lnTo>
                  <a:lnTo>
                    <a:pt x="521525" y="326720"/>
                  </a:lnTo>
                  <a:lnTo>
                    <a:pt x="515416" y="276453"/>
                  </a:lnTo>
                  <a:lnTo>
                    <a:pt x="505498" y="225742"/>
                  </a:lnTo>
                  <a:lnTo>
                    <a:pt x="491464" y="176352"/>
                  </a:lnTo>
                  <a:lnTo>
                    <a:pt x="472478" y="131330"/>
                  </a:lnTo>
                  <a:lnTo>
                    <a:pt x="450227" y="93306"/>
                  </a:lnTo>
                  <a:lnTo>
                    <a:pt x="427507" y="61061"/>
                  </a:lnTo>
                  <a:lnTo>
                    <a:pt x="394741" y="20485"/>
                  </a:lnTo>
                  <a:lnTo>
                    <a:pt x="356654" y="0"/>
                  </a:lnTo>
                  <a:lnTo>
                    <a:pt x="338124" y="1409"/>
                  </a:lnTo>
                  <a:lnTo>
                    <a:pt x="326618" y="13944"/>
                  </a:lnTo>
                  <a:lnTo>
                    <a:pt x="322999" y="33032"/>
                  </a:lnTo>
                  <a:lnTo>
                    <a:pt x="324243" y="53416"/>
                  </a:lnTo>
                  <a:lnTo>
                    <a:pt x="324307" y="53822"/>
                  </a:lnTo>
                  <a:lnTo>
                    <a:pt x="299580" y="37134"/>
                  </a:lnTo>
                  <a:lnTo>
                    <a:pt x="268605" y="17233"/>
                  </a:lnTo>
                  <a:lnTo>
                    <a:pt x="251371" y="8991"/>
                  </a:lnTo>
                  <a:lnTo>
                    <a:pt x="228561" y="3213"/>
                  </a:lnTo>
                  <a:lnTo>
                    <a:pt x="205498" y="3009"/>
                  </a:lnTo>
                  <a:lnTo>
                    <a:pt x="187515" y="11480"/>
                  </a:lnTo>
                  <a:lnTo>
                    <a:pt x="180771" y="28384"/>
                  </a:lnTo>
                  <a:lnTo>
                    <a:pt x="184404" y="48844"/>
                  </a:lnTo>
                  <a:lnTo>
                    <a:pt x="193395" y="68745"/>
                  </a:lnTo>
                  <a:lnTo>
                    <a:pt x="202704" y="83934"/>
                  </a:lnTo>
                  <a:lnTo>
                    <a:pt x="224116" y="109181"/>
                  </a:lnTo>
                  <a:lnTo>
                    <a:pt x="282282" y="165214"/>
                  </a:lnTo>
                  <a:lnTo>
                    <a:pt x="311480" y="198793"/>
                  </a:lnTo>
                  <a:lnTo>
                    <a:pt x="345414" y="248539"/>
                  </a:lnTo>
                  <a:lnTo>
                    <a:pt x="355803" y="265963"/>
                  </a:lnTo>
                  <a:lnTo>
                    <a:pt x="335673" y="254939"/>
                  </a:lnTo>
                  <a:lnTo>
                    <a:pt x="280479" y="229679"/>
                  </a:lnTo>
                  <a:lnTo>
                    <a:pt x="232664" y="214820"/>
                  </a:lnTo>
                  <a:lnTo>
                    <a:pt x="196430" y="219189"/>
                  </a:lnTo>
                  <a:lnTo>
                    <a:pt x="159778" y="241820"/>
                  </a:lnTo>
                  <a:lnTo>
                    <a:pt x="121564" y="275742"/>
                  </a:lnTo>
                  <a:lnTo>
                    <a:pt x="80683" y="313956"/>
                  </a:lnTo>
                  <a:lnTo>
                    <a:pt x="35991" y="349516"/>
                  </a:lnTo>
                  <a:lnTo>
                    <a:pt x="19418" y="363181"/>
                  </a:lnTo>
                  <a:lnTo>
                    <a:pt x="8318" y="378739"/>
                  </a:lnTo>
                  <a:lnTo>
                    <a:pt x="4559" y="396100"/>
                  </a:lnTo>
                  <a:lnTo>
                    <a:pt x="9982" y="415175"/>
                  </a:lnTo>
                  <a:lnTo>
                    <a:pt x="23469" y="430898"/>
                  </a:lnTo>
                  <a:lnTo>
                    <a:pt x="41325" y="438708"/>
                  </a:lnTo>
                  <a:lnTo>
                    <a:pt x="61645" y="439191"/>
                  </a:lnTo>
                  <a:lnTo>
                    <a:pt x="82511" y="432904"/>
                  </a:lnTo>
                  <a:lnTo>
                    <a:pt x="127850" y="406336"/>
                  </a:lnTo>
                  <a:lnTo>
                    <a:pt x="172554" y="376364"/>
                  </a:lnTo>
                  <a:lnTo>
                    <a:pt x="212356" y="356298"/>
                  </a:lnTo>
                  <a:lnTo>
                    <a:pt x="270027" y="388200"/>
                  </a:lnTo>
                  <a:lnTo>
                    <a:pt x="290360" y="426186"/>
                  </a:lnTo>
                  <a:lnTo>
                    <a:pt x="303352" y="471830"/>
                  </a:lnTo>
                  <a:lnTo>
                    <a:pt x="308381" y="523557"/>
                  </a:lnTo>
                  <a:lnTo>
                    <a:pt x="300786" y="550341"/>
                  </a:lnTo>
                  <a:lnTo>
                    <a:pt x="281139" y="570471"/>
                  </a:lnTo>
                  <a:lnTo>
                    <a:pt x="255625" y="585216"/>
                  </a:lnTo>
                  <a:lnTo>
                    <a:pt x="230352" y="595820"/>
                  </a:lnTo>
                  <a:lnTo>
                    <a:pt x="197142" y="604253"/>
                  </a:lnTo>
                  <a:lnTo>
                    <a:pt x="155638" y="602399"/>
                  </a:lnTo>
                  <a:lnTo>
                    <a:pt x="116916" y="579069"/>
                  </a:lnTo>
                  <a:lnTo>
                    <a:pt x="92062" y="523062"/>
                  </a:lnTo>
                  <a:lnTo>
                    <a:pt x="87337" y="502602"/>
                  </a:lnTo>
                  <a:lnTo>
                    <a:pt x="80479" y="481304"/>
                  </a:lnTo>
                  <a:lnTo>
                    <a:pt x="71882" y="462826"/>
                  </a:lnTo>
                  <a:lnTo>
                    <a:pt x="61912" y="450850"/>
                  </a:lnTo>
                  <a:lnTo>
                    <a:pt x="45377" y="442976"/>
                  </a:lnTo>
                  <a:lnTo>
                    <a:pt x="25768" y="440474"/>
                  </a:lnTo>
                  <a:lnTo>
                    <a:pt x="9017" y="446938"/>
                  </a:lnTo>
                  <a:lnTo>
                    <a:pt x="1028" y="466001"/>
                  </a:lnTo>
                  <a:lnTo>
                    <a:pt x="0" y="496316"/>
                  </a:lnTo>
                  <a:lnTo>
                    <a:pt x="622" y="523519"/>
                  </a:lnTo>
                  <a:lnTo>
                    <a:pt x="5270" y="571715"/>
                  </a:lnTo>
                  <a:lnTo>
                    <a:pt x="14071" y="631215"/>
                  </a:lnTo>
                  <a:lnTo>
                    <a:pt x="37604" y="693356"/>
                  </a:lnTo>
                  <a:lnTo>
                    <a:pt x="62801" y="736561"/>
                  </a:lnTo>
                  <a:lnTo>
                    <a:pt x="101866" y="764463"/>
                  </a:lnTo>
                  <a:lnTo>
                    <a:pt x="171272" y="789241"/>
                  </a:lnTo>
                  <a:lnTo>
                    <a:pt x="215341" y="808761"/>
                  </a:lnTo>
                  <a:lnTo>
                    <a:pt x="247599" y="831443"/>
                  </a:lnTo>
                  <a:lnTo>
                    <a:pt x="281571" y="865720"/>
                  </a:lnTo>
                  <a:lnTo>
                    <a:pt x="316255" y="883602"/>
                  </a:lnTo>
                  <a:lnTo>
                    <a:pt x="362737" y="885278"/>
                  </a:lnTo>
                  <a:lnTo>
                    <a:pt x="412343" y="877455"/>
                  </a:lnTo>
                  <a:lnTo>
                    <a:pt x="456387" y="866838"/>
                  </a:lnTo>
                  <a:lnTo>
                    <a:pt x="486206" y="860132"/>
                  </a:lnTo>
                  <a:lnTo>
                    <a:pt x="545947"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29" name="Rectangle 28">
            <a:extLst>
              <a:ext uri="{FF2B5EF4-FFF2-40B4-BE49-F238E27FC236}">
                <a16:creationId xmlns:a16="http://schemas.microsoft.com/office/drawing/2014/main" id="{3E8BCC00-8776-D4C6-5045-BCB44ED67549}"/>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bject 5">
            <a:extLst>
              <a:ext uri="{FF2B5EF4-FFF2-40B4-BE49-F238E27FC236}">
                <a16:creationId xmlns:a16="http://schemas.microsoft.com/office/drawing/2014/main" id="{E4D85BB2-7D4B-930E-32B5-10AF8A7B9DC0}"/>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30" name="object 9">
            <a:extLst>
              <a:ext uri="{FF2B5EF4-FFF2-40B4-BE49-F238E27FC236}">
                <a16:creationId xmlns:a16="http://schemas.microsoft.com/office/drawing/2014/main" id="{572473D1-B702-4140-5973-BFCCC789E1EC}"/>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screen">
            <a:extLst>
              <a:ext uri="{28A0092B-C50C-407E-A947-70E740481C1C}">
                <a14:useLocalDpi xmlns:a14="http://schemas.microsoft.com/office/drawing/2010/main"/>
              </a:ext>
            </a:extLst>
          </a:blip>
          <a:stretch>
            <a:fillRect/>
          </a:stretch>
        </p:blipFill>
        <p:spPr>
          <a:xfrm>
            <a:off x="3988778" y="2658948"/>
            <a:ext cx="13780974" cy="6378986"/>
          </a:xfrm>
          <a:prstGeom prst="rect">
            <a:avLst/>
          </a:prstGeom>
          <a:effectLst>
            <a:outerShdw blurRad="50800" dist="38100" dir="2700000" algn="tl" rotWithShape="0">
              <a:prstClr val="black">
                <a:alpha val="40000"/>
              </a:prstClr>
            </a:outerShdw>
          </a:effectLst>
        </p:spPr>
      </p:pic>
      <p:sp>
        <p:nvSpPr>
          <p:cNvPr id="13" name="object 13"/>
          <p:cNvSpPr txBox="1"/>
          <p:nvPr/>
        </p:nvSpPr>
        <p:spPr>
          <a:xfrm>
            <a:off x="3904174" y="5906888"/>
            <a:ext cx="5582920" cy="2149306"/>
          </a:xfrm>
          <a:prstGeom prst="rect">
            <a:avLst/>
          </a:prstGeom>
        </p:spPr>
        <p:txBody>
          <a:bodyPr vert="horz" wrap="square" lIns="0" tIns="0" rIns="0" bIns="0" rtlCol="0">
            <a:spAutoFit/>
          </a:bodyPr>
          <a:lstStyle/>
          <a:p>
            <a:pPr>
              <a:lnSpc>
                <a:spcPct val="100000"/>
              </a:lnSpc>
            </a:pPr>
            <a:endParaRPr sz="2900" dirty="0">
              <a:latin typeface="Times New Roman"/>
              <a:cs typeface="Times New Roman"/>
            </a:endParaRPr>
          </a:p>
          <a:p>
            <a:pPr>
              <a:lnSpc>
                <a:spcPct val="100000"/>
              </a:lnSpc>
              <a:spcBef>
                <a:spcPts val="10"/>
              </a:spcBef>
            </a:pPr>
            <a:endParaRPr sz="3650" dirty="0">
              <a:latin typeface="Times New Roman"/>
              <a:cs typeface="Times New Roman"/>
            </a:endParaRPr>
          </a:p>
          <a:p>
            <a:pPr marL="3072130">
              <a:lnSpc>
                <a:spcPts val="2430"/>
              </a:lnSpc>
            </a:pPr>
            <a:r>
              <a:rPr lang="en" sz="2250" b="1" spc="-150" dirty="0">
                <a:latin typeface="Calibri"/>
                <a:cs typeface="Calibri"/>
              </a:rPr>
              <a:t>THE</a:t>
            </a:r>
          </a:p>
          <a:p>
            <a:pPr marL="3072130">
              <a:lnSpc>
                <a:spcPts val="3950"/>
              </a:lnSpc>
            </a:pPr>
            <a:r>
              <a:rPr lang="en" sz="3650" b="1" spc="-150" dirty="0">
                <a:latin typeface="Calibri"/>
                <a:cs typeface="Calibri"/>
              </a:rPr>
              <a:t>TRADES</a:t>
            </a:r>
          </a:p>
          <a:p>
            <a:pPr marL="3072130">
              <a:lnSpc>
                <a:spcPts val="2540"/>
              </a:lnSpc>
            </a:pPr>
            <a:r>
              <a:rPr lang="en" sz="2250" b="1" spc="-150" dirty="0">
                <a:latin typeface="Calibri"/>
                <a:cs typeface="Calibri"/>
              </a:rPr>
              <a:t>CYBERSECURITY</a:t>
            </a:r>
            <a:endParaRPr sz="2250" b="1" spc="-150" dirty="0">
              <a:latin typeface="Calibri"/>
              <a:cs typeface="Calibri"/>
            </a:endParaRPr>
          </a:p>
        </p:txBody>
      </p:sp>
      <p:sp>
        <p:nvSpPr>
          <p:cNvPr id="14" name="object 14"/>
          <p:cNvSpPr txBox="1"/>
          <p:nvPr/>
        </p:nvSpPr>
        <p:spPr>
          <a:xfrm rot="20280000">
            <a:off x="5421295" y="6714498"/>
            <a:ext cx="278382" cy="203200"/>
          </a:xfrm>
          <a:prstGeom prst="rect">
            <a:avLst/>
          </a:prstGeom>
        </p:spPr>
        <p:txBody>
          <a:bodyPr vert="horz" wrap="square" lIns="0" tIns="0" rIns="0" bIns="0" rtlCol="0">
            <a:spAutoFit/>
          </a:bodyPr>
          <a:lstStyle/>
          <a:p>
            <a:pPr>
              <a:lnSpc>
                <a:spcPts val="1560"/>
              </a:lnSpc>
            </a:pPr>
            <a:r>
              <a:rPr lang="en" sz="1600" spc="-185" dirty="0">
                <a:latin typeface="Calibri"/>
                <a:cs typeface="Calibri"/>
              </a:rPr>
              <a:t>CV</a:t>
            </a:r>
            <a:endParaRPr sz="1600" dirty="0">
              <a:latin typeface="Calibri"/>
              <a:cs typeface="Calibri"/>
            </a:endParaRPr>
          </a:p>
        </p:txBody>
      </p:sp>
      <p:sp>
        <p:nvSpPr>
          <p:cNvPr id="15" name="object 15"/>
          <p:cNvSpPr txBox="1"/>
          <p:nvPr/>
        </p:nvSpPr>
        <p:spPr>
          <a:xfrm>
            <a:off x="397607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16" name="object 16"/>
          <p:cNvSpPr txBox="1"/>
          <p:nvPr/>
        </p:nvSpPr>
        <p:spPr>
          <a:xfrm>
            <a:off x="9585390" y="3067053"/>
            <a:ext cx="7533640" cy="4140043"/>
          </a:xfrm>
          <a:prstGeom prst="rect">
            <a:avLst/>
          </a:prstGeom>
        </p:spPr>
        <p:txBody>
          <a:bodyPr vert="horz" wrap="square" lIns="0" tIns="61594" rIns="0" bIns="0" rtlCol="0">
            <a:spAutoFit/>
          </a:bodyPr>
          <a:lstStyle/>
          <a:p>
            <a:pPr marL="12700" marR="614680">
              <a:lnSpc>
                <a:spcPts val="2400"/>
              </a:lnSpc>
              <a:spcBef>
                <a:spcPts val="484"/>
              </a:spcBef>
            </a:pPr>
            <a:r>
              <a:rPr lang="en" sz="2300" b="1" dirty="0">
                <a:solidFill>
                  <a:srgbClr val="231F20"/>
                </a:solidFill>
                <a:latin typeface="Calibri"/>
                <a:cs typeface="Calibri"/>
              </a:rPr>
              <a:t>To start, as an icebreaker, ask participants what they know about cybersecurity using these examples:</a:t>
            </a:r>
            <a:endParaRPr sz="2300" b="1" dirty="0">
              <a:latin typeface="Calibri"/>
              <a:cs typeface="Calibri"/>
            </a:endParaRPr>
          </a:p>
          <a:p>
            <a:pPr marL="12700" marR="1864360">
              <a:lnSpc>
                <a:spcPct val="106000"/>
              </a:lnSpc>
              <a:spcBef>
                <a:spcPts val="645"/>
              </a:spcBef>
            </a:pPr>
            <a:r>
              <a:rPr lang="en" sz="2300" i="1" spc="-175" dirty="0">
                <a:solidFill>
                  <a:srgbClr val="231F20"/>
                </a:solidFill>
                <a:latin typeface="Arial" panose="020B0604020202020204" pitchFamily="34" charset="0"/>
                <a:cs typeface="Arial" panose="020B0604020202020204" pitchFamily="34" charset="0"/>
              </a:rPr>
              <a:t>Do you know people working in this field? What are the different jobs in cybersecurity?</a:t>
            </a:r>
            <a:endParaRPr sz="2300" dirty="0">
              <a:latin typeface="Arial" panose="020B0604020202020204" pitchFamily="34" charset="0"/>
              <a:cs typeface="Arial" panose="020B0604020202020204" pitchFamily="34" charset="0"/>
            </a:endParaRPr>
          </a:p>
          <a:p>
            <a:pPr marL="12700">
              <a:lnSpc>
                <a:spcPct val="100000"/>
              </a:lnSpc>
              <a:spcBef>
                <a:spcPts val="165"/>
              </a:spcBef>
            </a:pPr>
            <a:r>
              <a:rPr lang="en" sz="2300" i="1" spc="-215" dirty="0">
                <a:solidFill>
                  <a:srgbClr val="231F20"/>
                </a:solidFill>
                <a:latin typeface="Arial" panose="020B0604020202020204" pitchFamily="34" charset="0"/>
                <a:cs typeface="Arial" panose="020B0604020202020204" pitchFamily="34" charset="0"/>
              </a:rPr>
              <a:t>What does success mean to you?</a:t>
            </a:r>
            <a:endParaRPr sz="2300" dirty="0">
              <a:latin typeface="Arial" panose="020B0604020202020204" pitchFamily="34" charset="0"/>
              <a:cs typeface="Arial" panose="020B0604020202020204" pitchFamily="34" charset="0"/>
            </a:endParaRPr>
          </a:p>
          <a:p>
            <a:pPr marL="12700" marR="5080">
              <a:lnSpc>
                <a:spcPct val="106000"/>
              </a:lnSpc>
            </a:pPr>
            <a:r>
              <a:rPr lang="en" sz="2300" i="1" spc="-160" dirty="0">
                <a:solidFill>
                  <a:srgbClr val="231F20"/>
                </a:solidFill>
                <a:latin typeface="Arial" panose="020B0604020202020204" pitchFamily="34" charset="0"/>
                <a:cs typeface="Arial" panose="020B0604020202020204" pitchFamily="34" charset="0"/>
              </a:rPr>
              <a:t>Do you make a lot of money working in cybersecurity? Why work in cybersecurity?</a:t>
            </a:r>
            <a:endParaRPr sz="2300" dirty="0">
              <a:latin typeface="Arial" panose="020B0604020202020204" pitchFamily="34" charset="0"/>
              <a:cs typeface="Arial" panose="020B0604020202020204" pitchFamily="34" charset="0"/>
            </a:endParaRPr>
          </a:p>
          <a:p>
            <a:pPr marL="12700" marR="1736089">
              <a:lnSpc>
                <a:spcPct val="106000"/>
              </a:lnSpc>
            </a:pPr>
            <a:r>
              <a:rPr lang="en" sz="2300" i="1" spc="-125" dirty="0">
                <a:solidFill>
                  <a:srgbClr val="231F20"/>
                </a:solidFill>
                <a:latin typeface="Arial" panose="020B0604020202020204" pitchFamily="34" charset="0"/>
                <a:cs typeface="Arial" panose="020B0604020202020204" pitchFamily="34" charset="0"/>
              </a:rPr>
              <a:t>Do you have to be good at maths to work in cybersecurity? Do you have to be a geek to work in cybersecurity?</a:t>
            </a:r>
            <a:endParaRPr sz="2300" dirty="0">
              <a:latin typeface="Arial" panose="020B0604020202020204" pitchFamily="34" charset="0"/>
              <a:cs typeface="Arial" panose="020B0604020202020204" pitchFamily="34" charset="0"/>
            </a:endParaRPr>
          </a:p>
          <a:p>
            <a:pPr marL="12700">
              <a:lnSpc>
                <a:spcPct val="100000"/>
              </a:lnSpc>
              <a:spcBef>
                <a:spcPts val="165"/>
              </a:spcBef>
            </a:pPr>
            <a:r>
              <a:rPr lang="en" sz="2300" i="1" spc="-200" dirty="0">
                <a:solidFill>
                  <a:srgbClr val="231F20"/>
                </a:solidFill>
                <a:latin typeface="Arial" panose="020B0604020202020204" pitchFamily="34" charset="0"/>
                <a:cs typeface="Arial" panose="020B0604020202020204" pitchFamily="34" charset="0"/>
              </a:rPr>
              <a:t>What are the qualities to work in the field of cybersecurity?</a:t>
            </a:r>
            <a:endParaRPr sz="23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19B690B-4B6C-9B7C-15C1-356756CD6060}"/>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bject 5">
            <a:extLst>
              <a:ext uri="{FF2B5EF4-FFF2-40B4-BE49-F238E27FC236}">
                <a16:creationId xmlns:a16="http://schemas.microsoft.com/office/drawing/2014/main" id="{C253518D-424D-6EA6-8C7E-C5AAA670B0B2}"/>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11" name="object 9">
            <a:extLst>
              <a:ext uri="{FF2B5EF4-FFF2-40B4-BE49-F238E27FC236}">
                <a16:creationId xmlns:a16="http://schemas.microsoft.com/office/drawing/2014/main" id="{0F6D3266-3513-A85B-678B-EEFAC74202ED}"/>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42726" cy="11308556"/>
            <a:chOff x="0" y="0"/>
            <a:chExt cx="9042726" cy="11308556"/>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screen">
              <a:extLst>
                <a:ext uri="{28A0092B-C50C-407E-A947-70E740481C1C}">
                  <a14:useLocalDpi xmlns:a14="http://schemas.microsoft.com/office/drawing/2010/main"/>
                </a:ext>
              </a:extLst>
            </a:blip>
            <a:stretch>
              <a:fillRect/>
            </a:stretch>
          </p:blipFill>
          <p:spPr>
            <a:xfrm>
              <a:off x="4239972" y="6451904"/>
              <a:ext cx="4802754" cy="2734440"/>
            </a:xfrm>
            <a:prstGeom prst="rect">
              <a:avLst/>
            </a:prstGeom>
            <a:effectLst>
              <a:outerShdw blurRad="50800" dist="38100" dir="2700000" algn="tl" rotWithShape="0">
                <a:prstClr val="black">
                  <a:alpha val="40000"/>
                </a:prstClr>
              </a:outerShdw>
            </a:effectLst>
          </p:spPr>
        </p:pic>
      </p:grpSp>
      <p:sp>
        <p:nvSpPr>
          <p:cNvPr id="13" name="object 13"/>
          <p:cNvSpPr txBox="1"/>
          <p:nvPr/>
        </p:nvSpPr>
        <p:spPr>
          <a:xfrm>
            <a:off x="8392545" y="7360678"/>
            <a:ext cx="387985" cy="1047115"/>
          </a:xfrm>
          <a:prstGeom prst="rect">
            <a:avLst/>
          </a:prstGeom>
        </p:spPr>
        <p:txBody>
          <a:bodyPr vert="horz" wrap="square" lIns="0" tIns="15875" rIns="0" bIns="0" rtlCol="0">
            <a:spAutoFit/>
          </a:bodyPr>
          <a:lstStyle/>
          <a:p>
            <a:pPr marR="25400" algn="ctr">
              <a:lnSpc>
                <a:spcPct val="100000"/>
              </a:lnSpc>
              <a:spcBef>
                <a:spcPts val="125"/>
              </a:spcBef>
            </a:pPr>
            <a:r>
              <a:rPr lang="en" sz="3550" spc="-535" dirty="0">
                <a:latin typeface="Calibri"/>
                <a:cs typeface="Calibri"/>
              </a:rPr>
              <a:t>00</a:t>
            </a:r>
            <a:endParaRPr sz="3550" dirty="0">
              <a:latin typeface="Calibri"/>
              <a:cs typeface="Calibri"/>
            </a:endParaRPr>
          </a:p>
          <a:p>
            <a:pPr marL="10160" algn="ctr">
              <a:lnSpc>
                <a:spcPct val="100000"/>
              </a:lnSpc>
              <a:spcBef>
                <a:spcPts val="2905"/>
              </a:spcBef>
            </a:pPr>
            <a:r>
              <a:rPr lang="en" sz="700" spc="70" dirty="0">
                <a:latin typeface="Calibri"/>
                <a:cs typeface="Calibri"/>
              </a:rPr>
              <a:t>Rts</a:t>
            </a:r>
            <a:endParaRPr sz="700" dirty="0">
              <a:latin typeface="Calibri"/>
              <a:cs typeface="Calibri"/>
            </a:endParaRPr>
          </a:p>
        </p:txBody>
      </p:sp>
      <p:sp>
        <p:nvSpPr>
          <p:cNvPr id="14" name="object 14"/>
          <p:cNvSpPr txBox="1"/>
          <p:nvPr/>
        </p:nvSpPr>
        <p:spPr>
          <a:xfrm>
            <a:off x="8502800" y="8381871"/>
            <a:ext cx="304800" cy="403860"/>
          </a:xfrm>
          <a:prstGeom prst="rect">
            <a:avLst/>
          </a:prstGeom>
        </p:spPr>
        <p:txBody>
          <a:bodyPr vert="horz" wrap="square" lIns="0" tIns="17145" rIns="0" bIns="0" rtlCol="0">
            <a:spAutoFit/>
          </a:bodyPr>
          <a:lstStyle/>
          <a:p>
            <a:pPr marL="3175">
              <a:lnSpc>
                <a:spcPts val="825"/>
              </a:lnSpc>
              <a:spcBef>
                <a:spcPts val="135"/>
              </a:spcBef>
            </a:pPr>
            <a:r>
              <a:rPr lang="en" sz="700" spc="160" dirty="0">
                <a:latin typeface="Calibri"/>
                <a:cs typeface="Calibri"/>
              </a:rPr>
              <a:t>r of the</a:t>
            </a:r>
            <a:endParaRPr sz="700" dirty="0">
              <a:latin typeface="Calibri"/>
              <a:cs typeface="Calibri"/>
            </a:endParaRPr>
          </a:p>
          <a:p>
            <a:pPr marL="46355">
              <a:lnSpc>
                <a:spcPts val="1285"/>
              </a:lnSpc>
            </a:pPr>
            <a:r>
              <a:rPr lang="en" sz="1100" spc="70" dirty="0">
                <a:latin typeface="Calibri"/>
                <a:cs typeface="Calibri"/>
              </a:rPr>
              <a:t>Integrity</a:t>
            </a:r>
            <a:endParaRPr sz="1100" dirty="0">
              <a:latin typeface="Calibri"/>
              <a:cs typeface="Calibri"/>
            </a:endParaRPr>
          </a:p>
          <a:p>
            <a:pPr>
              <a:lnSpc>
                <a:spcPts val="825"/>
              </a:lnSpc>
            </a:pPr>
            <a:r>
              <a:rPr lang="en" sz="700" spc="30" dirty="0">
                <a:latin typeface="Calibri"/>
                <a:cs typeface="Calibri"/>
              </a:rPr>
              <a:t>e</a:t>
            </a:r>
            <a:endParaRPr sz="700" dirty="0">
              <a:latin typeface="Calibri"/>
              <a:cs typeface="Calibri"/>
            </a:endParaRPr>
          </a:p>
        </p:txBody>
      </p:sp>
      <p:sp>
        <p:nvSpPr>
          <p:cNvPr id="15" name="object 15"/>
          <p:cNvSpPr txBox="1"/>
          <p:nvPr/>
        </p:nvSpPr>
        <p:spPr>
          <a:xfrm>
            <a:off x="8548587" y="6654595"/>
            <a:ext cx="297180" cy="226695"/>
          </a:xfrm>
          <a:prstGeom prst="rect">
            <a:avLst/>
          </a:prstGeom>
        </p:spPr>
        <p:txBody>
          <a:bodyPr vert="horz" wrap="square" lIns="0" tIns="14604" rIns="0" bIns="0" rtlCol="0">
            <a:spAutoFit/>
          </a:bodyPr>
          <a:lstStyle/>
          <a:p>
            <a:pPr marL="12700">
              <a:lnSpc>
                <a:spcPct val="100000"/>
              </a:lnSpc>
              <a:spcBef>
                <a:spcPts val="114"/>
              </a:spcBef>
            </a:pPr>
            <a:r>
              <a:rPr lang="en" sz="1300" spc="65" dirty="0">
                <a:solidFill>
                  <a:srgbClr val="231F20"/>
                </a:solidFill>
                <a:latin typeface="Calibri"/>
                <a:cs typeface="Calibri"/>
              </a:rPr>
              <a:t>us?</a:t>
            </a:r>
            <a:endParaRPr sz="1300" dirty="0">
              <a:latin typeface="Calibri"/>
              <a:cs typeface="Calibri"/>
            </a:endParaRPr>
          </a:p>
        </p:txBody>
      </p:sp>
      <p:sp>
        <p:nvSpPr>
          <p:cNvPr id="16" name="object 16"/>
          <p:cNvSpPr txBox="1"/>
          <p:nvPr/>
        </p:nvSpPr>
        <p:spPr>
          <a:xfrm>
            <a:off x="4450189" y="6673322"/>
            <a:ext cx="4111625" cy="2110105"/>
          </a:xfrm>
          <a:prstGeom prst="rect">
            <a:avLst/>
          </a:prstGeom>
        </p:spPr>
        <p:txBody>
          <a:bodyPr vert="horz" wrap="square" lIns="0" tIns="0" rIns="0" bIns="0" rtlCol="0">
            <a:spAutoFit/>
          </a:bodyPr>
          <a:lstStyle/>
          <a:p>
            <a:pPr algn="ctr">
              <a:lnSpc>
                <a:spcPts val="1530"/>
              </a:lnSpc>
            </a:pPr>
            <a:r>
              <a:rPr lang="en" sz="1300" dirty="0">
                <a:solidFill>
                  <a:srgbClr val="231F20"/>
                </a:solidFill>
                <a:latin typeface="Calibri"/>
                <a:cs typeface="Calibri"/>
              </a:rPr>
              <a:t>Why cybersecurity is relevant to all of us and</a:t>
            </a:r>
            <a:endParaRPr sz="1300" dirty="0">
              <a:latin typeface="Calibri"/>
              <a:cs typeface="Calibri"/>
            </a:endParaRPr>
          </a:p>
          <a:p>
            <a:pPr>
              <a:lnSpc>
                <a:spcPct val="100000"/>
              </a:lnSpc>
              <a:spcBef>
                <a:spcPts val="25"/>
              </a:spcBef>
            </a:pPr>
            <a:endParaRPr sz="1350" dirty="0">
              <a:latin typeface="Calibri"/>
              <a:cs typeface="Calibri"/>
            </a:endParaRPr>
          </a:p>
          <a:p>
            <a:pPr marR="3175" algn="ctr">
              <a:lnSpc>
                <a:spcPts val="1220"/>
              </a:lnSpc>
              <a:tabLst>
                <a:tab pos="1395730" algn="l"/>
                <a:tab pos="2374900" algn="l"/>
                <a:tab pos="3635375" algn="l"/>
              </a:tabLst>
            </a:pPr>
            <a:r>
              <a:rPr lang="en" sz="1150" spc="50" dirty="0">
                <a:latin typeface="Calibri"/>
                <a:cs typeface="Calibri"/>
              </a:rPr>
              <a:t>Source Pirates </a:t>
            </a:r>
            <a:r>
              <a:rPr lang="en" sz="350" spc="-10" dirty="0">
                <a:solidFill>
                  <a:srgbClr val="FFFFFF"/>
                </a:solidFill>
                <a:latin typeface="Calibri"/>
                <a:cs typeface="Calibri"/>
              </a:rPr>
              <a:t> </a:t>
            </a:r>
            <a:r>
              <a:rPr lang="en" sz="825" baseline="25252" dirty="0">
                <a:latin typeface="Calibri"/>
                <a:cs typeface="Calibri"/>
              </a:rPr>
              <a:t>Source Use </a:t>
            </a:r>
            <a:endParaRPr sz="350" dirty="0">
              <a:latin typeface="Calibri"/>
              <a:cs typeface="Calibri"/>
            </a:endParaRPr>
          </a:p>
          <a:p>
            <a:pPr marR="756285" algn="ctr">
              <a:lnSpc>
                <a:spcPts val="409"/>
              </a:lnSpc>
              <a:tabLst>
                <a:tab pos="2158365" algn="l"/>
              </a:tabLst>
            </a:pPr>
            <a:r>
              <a:rPr lang="en" sz="600" spc="65" dirty="0">
                <a:latin typeface="Calibri"/>
                <a:cs typeface="Calibri"/>
              </a:rPr>
              <a:t>on average initiate </a:t>
            </a:r>
            <a:r>
              <a:rPr lang="en" sz="1275" spc="60" baseline="6535" dirty="0">
                <a:latin typeface="Calibri"/>
                <a:cs typeface="Calibri"/>
              </a:rPr>
              <a:t>authentication</a:t>
            </a:r>
            <a:endParaRPr sz="1275" baseline="6535" dirty="0">
              <a:latin typeface="Calibri"/>
              <a:cs typeface="Calibri"/>
            </a:endParaRPr>
          </a:p>
          <a:p>
            <a:pPr marL="118745" algn="ctr">
              <a:lnSpc>
                <a:spcPts val="910"/>
              </a:lnSpc>
              <a:tabLst>
                <a:tab pos="1059815" algn="l"/>
                <a:tab pos="3251200" algn="l"/>
              </a:tabLst>
            </a:pPr>
            <a:r>
              <a:rPr lang="en" sz="750" spc="-10" dirty="0">
                <a:latin typeface="Calibri"/>
                <a:cs typeface="Calibri"/>
              </a:rPr>
              <a:t>Attack rateS </a:t>
            </a:r>
            <a:r>
              <a:rPr lang="en" sz="7350" spc="-1200" baseline="-2834" dirty="0">
                <a:latin typeface="Book Antiqua"/>
                <a:cs typeface="Book Antiqua"/>
              </a:rPr>
              <a:t>93% </a:t>
            </a:r>
            <a:r>
              <a:rPr lang="en" sz="5325" spc="-967" baseline="3129" dirty="0">
                <a:latin typeface="Calibri"/>
                <a:cs typeface="Calibri"/>
              </a:rPr>
              <a:t>150</a:t>
            </a:r>
            <a:endParaRPr sz="5325" baseline="3129" dirty="0">
              <a:latin typeface="Calibri"/>
              <a:cs typeface="Calibri"/>
            </a:endParaRPr>
          </a:p>
          <a:p>
            <a:pPr marL="2314575">
              <a:lnSpc>
                <a:spcPts val="585"/>
              </a:lnSpc>
              <a:tabLst>
                <a:tab pos="3831590" algn="l"/>
              </a:tabLst>
            </a:pPr>
            <a:r>
              <a:rPr lang="en" sz="1200" spc="55" dirty="0">
                <a:latin typeface="Calibri"/>
                <a:cs typeface="Calibri"/>
              </a:rPr>
              <a:t>multifactor </a:t>
            </a:r>
            <a:r>
              <a:rPr lang="en" sz="1050" spc="112" baseline="-15873" dirty="0">
                <a:latin typeface="Calibri"/>
                <a:cs typeface="Calibri"/>
              </a:rPr>
              <a:t>there is</a:t>
            </a:r>
            <a:endParaRPr sz="1050" baseline="-15873" dirty="0">
              <a:latin typeface="Calibri"/>
              <a:cs typeface="Calibri"/>
            </a:endParaRPr>
          </a:p>
          <a:p>
            <a:pPr marL="1399540" algn="ctr">
              <a:lnSpc>
                <a:spcPts val="615"/>
              </a:lnSpc>
            </a:pPr>
            <a:r>
              <a:rPr lang="en"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2303780">
              <a:lnSpc>
                <a:spcPts val="915"/>
              </a:lnSpc>
            </a:pPr>
            <a:r>
              <a:rPr lang="en" sz="4700" spc="-475" dirty="0">
                <a:latin typeface="Calibri"/>
                <a:cs typeface="Calibri"/>
              </a:rPr>
              <a:t>99.9</a:t>
            </a:r>
            <a:endParaRPr sz="2350" dirty="0">
              <a:latin typeface="Calibri"/>
              <a:cs typeface="Calibri"/>
            </a:endParaRPr>
          </a:p>
          <a:p>
            <a:pPr marL="1390650" algn="ctr">
              <a:lnSpc>
                <a:spcPts val="459"/>
              </a:lnSpc>
            </a:pPr>
            <a:r>
              <a:rPr lang="en" sz="900" spc="40" dirty="0">
                <a:latin typeface="Calibri"/>
                <a:cs typeface="Calibri"/>
              </a:rPr>
              <a:t>Blocks</a:t>
            </a:r>
            <a:endParaRPr sz="900" dirty="0">
              <a:latin typeface="Calibri"/>
              <a:cs typeface="Calibri"/>
            </a:endParaRPr>
          </a:p>
          <a:p>
            <a:pPr marR="798195" algn="ctr">
              <a:lnSpc>
                <a:spcPts val="815"/>
              </a:lnSpc>
            </a:pPr>
            <a:r>
              <a:rPr lang="en" sz="700" dirty="0">
                <a:latin typeface="Book Antiqua"/>
                <a:cs typeface="Book Antiqua"/>
              </a:rPr>
              <a:t>of all incidents</a:t>
            </a:r>
            <a:endParaRPr sz="700" dirty="0">
              <a:latin typeface="Book Antiqua"/>
              <a:cs typeface="Book Antiqua"/>
            </a:endParaRPr>
          </a:p>
          <a:p>
            <a:pPr marL="42545">
              <a:lnSpc>
                <a:spcPts val="740"/>
              </a:lnSpc>
              <a:tabLst>
                <a:tab pos="1223645" algn="l"/>
              </a:tabLst>
            </a:pPr>
            <a:r>
              <a:rPr lang="en" sz="1125" spc="127" baseline="-33333" dirty="0">
                <a:latin typeface="Calibri"/>
                <a:cs typeface="Calibri"/>
              </a:rPr>
              <a:t>on security passwords </a:t>
            </a:r>
            <a:r>
              <a:rPr lang="en" sz="700" dirty="0">
                <a:latin typeface="Book Antiqua"/>
                <a:cs typeface="Book Antiqua"/>
              </a:rPr>
              <a:t>would have</a:t>
            </a:r>
            <a:endParaRPr sz="700" dirty="0">
              <a:latin typeface="Book Antiqua"/>
              <a:cs typeface="Book Antiqua"/>
            </a:endParaRPr>
          </a:p>
          <a:p>
            <a:pPr marL="97790" algn="ctr">
              <a:lnSpc>
                <a:spcPts val="1370"/>
              </a:lnSpc>
              <a:tabLst>
                <a:tab pos="1181100" algn="l"/>
                <a:tab pos="3539490" algn="l"/>
              </a:tabLst>
            </a:pPr>
            <a:r>
              <a:rPr lang="en" sz="750" dirty="0">
                <a:latin typeface="Calibri"/>
                <a:cs typeface="Calibri"/>
              </a:rPr>
              <a:t>every day, either </a:t>
            </a:r>
            <a:r>
              <a:rPr lang="en" sz="1050" spc="-67" baseline="19841" dirty="0">
                <a:latin typeface="Book Antiqua"/>
                <a:cs typeface="Book Antiqua"/>
              </a:rPr>
              <a:t>be </a:t>
            </a:r>
            <a:r>
              <a:rPr lang="en" sz="2325" spc="-15" baseline="-8960" dirty="0">
                <a:latin typeface="Book Antiqua"/>
                <a:cs typeface="Book Antiqua"/>
              </a:rPr>
              <a:t>avoided </a:t>
            </a:r>
            <a:r>
              <a:rPr lang="en" sz="1050" spc="75" baseline="-35714" dirty="0">
                <a:latin typeface="Calibri"/>
                <a:cs typeface="Calibri"/>
              </a:rPr>
              <a:t>open posts</a:t>
            </a:r>
            <a:endParaRPr sz="1050" baseline="-35714" dirty="0">
              <a:latin typeface="Calibri"/>
              <a:cs typeface="Calibri"/>
            </a:endParaRPr>
          </a:p>
          <a:p>
            <a:pPr marL="94615" algn="ctr">
              <a:lnSpc>
                <a:spcPts val="1595"/>
              </a:lnSpc>
              <a:tabLst>
                <a:tab pos="1371600" algn="l"/>
                <a:tab pos="2377440" algn="l"/>
                <a:tab pos="3392804" algn="l"/>
              </a:tabLst>
            </a:pPr>
            <a:r>
              <a:rPr lang="en" sz="2625" spc="-15" baseline="-6349" dirty="0">
                <a:latin typeface="Calibri"/>
                <a:cs typeface="Calibri"/>
              </a:rPr>
              <a:t>579</a:t>
            </a:r>
            <a:r>
              <a:rPr lang="en" sz="1125" spc="-15" baseline="29629" dirty="0">
                <a:latin typeface="Calibri"/>
                <a:cs typeface="Calibri"/>
              </a:rPr>
              <a:t>/second </a:t>
            </a:r>
            <a:r>
              <a:rPr lang="en" sz="450" dirty="0">
                <a:latin typeface="Book Antiqua"/>
                <a:cs typeface="Book Antiqua"/>
              </a:rPr>
              <a:t>if there are rules for </a:t>
            </a:r>
            <a:r>
              <a:rPr lang="en" sz="850" spc="55" dirty="0">
                <a:latin typeface="Calibri"/>
                <a:cs typeface="Calibri"/>
              </a:rPr>
              <a:t>attacks </a:t>
            </a:r>
            <a:r>
              <a:rPr lang="en" sz="1050" spc="89" baseline="3968" dirty="0">
                <a:latin typeface="Calibri"/>
                <a:cs typeface="Calibri"/>
              </a:rPr>
              <a:t>in the sector</a:t>
            </a:r>
            <a:endParaRPr sz="1050" baseline="3968" dirty="0">
              <a:latin typeface="Calibri"/>
              <a:cs typeface="Calibri"/>
            </a:endParaRPr>
          </a:p>
          <a:p>
            <a:pPr marL="1187450">
              <a:lnSpc>
                <a:spcPts val="994"/>
              </a:lnSpc>
              <a:tabLst>
                <a:tab pos="3441065" algn="l"/>
              </a:tabLst>
            </a:pPr>
            <a:r>
              <a:rPr lang="en" sz="1725" baseline="4830" dirty="0">
                <a:latin typeface="Book Antiqua"/>
                <a:cs typeface="Book Antiqua"/>
              </a:rPr>
              <a:t>Cyber hygiene </a:t>
            </a:r>
            <a:r>
              <a:rPr lang="en" sz="1100" spc="60" dirty="0">
                <a:latin typeface="Calibri"/>
                <a:cs typeface="Calibri"/>
              </a:rPr>
              <a:t>Cyber Security</a:t>
            </a:r>
            <a:endParaRPr sz="1100" dirty="0">
              <a:latin typeface="Calibri"/>
              <a:cs typeface="Calibri"/>
            </a:endParaRPr>
          </a:p>
          <a:p>
            <a:pPr marL="429259">
              <a:lnSpc>
                <a:spcPts val="630"/>
              </a:lnSpc>
              <a:tabLst>
                <a:tab pos="1189990" algn="l"/>
                <a:tab pos="2668905" algn="l"/>
                <a:tab pos="3684270" algn="l"/>
              </a:tabLst>
            </a:pPr>
            <a:r>
              <a:rPr lang="en" sz="350" spc="-10" dirty="0">
                <a:solidFill>
                  <a:srgbClr val="FFFFFF"/>
                </a:solidFill>
                <a:latin typeface="Calibri"/>
                <a:cs typeface="Calibri"/>
              </a:rPr>
              <a:t>source </a:t>
            </a:r>
            <a:r>
              <a:rPr lang="en" sz="675" baseline="6172" dirty="0">
                <a:latin typeface="Book Antiqua"/>
                <a:cs typeface="Book Antiqua"/>
              </a:rPr>
              <a:t> </a:t>
            </a:r>
            <a:r>
              <a:rPr lang="en" sz="350" spc="-10" dirty="0">
                <a:solidFill>
                  <a:srgbClr val="FFFFFF"/>
                </a:solidFill>
                <a:latin typeface="Calibri"/>
                <a:cs typeface="Calibri"/>
              </a:rPr>
              <a:t>  in </a:t>
            </a:r>
            <a:r>
              <a:rPr lang="en" sz="1050" baseline="-27777" dirty="0">
                <a:latin typeface="Calibri"/>
                <a:cs typeface="Calibri"/>
              </a:rPr>
              <a:t>francs</a:t>
            </a:r>
            <a:endParaRPr sz="1050" baseline="-27777" dirty="0">
              <a:latin typeface="Calibri"/>
              <a:cs typeface="Calibri"/>
            </a:endParaRPr>
          </a:p>
        </p:txBody>
      </p:sp>
      <p:pic>
        <p:nvPicPr>
          <p:cNvPr id="19" name="object 19"/>
          <p:cNvPicPr/>
          <p:nvPr/>
        </p:nvPicPr>
        <p:blipFill>
          <a:blip r:embed="rId4" cstate="screen">
            <a:extLst>
              <a:ext uri="{28A0092B-C50C-407E-A947-70E740481C1C}">
                <a14:useLocalDpi xmlns:a14="http://schemas.microsoft.com/office/drawing/2010/main"/>
              </a:ext>
            </a:extLst>
          </a:blip>
          <a:stretch>
            <a:fillRect/>
          </a:stretch>
        </p:blipFill>
        <p:spPr>
          <a:xfrm>
            <a:off x="3575217" y="5999247"/>
            <a:ext cx="4802754" cy="2734440"/>
          </a:xfrm>
          <a:prstGeom prst="rect">
            <a:avLst/>
          </a:prstGeom>
          <a:effectLst>
            <a:outerShdw blurRad="50800" dist="38100" dir="2700000" algn="tl" rotWithShape="0">
              <a:prstClr val="black">
                <a:alpha val="40000"/>
              </a:prstClr>
            </a:outerShdw>
          </a:effectLst>
        </p:spPr>
      </p:pic>
      <p:sp>
        <p:nvSpPr>
          <p:cNvPr id="20" name="object 20"/>
          <p:cNvSpPr txBox="1"/>
          <p:nvPr/>
        </p:nvSpPr>
        <p:spPr>
          <a:xfrm>
            <a:off x="7791558" y="6201938"/>
            <a:ext cx="389255" cy="226695"/>
          </a:xfrm>
          <a:prstGeom prst="rect">
            <a:avLst/>
          </a:prstGeom>
        </p:spPr>
        <p:txBody>
          <a:bodyPr vert="horz" wrap="square" lIns="0" tIns="14604" rIns="0" bIns="0" rtlCol="0">
            <a:spAutoFit/>
          </a:bodyPr>
          <a:lstStyle/>
          <a:p>
            <a:pPr marL="12700">
              <a:lnSpc>
                <a:spcPct val="100000"/>
              </a:lnSpc>
              <a:spcBef>
                <a:spcPts val="114"/>
              </a:spcBef>
            </a:pPr>
            <a:r>
              <a:rPr lang="en" sz="1300" spc="55" dirty="0">
                <a:solidFill>
                  <a:srgbClr val="231F20"/>
                </a:solidFill>
                <a:latin typeface="Calibri"/>
                <a:cs typeface="Calibri"/>
              </a:rPr>
              <a:t>E?</a:t>
            </a:r>
            <a:endParaRPr sz="1300" dirty="0">
              <a:latin typeface="Calibri"/>
              <a:cs typeface="Calibri"/>
            </a:endParaRPr>
          </a:p>
        </p:txBody>
      </p:sp>
      <p:sp>
        <p:nvSpPr>
          <p:cNvPr id="21" name="object 21"/>
          <p:cNvSpPr txBox="1"/>
          <p:nvPr/>
        </p:nvSpPr>
        <p:spPr>
          <a:xfrm>
            <a:off x="3785434" y="6220666"/>
            <a:ext cx="4029075" cy="2047875"/>
          </a:xfrm>
          <a:prstGeom prst="rect">
            <a:avLst/>
          </a:prstGeom>
        </p:spPr>
        <p:txBody>
          <a:bodyPr vert="horz" wrap="square" lIns="0" tIns="0" rIns="0" bIns="0" rtlCol="0">
            <a:spAutoFit/>
          </a:bodyPr>
          <a:lstStyle/>
          <a:p>
            <a:pPr>
              <a:lnSpc>
                <a:spcPts val="1530"/>
              </a:lnSpc>
            </a:pPr>
            <a:r>
              <a:rPr lang="en" sz="1300" dirty="0">
                <a:solidFill>
                  <a:srgbClr val="231F20"/>
                </a:solidFill>
                <a:latin typeface="Calibri"/>
                <a:cs typeface="Calibri"/>
              </a:rPr>
              <a:t>Why cybersecurity will affect us all and</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220"/>
              </a:lnSpc>
              <a:tabLst>
                <a:tab pos="1548765" algn="l"/>
                <a:tab pos="2528570" algn="l"/>
              </a:tabLst>
            </a:pPr>
            <a:r>
              <a:rPr lang="en" sz="1150" spc="50" dirty="0">
                <a:latin typeface="Calibri"/>
                <a:cs typeface="Calibri"/>
              </a:rPr>
              <a:t>Source hackers </a:t>
            </a:r>
            <a:r>
              <a:rPr lang="en" sz="350" spc="-10" dirty="0">
                <a:solidFill>
                  <a:srgbClr val="FFFFFF"/>
                </a:solidFill>
                <a:latin typeface="Calibri"/>
                <a:cs typeface="Calibri"/>
              </a:rPr>
              <a:t> </a:t>
            </a:r>
            <a:r>
              <a:rPr lang="en" sz="825" baseline="25252" dirty="0">
                <a:latin typeface="Calibri"/>
                <a:cs typeface="Calibri"/>
              </a:rPr>
              <a:t>use</a:t>
            </a:r>
            <a:endParaRPr sz="825" baseline="25252" dirty="0">
              <a:latin typeface="Calibri"/>
              <a:cs typeface="Calibri"/>
            </a:endParaRPr>
          </a:p>
          <a:p>
            <a:pPr marL="154305">
              <a:lnSpc>
                <a:spcPts val="409"/>
              </a:lnSpc>
              <a:tabLst>
                <a:tab pos="2313305" algn="l"/>
              </a:tabLst>
            </a:pPr>
            <a:r>
              <a:rPr lang="en" sz="600" spc="65" dirty="0">
                <a:latin typeface="Calibri"/>
                <a:cs typeface="Calibri"/>
              </a:rPr>
              <a:t>on average initiate </a:t>
            </a:r>
            <a:r>
              <a:rPr lang="en" sz="1275" spc="60" baseline="6535" dirty="0">
                <a:latin typeface="Calibri"/>
                <a:cs typeface="Calibri"/>
              </a:rPr>
              <a:t>authentication</a:t>
            </a:r>
            <a:endParaRPr sz="1275" baseline="6535" dirty="0">
              <a:latin typeface="Calibri"/>
              <a:cs typeface="Calibri"/>
            </a:endParaRPr>
          </a:p>
          <a:p>
            <a:pPr marL="274955">
              <a:lnSpc>
                <a:spcPts val="894"/>
              </a:lnSpc>
              <a:tabLst>
                <a:tab pos="1215390" algn="l"/>
              </a:tabLst>
            </a:pPr>
            <a:r>
              <a:rPr lang="en" sz="750" spc="-10" dirty="0">
                <a:latin typeface="Calibri"/>
                <a:cs typeface="Calibri"/>
              </a:rPr>
              <a:t>93% of attacks </a:t>
            </a:r>
            <a:endParaRPr sz="7350" baseline="-2834" dirty="0">
              <a:latin typeface="Book Antiqua"/>
              <a:cs typeface="Book Antiqua"/>
            </a:endParaRPr>
          </a:p>
          <a:p>
            <a:pPr marL="1477010" algn="ctr">
              <a:lnSpc>
                <a:spcPts val="600"/>
              </a:lnSpc>
            </a:pPr>
            <a:r>
              <a:rPr lang="en" sz="1200" spc="55" dirty="0">
                <a:latin typeface="Calibri"/>
                <a:cs typeface="Calibri"/>
              </a:rPr>
              <a:t>multifactor</a:t>
            </a:r>
            <a:endParaRPr sz="1200" dirty="0">
              <a:latin typeface="Calibri"/>
              <a:cs typeface="Calibri"/>
            </a:endParaRPr>
          </a:p>
          <a:p>
            <a:pPr marL="1481455" algn="ctr">
              <a:lnSpc>
                <a:spcPts val="615"/>
              </a:lnSpc>
            </a:pPr>
            <a:r>
              <a:rPr lang="en"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1190625" algn="ctr">
              <a:lnSpc>
                <a:spcPts val="915"/>
              </a:lnSpc>
            </a:pPr>
            <a:r>
              <a:rPr lang="en" sz="4700" spc="-475" dirty="0">
                <a:latin typeface="Calibri"/>
                <a:cs typeface="Calibri"/>
              </a:rPr>
              <a:t>99.9</a:t>
            </a:r>
            <a:endParaRPr sz="2350" dirty="0">
              <a:latin typeface="Calibri"/>
              <a:cs typeface="Calibri"/>
            </a:endParaRPr>
          </a:p>
          <a:p>
            <a:pPr marL="1472565" algn="ctr">
              <a:lnSpc>
                <a:spcPts val="459"/>
              </a:lnSpc>
            </a:pPr>
            <a:r>
              <a:rPr lang="en" sz="900" spc="40" dirty="0">
                <a:latin typeface="Calibri"/>
                <a:cs typeface="Calibri"/>
              </a:rPr>
              <a:t>Blocks</a:t>
            </a:r>
            <a:endParaRPr sz="900" dirty="0">
              <a:latin typeface="Calibri"/>
              <a:cs typeface="Calibri"/>
            </a:endParaRPr>
          </a:p>
          <a:p>
            <a:pPr marR="715010" algn="ctr">
              <a:lnSpc>
                <a:spcPts val="815"/>
              </a:lnSpc>
            </a:pPr>
            <a:r>
              <a:rPr lang="en" sz="700" dirty="0">
                <a:latin typeface="Book Antiqua"/>
                <a:cs typeface="Book Antiqua"/>
              </a:rPr>
              <a:t>of all incidents</a:t>
            </a:r>
            <a:endParaRPr sz="700" dirty="0">
              <a:latin typeface="Book Antiqua"/>
              <a:cs typeface="Book Antiqua"/>
            </a:endParaRPr>
          </a:p>
          <a:p>
            <a:pPr marL="42545">
              <a:lnSpc>
                <a:spcPts val="740"/>
              </a:lnSpc>
              <a:tabLst>
                <a:tab pos="1223645" algn="l"/>
              </a:tabLst>
            </a:pPr>
            <a:r>
              <a:rPr lang="en" sz="1125" spc="127" baseline="-33333" dirty="0">
                <a:latin typeface="Calibri"/>
                <a:cs typeface="Calibri"/>
              </a:rPr>
              <a:t>on security passwords </a:t>
            </a:r>
            <a:r>
              <a:rPr lang="en" sz="700" dirty="0">
                <a:latin typeface="Book Antiqua"/>
                <a:cs typeface="Book Antiqua"/>
              </a:rPr>
              <a:t>would have</a:t>
            </a:r>
            <a:endParaRPr sz="700" dirty="0">
              <a:latin typeface="Book Antiqua"/>
              <a:cs typeface="Book Antiqua"/>
            </a:endParaRPr>
          </a:p>
          <a:p>
            <a:pPr marL="134620">
              <a:lnSpc>
                <a:spcPts val="1370"/>
              </a:lnSpc>
              <a:tabLst>
                <a:tab pos="1217930" algn="l"/>
              </a:tabLst>
            </a:pPr>
            <a:r>
              <a:rPr lang="en" sz="750" dirty="0">
                <a:latin typeface="Calibri"/>
                <a:cs typeface="Calibri"/>
              </a:rPr>
              <a:t>every day, could be </a:t>
            </a:r>
            <a:r>
              <a:rPr lang="en" sz="1050" spc="-67" baseline="19841" dirty="0">
                <a:latin typeface="Book Antiqua"/>
                <a:cs typeface="Book Antiqua"/>
              </a:rPr>
              <a:t> </a:t>
            </a:r>
            <a:r>
              <a:rPr lang="en" sz="2325" spc="-15" baseline="-8960" dirty="0">
                <a:latin typeface="Book Antiqua"/>
                <a:cs typeface="Book Antiqua"/>
              </a:rPr>
              <a:t>avoided</a:t>
            </a:r>
            <a:endParaRPr sz="2325" baseline="-8960" dirty="0">
              <a:latin typeface="Book Antiqua"/>
              <a:cs typeface="Book Antiqua"/>
            </a:endParaRPr>
          </a:p>
          <a:p>
            <a:pPr marL="149860">
              <a:lnSpc>
                <a:spcPts val="1550"/>
              </a:lnSpc>
              <a:tabLst>
                <a:tab pos="1426845" algn="l"/>
                <a:tab pos="2432685" algn="l"/>
              </a:tabLst>
            </a:pPr>
            <a:r>
              <a:rPr lang="en" sz="2625" spc="-15" baseline="-6349" dirty="0">
                <a:latin typeface="Calibri"/>
                <a:cs typeface="Calibri"/>
              </a:rPr>
              <a:t>579</a:t>
            </a:r>
            <a:r>
              <a:rPr lang="en" sz="1125" spc="-15" baseline="29629" dirty="0">
                <a:latin typeface="Calibri"/>
                <a:cs typeface="Calibri"/>
              </a:rPr>
              <a:t>/second </a:t>
            </a:r>
            <a:r>
              <a:rPr lang="en" sz="450" dirty="0">
                <a:latin typeface="Book Antiqua"/>
                <a:cs typeface="Book Antiqua"/>
              </a:rPr>
              <a:t>if </a:t>
            </a:r>
            <a:r>
              <a:rPr lang="en" sz="850" spc="55" dirty="0">
                <a:latin typeface="Calibri"/>
                <a:cs typeface="Calibri"/>
              </a:rPr>
              <a:t>attack rules</a:t>
            </a:r>
            <a:endParaRPr sz="850" dirty="0">
              <a:latin typeface="Calibri"/>
              <a:cs typeface="Calibri"/>
            </a:endParaRPr>
          </a:p>
          <a:p>
            <a:pPr marR="755650" algn="ctr">
              <a:lnSpc>
                <a:spcPts val="1120"/>
              </a:lnSpc>
            </a:pPr>
            <a:r>
              <a:rPr lang="en" sz="1150" dirty="0">
                <a:latin typeface="Book Antiqua"/>
                <a:cs typeface="Book Antiqua"/>
              </a:rPr>
              <a:t>Cyber hygiene</a:t>
            </a:r>
            <a:endParaRPr sz="1150" dirty="0">
              <a:latin typeface="Book Antiqua"/>
              <a:cs typeface="Book Antiqua"/>
            </a:endParaRPr>
          </a:p>
          <a:p>
            <a:pPr marR="764540" algn="ctr">
              <a:lnSpc>
                <a:spcPts val="505"/>
              </a:lnSpc>
              <a:tabLst>
                <a:tab pos="760730" algn="l"/>
                <a:tab pos="2239645" algn="l"/>
              </a:tabLst>
            </a:pPr>
            <a:r>
              <a:rPr lang="en" sz="350" spc="-10" dirty="0">
                <a:solidFill>
                  <a:srgbClr val="FFFFFF"/>
                </a:solidFill>
                <a:latin typeface="Calibri"/>
                <a:cs typeface="Calibri"/>
              </a:rPr>
              <a:t>basic source </a:t>
            </a:r>
            <a:r>
              <a:rPr lang="en" sz="675" baseline="6172" dirty="0">
                <a:latin typeface="Book Antiqua"/>
                <a:cs typeface="Book Antiqua"/>
              </a:rPr>
              <a:t>had been put in place </a:t>
            </a:r>
            <a:endParaRPr sz="350" dirty="0">
              <a:latin typeface="Calibri"/>
              <a:cs typeface="Calibri"/>
            </a:endParaRPr>
          </a:p>
        </p:txBody>
      </p:sp>
      <p:pic>
        <p:nvPicPr>
          <p:cNvPr id="24" name="object 24"/>
          <p:cNvPicPr/>
          <p:nvPr/>
        </p:nvPicPr>
        <p:blipFill>
          <a:blip r:embed="rId5" cstate="screen">
            <a:extLst>
              <a:ext uri="{28A0092B-C50C-407E-A947-70E740481C1C}">
                <a14:useLocalDpi xmlns:a14="http://schemas.microsoft.com/office/drawing/2010/main"/>
              </a:ext>
            </a:extLst>
          </a:blip>
          <a:stretch>
            <a:fillRect/>
          </a:stretch>
        </p:blipFill>
        <p:spPr>
          <a:xfrm>
            <a:off x="2871487" y="5522020"/>
            <a:ext cx="4802754" cy="2734440"/>
          </a:xfrm>
          <a:prstGeom prst="rect">
            <a:avLst/>
          </a:prstGeom>
          <a:effectLst>
            <a:outerShdw blurRad="50800" dist="38100" dir="2700000" algn="tl" rotWithShape="0">
              <a:prstClr val="black">
                <a:alpha val="40000"/>
              </a:prstClr>
            </a:outerShdw>
          </a:effectLst>
        </p:spPr>
      </p:pic>
      <p:sp>
        <p:nvSpPr>
          <p:cNvPr id="25" name="object 25"/>
          <p:cNvSpPr txBox="1"/>
          <p:nvPr/>
        </p:nvSpPr>
        <p:spPr>
          <a:xfrm>
            <a:off x="7100527" y="5724710"/>
            <a:ext cx="376555" cy="226695"/>
          </a:xfrm>
          <a:prstGeom prst="rect">
            <a:avLst/>
          </a:prstGeom>
        </p:spPr>
        <p:txBody>
          <a:bodyPr vert="horz" wrap="square" lIns="0" tIns="14604" rIns="0" bIns="0" rtlCol="0">
            <a:spAutoFit/>
          </a:bodyPr>
          <a:lstStyle/>
          <a:p>
            <a:pPr>
              <a:lnSpc>
                <a:spcPct val="100000"/>
              </a:lnSpc>
              <a:spcBef>
                <a:spcPts val="114"/>
              </a:spcBef>
            </a:pPr>
            <a:r>
              <a:rPr lang="en" sz="1300" spc="55" dirty="0">
                <a:solidFill>
                  <a:srgbClr val="231F20"/>
                </a:solidFill>
                <a:latin typeface="Calibri"/>
                <a:cs typeface="Calibri"/>
              </a:rPr>
              <a:t>E?</a:t>
            </a:r>
            <a:endParaRPr sz="1300" dirty="0">
              <a:latin typeface="Calibri"/>
              <a:cs typeface="Calibri"/>
            </a:endParaRPr>
          </a:p>
        </p:txBody>
      </p:sp>
      <p:sp>
        <p:nvSpPr>
          <p:cNvPr id="26" name="object 26"/>
          <p:cNvSpPr txBox="1"/>
          <p:nvPr/>
        </p:nvSpPr>
        <p:spPr>
          <a:xfrm>
            <a:off x="3081704" y="5743438"/>
            <a:ext cx="4029075" cy="2047875"/>
          </a:xfrm>
          <a:prstGeom prst="rect">
            <a:avLst/>
          </a:prstGeom>
        </p:spPr>
        <p:txBody>
          <a:bodyPr vert="horz" wrap="square" lIns="0" tIns="0" rIns="0" bIns="0" rtlCol="0">
            <a:spAutoFit/>
          </a:bodyPr>
          <a:lstStyle/>
          <a:p>
            <a:pPr>
              <a:lnSpc>
                <a:spcPts val="1530"/>
              </a:lnSpc>
            </a:pPr>
            <a:r>
              <a:rPr lang="en" sz="1300" dirty="0" err="1">
                <a:solidFill>
                  <a:srgbClr val="231F20"/>
                </a:solidFill>
                <a:latin typeface="Calibri"/>
                <a:cs typeface="Calibri"/>
              </a:rPr>
              <a:t>Why cybersecurity will affect us all and</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345"/>
              </a:lnSpc>
              <a:tabLst>
                <a:tab pos="1548765" algn="l"/>
              </a:tabLst>
            </a:pPr>
            <a:r>
              <a:rPr lang="en" sz="1150" spc="50" dirty="0">
                <a:latin typeface="Calibri"/>
                <a:cs typeface="Calibri"/>
              </a:rPr>
              <a:t>Source Hackers </a:t>
            </a:r>
            <a:endParaRPr sz="350" dirty="0">
              <a:latin typeface="Calibri"/>
              <a:cs typeface="Calibri"/>
            </a:endParaRPr>
          </a:p>
          <a:p>
            <a:pPr marL="154305">
              <a:lnSpc>
                <a:spcPts val="260"/>
              </a:lnSpc>
            </a:pPr>
            <a:r>
              <a:rPr lang="en" sz="600" spc="65" dirty="0">
                <a:latin typeface="Calibri"/>
                <a:cs typeface="Calibri"/>
              </a:rPr>
              <a:t>launch on average</a:t>
            </a:r>
            <a:endParaRPr sz="600" dirty="0">
              <a:latin typeface="Calibri"/>
              <a:cs typeface="Calibri"/>
            </a:endParaRPr>
          </a:p>
          <a:p>
            <a:pPr marL="274955">
              <a:lnSpc>
                <a:spcPts val="5315"/>
              </a:lnSpc>
              <a:tabLst>
                <a:tab pos="1215390" algn="l"/>
              </a:tabLst>
            </a:pPr>
            <a:r>
              <a:rPr lang="en" sz="750" spc="-10" dirty="0">
                <a:latin typeface="Calibri"/>
                <a:cs typeface="Calibri"/>
              </a:rPr>
              <a:t>93% of attacks </a:t>
            </a:r>
            <a:endParaRPr sz="7350" baseline="-2834" dirty="0">
              <a:latin typeface="Book Antiqua"/>
              <a:cs typeface="Book Antiqua"/>
            </a:endParaRPr>
          </a:p>
          <a:p>
            <a:pPr marL="1220470">
              <a:lnSpc>
                <a:spcPts val="695"/>
              </a:lnSpc>
            </a:pPr>
            <a:r>
              <a:rPr lang="en" sz="700" dirty="0">
                <a:latin typeface="Book Antiqua"/>
                <a:cs typeface="Book Antiqua"/>
              </a:rPr>
              <a:t>of all incidents</a:t>
            </a:r>
            <a:endParaRPr sz="700" dirty="0">
              <a:latin typeface="Book Antiqua"/>
              <a:cs typeface="Book Antiqua"/>
            </a:endParaRPr>
          </a:p>
          <a:p>
            <a:pPr marL="42545">
              <a:lnSpc>
                <a:spcPts val="740"/>
              </a:lnSpc>
              <a:tabLst>
                <a:tab pos="1223645" algn="l"/>
              </a:tabLst>
            </a:pPr>
            <a:r>
              <a:rPr lang="en" sz="1125" spc="127" baseline="-33333" dirty="0">
                <a:latin typeface="Calibri"/>
                <a:cs typeface="Calibri"/>
              </a:rPr>
              <a:t>on security passwords </a:t>
            </a:r>
            <a:r>
              <a:rPr lang="en" sz="700" dirty="0">
                <a:latin typeface="Book Antiqua"/>
                <a:cs typeface="Book Antiqua"/>
              </a:rPr>
              <a:t>would have</a:t>
            </a:r>
            <a:endParaRPr sz="700" dirty="0">
              <a:latin typeface="Book Antiqua"/>
              <a:cs typeface="Book Antiqua"/>
            </a:endParaRPr>
          </a:p>
          <a:p>
            <a:pPr marL="134620">
              <a:lnSpc>
                <a:spcPts val="1370"/>
              </a:lnSpc>
              <a:tabLst>
                <a:tab pos="1217930" algn="l"/>
              </a:tabLst>
            </a:pPr>
            <a:r>
              <a:rPr lang="en" sz="750" dirty="0">
                <a:latin typeface="Calibri"/>
                <a:cs typeface="Calibri"/>
              </a:rPr>
              <a:t>every day, could be </a:t>
            </a:r>
            <a:r>
              <a:rPr lang="en" sz="1050" spc="-67" baseline="19841" dirty="0">
                <a:latin typeface="Book Antiqua"/>
                <a:cs typeface="Book Antiqua"/>
              </a:rPr>
              <a:t> </a:t>
            </a:r>
            <a:r>
              <a:rPr lang="en" sz="2325" spc="-15" baseline="-8960" dirty="0">
                <a:latin typeface="Book Antiqua"/>
                <a:cs typeface="Book Antiqua"/>
              </a:rPr>
              <a:t>avoided</a:t>
            </a:r>
            <a:endParaRPr sz="2325" baseline="-8960" dirty="0">
              <a:latin typeface="Book Antiqua"/>
              <a:cs typeface="Book Antiqua"/>
            </a:endParaRPr>
          </a:p>
          <a:p>
            <a:pPr marL="149860">
              <a:lnSpc>
                <a:spcPts val="1550"/>
              </a:lnSpc>
              <a:tabLst>
                <a:tab pos="1426845" algn="l"/>
              </a:tabLst>
            </a:pPr>
            <a:r>
              <a:rPr lang="en" sz="2625" spc="-15" baseline="-6349" dirty="0">
                <a:latin typeface="Calibri"/>
                <a:cs typeface="Calibri"/>
              </a:rPr>
              <a:t>579</a:t>
            </a:r>
            <a:r>
              <a:rPr lang="en" sz="1125" spc="-15" baseline="29629" dirty="0">
                <a:latin typeface="Calibri"/>
                <a:cs typeface="Calibri"/>
              </a:rPr>
              <a:t>/second </a:t>
            </a:r>
            <a:r>
              <a:rPr lang="en" sz="450" dirty="0">
                <a:latin typeface="Book Antiqua"/>
                <a:cs typeface="Book Antiqua"/>
              </a:rPr>
              <a:t>if</a:t>
            </a:r>
            <a:endParaRPr sz="450" dirty="0">
              <a:latin typeface="Book Antiqua"/>
              <a:cs typeface="Book Antiqua"/>
            </a:endParaRPr>
          </a:p>
          <a:p>
            <a:pPr marL="1187450">
              <a:lnSpc>
                <a:spcPts val="1120"/>
              </a:lnSpc>
            </a:pPr>
            <a:r>
              <a:rPr lang="en" sz="1150" dirty="0">
                <a:latin typeface="Book Antiqua"/>
                <a:cs typeface="Book Antiqua"/>
              </a:rPr>
              <a:t>Cyber hygiene</a:t>
            </a:r>
            <a:endParaRPr sz="1150" dirty="0">
              <a:latin typeface="Book Antiqua"/>
              <a:cs typeface="Book Antiqua"/>
            </a:endParaRPr>
          </a:p>
          <a:p>
            <a:pPr marL="429259">
              <a:lnSpc>
                <a:spcPts val="505"/>
              </a:lnSpc>
              <a:tabLst>
                <a:tab pos="1189990" algn="l"/>
              </a:tabLst>
            </a:pPr>
            <a:r>
              <a:rPr lang="en" sz="350" spc="-10" dirty="0">
                <a:solidFill>
                  <a:srgbClr val="FFFFFF"/>
                </a:solidFill>
                <a:latin typeface="Calibri"/>
                <a:cs typeface="Calibri"/>
              </a:rPr>
              <a:t>basic source </a:t>
            </a:r>
            <a:r>
              <a:rPr lang="en" sz="675" baseline="6172" dirty="0">
                <a:latin typeface="Book Antiqua"/>
                <a:cs typeface="Book Antiqua"/>
              </a:rPr>
              <a:t>had been put in place</a:t>
            </a:r>
            <a:endParaRPr sz="675" baseline="6172" dirty="0">
              <a:latin typeface="Book Antiqua"/>
              <a:cs typeface="Book Antiqua"/>
            </a:endParaRPr>
          </a:p>
        </p:txBody>
      </p:sp>
      <p:pic>
        <p:nvPicPr>
          <p:cNvPr id="29" name="object 29"/>
          <p:cNvPicPr/>
          <p:nvPr/>
        </p:nvPicPr>
        <p:blipFill>
          <a:blip r:embed="rId6" cstate="screen">
            <a:extLst>
              <a:ext uri="{28A0092B-C50C-407E-A947-70E740481C1C}">
                <a14:useLocalDpi xmlns:a14="http://schemas.microsoft.com/office/drawing/2010/main"/>
              </a:ext>
            </a:extLst>
          </a:blip>
          <a:stretch>
            <a:fillRect/>
          </a:stretch>
        </p:blipFill>
        <p:spPr>
          <a:xfrm>
            <a:off x="2189811" y="5058703"/>
            <a:ext cx="4802754" cy="2734440"/>
          </a:xfrm>
          <a:prstGeom prst="rect">
            <a:avLst/>
          </a:prstGeom>
          <a:effectLst>
            <a:outerShdw blurRad="50800" dist="38100" dir="2700000" algn="tl" rotWithShape="0">
              <a:prstClr val="black">
                <a:alpha val="40000"/>
              </a:prstClr>
            </a:outerShdw>
          </a:effectLst>
        </p:spPr>
      </p:pic>
      <p:sp>
        <p:nvSpPr>
          <p:cNvPr id="30" name="object 30"/>
          <p:cNvSpPr txBox="1"/>
          <p:nvPr/>
        </p:nvSpPr>
        <p:spPr>
          <a:xfrm>
            <a:off x="2430493" y="6694175"/>
            <a:ext cx="962025" cy="144145"/>
          </a:xfrm>
          <a:prstGeom prst="rect">
            <a:avLst/>
          </a:prstGeom>
        </p:spPr>
        <p:txBody>
          <a:bodyPr vert="horz" wrap="square" lIns="0" tIns="15875" rIns="0" bIns="0" rtlCol="0">
            <a:spAutoFit/>
          </a:bodyPr>
          <a:lstStyle/>
          <a:p>
            <a:pPr marL="12700">
              <a:lnSpc>
                <a:spcPct val="100000"/>
              </a:lnSpc>
              <a:spcBef>
                <a:spcPts val="125"/>
              </a:spcBef>
            </a:pPr>
            <a:r>
              <a:rPr lang="en" sz="750" spc="85" dirty="0">
                <a:latin typeface="Calibri"/>
                <a:cs typeface="Calibri"/>
              </a:rPr>
              <a:t>on passwords</a:t>
            </a:r>
            <a:endParaRPr sz="750" dirty="0">
              <a:latin typeface="Calibri"/>
              <a:cs typeface="Calibri"/>
            </a:endParaRPr>
          </a:p>
        </p:txBody>
      </p:sp>
      <p:sp>
        <p:nvSpPr>
          <p:cNvPr id="31" name="object 31"/>
          <p:cNvSpPr txBox="1"/>
          <p:nvPr/>
        </p:nvSpPr>
        <p:spPr>
          <a:xfrm>
            <a:off x="2522024" y="6812581"/>
            <a:ext cx="778510" cy="144145"/>
          </a:xfrm>
          <a:prstGeom prst="rect">
            <a:avLst/>
          </a:prstGeom>
        </p:spPr>
        <p:txBody>
          <a:bodyPr vert="horz" wrap="square" lIns="0" tIns="15875" rIns="0" bIns="0" rtlCol="0">
            <a:spAutoFit/>
          </a:bodyPr>
          <a:lstStyle/>
          <a:p>
            <a:pPr marL="12700">
              <a:lnSpc>
                <a:spcPct val="100000"/>
              </a:lnSpc>
              <a:spcBef>
                <a:spcPts val="125"/>
              </a:spcBef>
            </a:pPr>
            <a:r>
              <a:rPr lang="en" sz="750" dirty="0">
                <a:latin typeface="Calibri"/>
                <a:cs typeface="Calibri"/>
              </a:rPr>
              <a:t>every day, either</a:t>
            </a:r>
            <a:endParaRPr sz="750" dirty="0">
              <a:latin typeface="Calibri"/>
              <a:cs typeface="Calibri"/>
            </a:endParaRPr>
          </a:p>
        </p:txBody>
      </p:sp>
      <p:sp>
        <p:nvSpPr>
          <p:cNvPr id="32" name="object 32"/>
          <p:cNvSpPr txBox="1"/>
          <p:nvPr/>
        </p:nvSpPr>
        <p:spPr>
          <a:xfrm>
            <a:off x="2662621" y="6348050"/>
            <a:ext cx="497840" cy="144145"/>
          </a:xfrm>
          <a:prstGeom prst="rect">
            <a:avLst/>
          </a:prstGeom>
        </p:spPr>
        <p:txBody>
          <a:bodyPr vert="horz" wrap="square" lIns="0" tIns="15875" rIns="0" bIns="0" rtlCol="0">
            <a:spAutoFit/>
          </a:bodyPr>
          <a:lstStyle/>
          <a:p>
            <a:pPr marL="12700">
              <a:lnSpc>
                <a:spcPct val="100000"/>
              </a:lnSpc>
              <a:spcBef>
                <a:spcPts val="125"/>
              </a:spcBef>
            </a:pPr>
            <a:r>
              <a:rPr lang="en" sz="750" spc="-10" dirty="0">
                <a:latin typeface="Calibri"/>
                <a:cs typeface="Calibri"/>
              </a:rPr>
              <a:t>attack</a:t>
            </a:r>
            <a:endParaRPr sz="750" dirty="0">
              <a:latin typeface="Calibri"/>
              <a:cs typeface="Calibri"/>
            </a:endParaRPr>
          </a:p>
        </p:txBody>
      </p:sp>
      <p:sp>
        <p:nvSpPr>
          <p:cNvPr id="33" name="object 33"/>
          <p:cNvSpPr txBox="1"/>
          <p:nvPr/>
        </p:nvSpPr>
        <p:spPr>
          <a:xfrm>
            <a:off x="2400028" y="5261394"/>
            <a:ext cx="5391530" cy="648253"/>
          </a:xfrm>
          <a:prstGeom prst="rect">
            <a:avLst/>
          </a:prstGeom>
        </p:spPr>
        <p:txBody>
          <a:bodyPr vert="horz" wrap="square" lIns="0" tIns="14604" rIns="0" bIns="0" rtlCol="0">
            <a:spAutoFit/>
          </a:bodyPr>
          <a:lstStyle/>
          <a:p>
            <a:pPr>
              <a:lnSpc>
                <a:spcPct val="100000"/>
              </a:lnSpc>
              <a:spcBef>
                <a:spcPts val="114"/>
              </a:spcBef>
            </a:pPr>
            <a:r>
              <a:rPr lang="en" sz="1100" b="1" dirty="0">
                <a:solidFill>
                  <a:srgbClr val="231F20"/>
                </a:solidFill>
                <a:latin typeface="Calibri"/>
                <a:cs typeface="Calibri"/>
              </a:rPr>
              <a:t>WHY DOES CYBERSECURITY CONCERN US ALL?</a:t>
            </a:r>
            <a:endParaRPr lang="fr-FR" sz="1100" b="1" dirty="0">
              <a:latin typeface="Calibri"/>
              <a:cs typeface="Calibri"/>
            </a:endParaRPr>
          </a:p>
          <a:p>
            <a:pPr>
              <a:lnSpc>
                <a:spcPct val="100000"/>
              </a:lnSpc>
              <a:spcBef>
                <a:spcPts val="25"/>
              </a:spcBef>
            </a:pPr>
            <a:endParaRPr sz="1350" dirty="0">
              <a:latin typeface="Calibri"/>
              <a:cs typeface="Calibri"/>
            </a:endParaRPr>
          </a:p>
          <a:p>
            <a:pPr marL="153035">
              <a:lnSpc>
                <a:spcPts val="1345"/>
              </a:lnSpc>
              <a:spcBef>
                <a:spcPts val="5"/>
              </a:spcBef>
            </a:pPr>
            <a:r>
              <a:rPr lang="en" sz="1050" b="1" spc="50" dirty="0">
                <a:latin typeface="Calibri"/>
                <a:cs typeface="Calibri"/>
              </a:rPr>
              <a:t>THE PIRATES</a:t>
            </a:r>
            <a:endParaRPr lang="fr-FR" sz="1050" b="1" dirty="0">
              <a:latin typeface="Calibri"/>
              <a:cs typeface="Calibri"/>
            </a:endParaRPr>
          </a:p>
          <a:p>
            <a:pPr marL="154305">
              <a:lnSpc>
                <a:spcPts val="685"/>
              </a:lnSpc>
            </a:pPr>
            <a:r>
              <a:rPr lang="en" sz="600" spc="65" dirty="0" err="1">
                <a:latin typeface="Calibri"/>
                <a:cs typeface="Calibri"/>
              </a:rPr>
              <a:t>launch on average</a:t>
            </a:r>
            <a:endParaRPr sz="600" dirty="0">
              <a:latin typeface="Calibri"/>
              <a:cs typeface="Calibri"/>
            </a:endParaRPr>
          </a:p>
        </p:txBody>
      </p:sp>
      <p:sp>
        <p:nvSpPr>
          <p:cNvPr id="34" name="object 34"/>
          <p:cNvSpPr txBox="1"/>
          <p:nvPr/>
        </p:nvSpPr>
        <p:spPr>
          <a:xfrm>
            <a:off x="2511937" y="6809059"/>
            <a:ext cx="798830" cy="526415"/>
          </a:xfrm>
          <a:prstGeom prst="rect">
            <a:avLst/>
          </a:prstGeom>
        </p:spPr>
        <p:txBody>
          <a:bodyPr vert="horz" wrap="square" lIns="0" tIns="17145" rIns="0" bIns="0" rtlCol="0">
            <a:spAutoFit/>
          </a:bodyPr>
          <a:lstStyle/>
          <a:p>
            <a:pPr algn="ctr">
              <a:lnSpc>
                <a:spcPct val="100000"/>
              </a:lnSpc>
              <a:spcBef>
                <a:spcPts val="135"/>
              </a:spcBef>
            </a:pPr>
            <a:r>
              <a:rPr lang="en" sz="2625" b="1" spc="-15" baseline="-20634" dirty="0">
                <a:latin typeface="Calibri"/>
                <a:cs typeface="Calibri"/>
              </a:rPr>
              <a:t>579</a:t>
            </a:r>
            <a:r>
              <a:rPr lang="en" sz="750" spc="-10" dirty="0">
                <a:latin typeface="Calibri"/>
                <a:cs typeface="Calibri"/>
              </a:rPr>
              <a:t>/second</a:t>
            </a:r>
            <a:endParaRPr sz="750" dirty="0">
              <a:latin typeface="Calibri"/>
              <a:cs typeface="Calibri"/>
            </a:endParaRPr>
          </a:p>
          <a:p>
            <a:pPr algn="ctr">
              <a:lnSpc>
                <a:spcPct val="100000"/>
              </a:lnSpc>
              <a:spcBef>
                <a:spcPts val="1385"/>
              </a:spcBef>
            </a:pPr>
            <a:r>
              <a:rPr lang="en" sz="350" spc="-10" dirty="0">
                <a:solidFill>
                  <a:srgbClr val="FFFFFF"/>
                </a:solidFill>
                <a:latin typeface="Calibri"/>
                <a:cs typeface="Calibri"/>
              </a:rPr>
              <a:t>spring</a:t>
            </a:r>
            <a:endParaRPr sz="350" dirty="0">
              <a:latin typeface="Calibri"/>
              <a:cs typeface="Calibri"/>
            </a:endParaRPr>
          </a:p>
        </p:txBody>
      </p:sp>
      <p:grpSp>
        <p:nvGrpSpPr>
          <p:cNvPr id="36" name="object 36"/>
          <p:cNvGrpSpPr/>
          <p:nvPr/>
        </p:nvGrpSpPr>
        <p:grpSpPr>
          <a:xfrm>
            <a:off x="8739164" y="1232180"/>
            <a:ext cx="8875395" cy="9002395"/>
            <a:chOff x="8739164" y="1232180"/>
            <a:chExt cx="8875395" cy="9002395"/>
          </a:xfrm>
        </p:grpSpPr>
        <p:sp>
          <p:nvSpPr>
            <p:cNvPr id="37" name="object 37"/>
            <p:cNvSpPr/>
            <p:nvPr/>
          </p:nvSpPr>
          <p:spPr>
            <a:xfrm>
              <a:off x="8770576" y="1263592"/>
              <a:ext cx="8812530" cy="8939530"/>
            </a:xfrm>
            <a:custGeom>
              <a:avLst/>
              <a:gdLst/>
              <a:ahLst/>
              <a:cxnLst/>
              <a:rect l="l" t="t" r="r" b="b"/>
              <a:pathLst>
                <a:path w="8812530" h="8939530">
                  <a:moveTo>
                    <a:pt x="8082476" y="0"/>
                  </a:move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0" y="5507654"/>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solidFill>
              <a:srgbClr val="FFFFFF"/>
            </a:solidFill>
          </p:spPr>
          <p:txBody>
            <a:bodyPr wrap="square" lIns="0" tIns="0" rIns="0" bIns="0" rtlCol="0"/>
            <a:lstStyle/>
            <a:p>
              <a:endParaRPr dirty="0"/>
            </a:p>
          </p:txBody>
        </p:sp>
        <p:sp>
          <p:nvSpPr>
            <p:cNvPr id="38" name="object 38"/>
            <p:cNvSpPr/>
            <p:nvPr/>
          </p:nvSpPr>
          <p:spPr>
            <a:xfrm>
              <a:off x="8770576" y="1263592"/>
              <a:ext cx="8812530" cy="8939530"/>
            </a:xfrm>
            <a:custGeom>
              <a:avLst/>
              <a:gdLst/>
              <a:ahLst/>
              <a:cxnLst/>
              <a:rect l="l" t="t" r="r" b="b"/>
              <a:pathLst>
                <a:path w="8812530" h="8939530">
                  <a:moveTo>
                    <a:pt x="8082476" y="0"/>
                  </a:moveTo>
                  <a:lnTo>
                    <a:pt x="7662866" y="0"/>
                  </a:lnTo>
                  <a:lnTo>
                    <a:pt x="1353602" y="0"/>
                  </a:ln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41" y="5507224"/>
                  </a:lnTo>
                  <a:lnTo>
                    <a:pt x="0" y="5507654"/>
                  </a:lnTo>
                  <a:lnTo>
                    <a:pt x="52" y="5508083"/>
                  </a:lnTo>
                  <a:lnTo>
                    <a:pt x="20" y="5508512"/>
                  </a:lnTo>
                  <a:lnTo>
                    <a:pt x="52" y="5508942"/>
                  </a:lnTo>
                  <a:lnTo>
                    <a:pt x="0" y="5509371"/>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1353602" y="8939329"/>
                  </a:lnTo>
                  <a:lnTo>
                    <a:pt x="7662866"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3892279"/>
                  </a:lnTo>
                  <a:lnTo>
                    <a:pt x="8812066" y="274575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ln w="62825">
              <a:solidFill>
                <a:srgbClr val="F7D842"/>
              </a:solidFill>
            </a:ln>
          </p:spPr>
          <p:txBody>
            <a:bodyPr wrap="square" lIns="0" tIns="0" rIns="0" bIns="0" rtlCol="0"/>
            <a:lstStyle/>
            <a:p>
              <a:endParaRPr dirty="0"/>
            </a:p>
          </p:txBody>
        </p:sp>
      </p:grpSp>
      <p:sp>
        <p:nvSpPr>
          <p:cNvPr id="39" name="object 39"/>
          <p:cNvSpPr txBox="1"/>
          <p:nvPr/>
        </p:nvSpPr>
        <p:spPr>
          <a:xfrm>
            <a:off x="9585390" y="1672033"/>
            <a:ext cx="7769160" cy="8378191"/>
          </a:xfrm>
          <a:prstGeom prst="rect">
            <a:avLst/>
          </a:prstGeom>
        </p:spPr>
        <p:txBody>
          <a:bodyPr vert="horz" wrap="square" lIns="0" tIns="13335" rIns="0" bIns="0" rtlCol="0">
            <a:spAutoFit/>
          </a:bodyPr>
          <a:lstStyle/>
          <a:p>
            <a:pPr marL="12700">
              <a:lnSpc>
                <a:spcPts val="2580"/>
              </a:lnSpc>
              <a:spcBef>
                <a:spcPts val="105"/>
              </a:spcBef>
            </a:pPr>
            <a:r>
              <a:rPr lang="en" sz="2300" spc="70" dirty="0">
                <a:solidFill>
                  <a:srgbClr val="231F20"/>
                </a:solidFill>
                <a:latin typeface="Calibri"/>
                <a:cs typeface="Calibri"/>
              </a:rPr>
              <a:t>Review the 4 key figures illustrated.</a:t>
            </a:r>
            <a:endParaRPr sz="2300" dirty="0">
              <a:latin typeface="Calibri"/>
              <a:cs typeface="Calibri"/>
            </a:endParaRPr>
          </a:p>
          <a:p>
            <a:pPr marL="12700">
              <a:lnSpc>
                <a:spcPts val="2580"/>
              </a:lnSpc>
            </a:pPr>
            <a:r>
              <a:rPr lang="en" sz="2300" dirty="0">
                <a:solidFill>
                  <a:srgbClr val="231F20"/>
                </a:solidFill>
                <a:latin typeface="Calibri"/>
                <a:cs typeface="Calibri"/>
              </a:rPr>
              <a:t>To go further, here are some others:</a:t>
            </a:r>
            <a:endParaRPr sz="2300" dirty="0">
              <a:latin typeface="Calibri"/>
              <a:cs typeface="Calibri"/>
            </a:endParaRPr>
          </a:p>
          <a:p>
            <a:pPr marL="355600" marR="95885" indent="-342900">
              <a:lnSpc>
                <a:spcPct val="86800"/>
              </a:lnSpc>
              <a:spcBef>
                <a:spcPts val="2425"/>
              </a:spcBef>
              <a:buFont typeface="Arial" panose="020B0604020202020204" pitchFamily="34" charset="0"/>
              <a:buChar char="•"/>
              <a:tabLst>
                <a:tab pos="186055" algn="l"/>
              </a:tabLst>
            </a:pPr>
            <a:r>
              <a:rPr lang="en" sz="2300" spc="110" dirty="0">
                <a:solidFill>
                  <a:srgbClr val="231F20"/>
                </a:solidFill>
                <a:latin typeface="Calibri"/>
                <a:cs typeface="Calibri"/>
              </a:rPr>
              <a:t>In 2020, the average cost of a malware attack for a business was more than $2.5 million. This includes the cost of the time it takes to resolve the attack, which is 50 days on average. </a:t>
            </a:r>
            <a:r>
              <a:rPr lang="en" sz="2300" u="sng" spc="-10" dirty="0">
                <a:solidFill>
                  <a:srgbClr val="FFB542"/>
                </a:solidFill>
                <a:uFill>
                  <a:solidFill>
                    <a:srgbClr val="FFB542"/>
                  </a:solidFill>
                </a:uFill>
                <a:latin typeface="Calibri"/>
                <a:cs typeface="Calibri"/>
                <a:hlinkClick r:id="rId7"/>
              </a:rPr>
              <a:t>(source)</a:t>
            </a:r>
            <a:endParaRPr sz="2300" dirty="0">
              <a:latin typeface="Calibri"/>
              <a:cs typeface="Calibri"/>
            </a:endParaRPr>
          </a:p>
          <a:p>
            <a:pPr marL="355600" marR="154305" indent="-342900">
              <a:lnSpc>
                <a:spcPct val="86700"/>
              </a:lnSpc>
              <a:spcBef>
                <a:spcPts val="2425"/>
              </a:spcBef>
              <a:buFont typeface="Arial" panose="020B0604020202020204" pitchFamily="34" charset="0"/>
              <a:buChar char="•"/>
              <a:tabLst>
                <a:tab pos="186055" algn="l"/>
              </a:tabLst>
            </a:pPr>
            <a:r>
              <a:rPr lang="en" sz="2300" dirty="0">
                <a:solidFill>
                  <a:srgbClr val="231F20"/>
                </a:solidFill>
                <a:latin typeface="Calibri"/>
                <a:cs typeface="Calibri"/>
              </a:rPr>
              <a:t>In the second quarter of 2020, the average ransom demanded was over $100,000, and it continues to increase over time. </a:t>
            </a:r>
            <a:r>
              <a:rPr lang="en" sz="2300" u="sng" spc="-10" dirty="0">
                <a:solidFill>
                  <a:srgbClr val="FFB542"/>
                </a:solidFill>
                <a:uFill>
                  <a:solidFill>
                    <a:srgbClr val="FFB542"/>
                  </a:solidFill>
                </a:uFill>
                <a:latin typeface="Calibri"/>
                <a:cs typeface="Calibri"/>
                <a:hlinkClick r:id="rId8"/>
              </a:rPr>
              <a:t>(source)</a:t>
            </a:r>
            <a:endParaRPr sz="2300" dirty="0">
              <a:latin typeface="Calibri"/>
              <a:cs typeface="Calibri"/>
            </a:endParaRPr>
          </a:p>
          <a:p>
            <a:pPr marL="355600" marR="5080" indent="-342900">
              <a:lnSpc>
                <a:spcPct val="86800"/>
              </a:lnSpc>
              <a:spcBef>
                <a:spcPts val="2420"/>
              </a:spcBef>
              <a:buFont typeface="Arial" panose="020B0604020202020204" pitchFamily="34" charset="0"/>
              <a:buChar char="•"/>
              <a:tabLst>
                <a:tab pos="186055" algn="l"/>
                <a:tab pos="4829810" algn="l"/>
              </a:tabLst>
            </a:pPr>
            <a:r>
              <a:rPr lang="en" sz="2300" spc="85" dirty="0">
                <a:solidFill>
                  <a:srgbClr val="231F20"/>
                </a:solidFill>
                <a:latin typeface="Calibri"/>
                <a:cs typeface="Calibri"/>
              </a:rPr>
              <a:t>The average total cost of a data theft increased by nearly 10% between 2020 and 2021: a level not seen in 7 years. </a:t>
            </a:r>
            <a:br>
              <a:rPr lang="fr-FR" sz="2300" spc="30" dirty="0">
                <a:solidFill>
                  <a:srgbClr val="231F20"/>
                </a:solidFill>
                <a:latin typeface="Calibri"/>
                <a:cs typeface="Calibri"/>
              </a:rPr>
            </a:br>
            <a:r>
              <a:rPr lang="en" sz="2300" spc="85" dirty="0">
                <a:solidFill>
                  <a:srgbClr val="231F20"/>
                </a:solidFill>
                <a:latin typeface="Calibri"/>
                <a:cs typeface="Calibri"/>
              </a:rPr>
              <a:t>The global average total cost of a data breach in 2021 was $4.24 million. </a:t>
            </a:r>
            <a:r>
              <a:rPr lang="en"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321310" indent="-342900" algn="just">
              <a:lnSpc>
                <a:spcPct val="86700"/>
              </a:lnSpc>
              <a:spcBef>
                <a:spcPts val="2425"/>
              </a:spcBef>
              <a:buFont typeface="Arial" panose="020B0604020202020204" pitchFamily="34" charset="0"/>
              <a:buChar char="•"/>
              <a:tabLst>
                <a:tab pos="186055" algn="l"/>
              </a:tabLst>
            </a:pPr>
            <a:r>
              <a:rPr lang="en" sz="2300" spc="85" dirty="0">
                <a:solidFill>
                  <a:srgbClr val="231F20"/>
                </a:solidFill>
                <a:latin typeface="Calibri"/>
                <a:cs typeface="Calibri"/>
              </a:rPr>
              <a:t>The average total cost of an information theft caused by the compromise of a business mailbox is $5.01 million. </a:t>
            </a:r>
            <a:r>
              <a:rPr lang="en"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14604" indent="-342900">
              <a:lnSpc>
                <a:spcPct val="86800"/>
              </a:lnSpc>
              <a:spcBef>
                <a:spcPts val="2425"/>
              </a:spcBef>
              <a:buFont typeface="Arial" panose="020B0604020202020204" pitchFamily="34" charset="0"/>
              <a:buChar char="•"/>
              <a:tabLst>
                <a:tab pos="186055" algn="l"/>
              </a:tabLst>
            </a:pPr>
            <a:r>
              <a:rPr lang="en" sz="2300" spc="130" dirty="0">
                <a:solidFill>
                  <a:srgbClr val="231F20"/>
                </a:solidFill>
                <a:latin typeface="Calibri"/>
                <a:cs typeface="Calibri"/>
              </a:rPr>
              <a:t>Cybercrime is expected to cost the world $10.5 trillion a year by 2025, up from $3 trillion a decade ago and $6 trillion in 2021. </a:t>
            </a:r>
            <a:r>
              <a:rPr lang="en" sz="2300" u="sng" spc="-10" dirty="0">
                <a:solidFill>
                  <a:srgbClr val="FFB542"/>
                </a:solidFill>
                <a:uFill>
                  <a:solidFill>
                    <a:srgbClr val="FFB542"/>
                  </a:solidFill>
                </a:uFill>
                <a:latin typeface="Calibri"/>
                <a:cs typeface="Calibri"/>
                <a:hlinkClick r:id="rId10"/>
              </a:rPr>
              <a:t>(source)</a:t>
            </a:r>
            <a:endParaRPr sz="2300" dirty="0">
              <a:latin typeface="Calibri"/>
              <a:cs typeface="Calibri"/>
            </a:endParaRPr>
          </a:p>
        </p:txBody>
      </p:sp>
      <p:sp>
        <p:nvSpPr>
          <p:cNvPr id="40" name="object 15">
            <a:extLst>
              <a:ext uri="{FF2B5EF4-FFF2-40B4-BE49-F238E27FC236}">
                <a16:creationId xmlns:a16="http://schemas.microsoft.com/office/drawing/2014/main" id="{70AFD9D6-2009-7A9C-52CC-C5FED1587A13}"/>
              </a:ext>
            </a:extLst>
          </p:cNvPr>
          <p:cNvSpPr txBox="1"/>
          <p:nvPr/>
        </p:nvSpPr>
        <p:spPr>
          <a:xfrm>
            <a:off x="4235966" y="9354798"/>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11" name="Rectangle 10">
            <a:extLst>
              <a:ext uri="{FF2B5EF4-FFF2-40B4-BE49-F238E27FC236}">
                <a16:creationId xmlns:a16="http://schemas.microsoft.com/office/drawing/2014/main" id="{6412351E-58D2-9557-ACA7-261CE9CFEEE9}"/>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bject 5">
            <a:extLst>
              <a:ext uri="{FF2B5EF4-FFF2-40B4-BE49-F238E27FC236}">
                <a16:creationId xmlns:a16="http://schemas.microsoft.com/office/drawing/2014/main" id="{60A7D712-660F-06AC-7DD6-F6077510FF72}"/>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17" name="object 9">
            <a:extLst>
              <a:ext uri="{FF2B5EF4-FFF2-40B4-BE49-F238E27FC236}">
                <a16:creationId xmlns:a16="http://schemas.microsoft.com/office/drawing/2014/main" id="{07858BFE-9391-C3C9-5992-63EEC18E42A4}"/>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14203</Words>
  <Application>Microsoft Office PowerPoint</Application>
  <PresentationFormat>Custom</PresentationFormat>
  <Paragraphs>1546</Paragraphs>
  <Slides>66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Arial</vt:lpstr>
      <vt:lpstr>Arial Black</vt:lpstr>
      <vt:lpstr>Arial Narrow</vt:lpstr>
      <vt:lpstr>Book Antiqua</vt:lpstr>
      <vt:lpstr>Calibri</vt:lpstr>
      <vt:lpstr>Google Sans</vt:lpstr>
      <vt:lpstr>Lucida Sans</vt:lpstr>
      <vt:lpstr>Times New Roman</vt:lpstr>
      <vt:lpstr>Trebuchet MS</vt:lpstr>
      <vt:lpstr>Office Theme</vt:lpstr>
      <vt:lpstr>PowerPoint Presentation</vt:lpstr>
      <vt:lpstr>SUMMARY</vt:lpstr>
      <vt:lpstr>BEFORE YOU BEGIN</vt:lpstr>
      <vt:lpstr>BEFORE YOU BEGIN</vt:lpstr>
      <vt:lpstr>PowerPoint Presentation</vt:lpstr>
      <vt:lpstr>CONTEXT</vt:lpstr>
      <vt:lpstr>ACTIVITIES</vt:lpstr>
      <vt:lpstr>PowerPoint Presentation</vt:lpstr>
      <vt:lpstr>PowerPoint Presentation</vt:lpstr>
      <vt:lpstr>PowerPoint Presentation</vt:lpstr>
      <vt:lpstr>ACTIVITY 1: THE GESTURES OF CYBER</vt:lpstr>
      <vt:lpstr>ACTIVITY 1: THE GESTURES OF CYBER</vt:lpstr>
      <vt:lpstr>ACTIVITY 1: THE GESTURES OF CYBER</vt:lpstr>
      <vt:lpstr>ACTIVITY 1: THE GESTURES OF CYBER</vt:lpstr>
      <vt:lpstr>ACTIVITY 2: I'M NOT A HACKER AND YET...</vt:lpstr>
      <vt:lpstr>ACTIVITY 2: I'M NOT A HACKER AND YET...</vt:lpstr>
      <vt:lpstr>ACTIVITY 2: I'M NOT A HACKER AND YET...</vt:lpstr>
      <vt:lpstr>ACTIVITY 3: CYBER: ONE OR MORE PROFESSIONS?</vt:lpstr>
      <vt:lpstr>ACTIVITY 3: CYBER: ONE OR MORE PROFESSIONS?</vt:lpstr>
      <vt:lpstr>ACTIVITY 3: CYBER: ONE OR MORE PROFESSIONS?</vt:lpstr>
      <vt:lpstr>CONTEXT</vt:lpstr>
      <vt:lpstr>ACTIVITIES</vt:lpstr>
      <vt:lpstr>PowerPoint Presentation</vt:lpstr>
      <vt:lpstr>ACTIVITY 1: AVOID FAKE SUPPORT SCAMS...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ACTIVITY 2: DON'T LET CYBERCRIMINALS...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message</vt:lpstr>
      <vt:lpstr>PowerPoint Presentation</vt:lpstr>
      <vt:lpstr>PowerPoint Presentation</vt:lpstr>
      <vt:lpstr>ACTIVITY 3: SPOT DEEPFAKE CONTENT</vt:lpstr>
      <vt:lpstr>ACTIVITY 3: SPOT DEEPFAKE CONTENT</vt:lpstr>
      <vt:lpstr>ACTIVITY 3: SPOT DEEPFAKE CONTENT</vt:lpstr>
      <vt:lpstr>ACTIVITY 3: SPOT DEEPFAKE CONTENT</vt:lpstr>
      <vt:lpstr>CONTEXT</vt:lpstr>
      <vt:lpstr>ACTIVITIES</vt:lpstr>
      <vt:lpstr>PowerPoint Presentation</vt:lpstr>
      <vt:lpstr>ACTIVITY 1: A GOOD PASSWORD IS YOUR...</vt:lpstr>
      <vt:lpstr>PowerPoint Presentation</vt:lpstr>
      <vt:lpstr>PowerPoint Presentation</vt:lpstr>
      <vt:lpstr>PowerPoint Presentation</vt:lpstr>
      <vt:lpstr>PowerPoint Presentation</vt:lpstr>
      <vt:lpstr>PowerPoint Presentation</vt:lpstr>
      <vt:lpstr>ACTIVITY 2: PROTECT YOUR ONLINE ACCOUNTS...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2022-05-26T21:10:11Z</dcterms:created>
  <dcterms:modified xsi:type="dcterms:W3CDTF">2024-07-01T20:23:28Z</dcterms:modified>
</cp:coreProperties>
</file>